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4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E3D4D4-0EA2-934C-54BF-EB2220752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A9093E-81EE-1020-0CBE-1E6A3ECCAB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968C0D-6C16-6813-58FC-3CD6E80BF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7F4D-569E-42FF-BA0F-9CCD19DE633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112BE0-25D9-9E57-8C4C-93759DA57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4EC599-67ED-C9A5-5C42-FE92C3654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8CD2-15E1-4931-ACD9-124DEC703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44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6DC629-0CBE-20E5-4995-DA2875A26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FD79CC-FBBB-8C9F-006A-EDEE11B75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EC800F-CF18-53B8-B406-2043F1E91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7F4D-569E-42FF-BA0F-9CCD19DE633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F03A9A-A9BC-88AF-D45F-567197910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30CFC8-DE9A-36B9-CD8E-78F4B5300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8CD2-15E1-4931-ACD9-124DEC703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159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3E7DC-1E55-82BB-421F-3AAD15122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9829C1-5BAF-FCAF-7919-F387E89A4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4C3561-9CC1-3D0D-C9C3-0AEF15517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7F4D-569E-42FF-BA0F-9CCD19DE633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BF1C2D-C421-EE69-0A10-6E9ADD1AC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745AE0-E752-31A0-960C-FA944000B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8CD2-15E1-4931-ACD9-124DEC703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542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3A45DC-21C7-CF03-C978-658DDA8B8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7FA5B6-5FBE-D9EE-841C-5E49FF2AD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072FF5-7990-FA9E-E783-F63609840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4EF44C-9516-491E-BDB9-1DAC5658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7F4D-569E-42FF-BA0F-9CCD19DE633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6A19BF-9CD4-6533-8D35-A0B0EC0CC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BF6D43-B9AB-5EE1-725B-EA9FF576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8CD2-15E1-4931-ACD9-124DEC703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582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2052BD-96D6-8E07-680D-8A6602990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5DDE1C-6C14-6F6F-9494-64C96290C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B9904E-28DD-633C-ABFF-959E47007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987233-E512-B316-6BD2-FE153DD5D0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6F98927-7B9D-D7A4-E2A2-C80A1C73A8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3FA8E2B-0EF9-C7B2-34DC-F570972B5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7F4D-569E-42FF-BA0F-9CCD19DE633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2E7109-3B91-3971-B0B9-38B7BFED6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8BE5A97-872E-B93C-E9A4-AAC4BF4BA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8CD2-15E1-4931-ACD9-124DEC703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155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F2A519-37A4-AC90-B59D-AEB2B8AB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74B003E-05B9-8ED5-79F5-3F21E123C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7F4D-569E-42FF-BA0F-9CCD19DE633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3B7F53-6CAB-79B7-C031-C7F6F8F6D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E37C48A-2E6C-4435-6C37-BB14AC2F7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8CD2-15E1-4931-ACD9-124DEC703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993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3D36132-BC3E-943A-4221-E3D4E950A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7F4D-569E-42FF-BA0F-9CCD19DE633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0A675F6-596C-F2F7-1D42-1B0A7F308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BC4A063-11B4-F4C2-16E6-3354823B3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8CD2-15E1-4931-ACD9-124DEC703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0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7FE9A8-E1CF-0497-ADCC-149629C55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00F593-3A6C-94A2-F59D-BB449C222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173E4C-F8A0-EA40-AEA0-69F3F7902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10BA07-4127-07AB-E402-04D771D05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7F4D-569E-42FF-BA0F-9CCD19DE633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E8C1E9-F300-DBDF-3432-0BDB9E520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542A56-5EB8-0B82-DE35-6DB144D57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8CD2-15E1-4931-ACD9-124DEC703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985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6A0361-EC30-A089-47D7-73BCFC43C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9DDB1DF-BB6B-6A67-17FE-7FACF9B16C3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EC3EEC-3868-A712-65B0-0747544D3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7BB10E-6B1B-39F5-8D98-866DE0DDE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7F4D-569E-42FF-BA0F-9CCD19DE633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892B7C-2A06-DEE1-7505-089543FDF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A4B6B8-E8AF-50FC-822B-7A05EDEFD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8CD2-15E1-4931-ACD9-124DEC703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142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AA10A0-4F7F-C323-1314-68371F0A3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05920E-8255-1F86-0B07-1E1F8EFA1E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30B34F-D516-C76B-BBC6-B6821D0A6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7F4D-569E-42FF-BA0F-9CCD19DE633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71DDED-71D6-7F07-4A07-9990850B6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9E0F7D-B2E7-F0E1-17F1-FD84487E3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8CD2-15E1-4931-ACD9-124DEC703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96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D93FF01-0C7D-D6E5-5B24-E3914326F4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7E714B-E8FA-9A4F-AD63-527F4760E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814D7D-4475-91C6-EA0C-787225364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7F4D-569E-42FF-BA0F-9CCD19DE633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F6F60F-62E1-58DA-2BDC-448B102DA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1E52A1-481D-5D4F-539D-987341AB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8CD2-15E1-4931-ACD9-124DEC703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517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C3CCD-936C-FFBB-5E07-31F9D1B4A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E97867-31F2-0899-5CCB-D838BF4FF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A3319F-66F4-F779-FE84-4A42966392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797F4D-569E-42FF-BA0F-9CCD19DE633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65675E-7932-968B-FD76-CD41FE5C9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E82751-D121-AC0C-DDB5-1388C20138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3E8CD2-15E1-4931-ACD9-124DEC703E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751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AE79A4-B81B-4D4E-B041-19F25EEAC7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Архангельский транспортный узел как опорный элемент инфраструктуры Трансарктического транспортного коридора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76BCDB9-0AD0-7A02-AFAA-903771DA2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2812" y="4530506"/>
            <a:ext cx="10180320" cy="1655762"/>
          </a:xfrm>
        </p:spPr>
        <p:txBody>
          <a:bodyPr>
            <a:normAutofit/>
          </a:bodyPr>
          <a:lstStyle/>
          <a:p>
            <a:pPr algn="r"/>
            <a:r>
              <a:rPr lang="ru-RU" sz="1600" dirty="0"/>
              <a:t>Зайков Константин Сергеевич</a:t>
            </a:r>
          </a:p>
          <a:p>
            <a:pPr algn="r"/>
            <a:r>
              <a:rPr lang="ru-RU" sz="1600" dirty="0" err="1"/>
              <a:t>д.ист.наук</a:t>
            </a:r>
            <a:r>
              <a:rPr lang="ru-RU" sz="1600" dirty="0"/>
              <a:t>, САФУ имени М.В. Ломоносова</a:t>
            </a:r>
          </a:p>
        </p:txBody>
      </p:sp>
    </p:spTree>
    <p:extLst>
      <p:ext uri="{BB962C8B-B14F-4D97-AF65-F5344CB8AC3E}">
        <p14:creationId xmlns:p14="http://schemas.microsoft.com/office/powerpoint/2010/main" val="2116029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62721-645A-F92C-6951-BC5340D09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ТАТК и СМП: роль Архангельска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AC4281-5B38-C42F-90D4-540B2B8810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ТАТК — комплексная система: морские, речные, железнодорожные и автомобильные маршруты от Санкт-Петербурга до Владивостока.</a:t>
            </a:r>
          </a:p>
          <a:p>
            <a:r>
              <a:rPr lang="ru-RU" dirty="0"/>
              <a:t>СМП — ключевой морской участок ТАТК.</a:t>
            </a:r>
          </a:p>
          <a:p>
            <a:r>
              <a:rPr lang="ru-RU" dirty="0"/>
              <a:t>Архангельск — западные ворота ТАТК, связующее звено между СМП, Транссибом, БАМом и речными путями.</a:t>
            </a:r>
          </a:p>
          <a:p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282070ED-6A9A-86FE-9B40-2C1451858E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690688"/>
            <a:ext cx="582754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20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E30108-932E-F6A3-7114-5B942F9E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Морской порт Архангельск сегодня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7C6F9B-FA12-25EA-1801-B8342407B0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76 причалов, длина причального фронта 8 884,14 м.</a:t>
            </a:r>
          </a:p>
          <a:p>
            <a:r>
              <a:rPr lang="ru-RU" dirty="0"/>
              <a:t>Максимальные суда: осадка 9,2 м, длина 190 м, ширина 30 м, дедвейт до 35 тыс. тонн.</a:t>
            </a:r>
          </a:p>
          <a:p>
            <a:r>
              <a:rPr lang="ru-RU" dirty="0"/>
              <a:t>Контейнерный терминал: 7000 TEU.</a:t>
            </a:r>
          </a:p>
          <a:p>
            <a:r>
              <a:rPr lang="ru-RU" dirty="0"/>
              <a:t>Складские мощности: 553,74 тыс. кв. м открытых, 136,55 тыс. кв. м крытых.</a:t>
            </a:r>
          </a:p>
          <a:p>
            <a:r>
              <a:rPr lang="ru-RU" dirty="0"/>
              <a:t>Логистика: ж/д — 990 км до Москвы, авто — 1254 км; 3 федеральные дороги (М8, А215).</a:t>
            </a:r>
          </a:p>
          <a:p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E5422667-515C-AAC4-F490-9EDCF1759C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408078" y="1396391"/>
            <a:ext cx="3405242" cy="21908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F3F901-AD2F-215E-E77D-043B17390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543" y="1027906"/>
            <a:ext cx="5962405" cy="36701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593CAF-1804-C74B-18D6-EC15EC258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657" y="3758795"/>
            <a:ext cx="3194581" cy="26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833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848B2E-0656-9A38-D34D-86FC6EB6D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Текущие проекты модернизации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921D4D-D5ED-E79E-5EC4-1158EDE87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ООО «Архангельский морской торговый порт»: реконструкция двух грузовых площадок, строительство контейнерной площадки 4 га.</a:t>
            </a:r>
          </a:p>
          <a:p>
            <a:r>
              <a:rPr lang="ru-RU" dirty="0"/>
              <a:t>ООО «Полар Транс Порт»: новый ж/д терминал, пути 3,2 км, дополнительно 200 тыс. тонн грузов.</a:t>
            </a:r>
          </a:p>
          <a:p>
            <a:r>
              <a:rPr lang="ru-RU" dirty="0"/>
              <a:t>«Арктический экспресс №1»: Архангельск — Китай, 1200 км ж/д + 6600 морских миль, 20–25 дней, 7 экспортных и 7 импортных рейсов, 17,5 тыс. TEU.</a:t>
            </a:r>
          </a:p>
          <a:p>
            <a:r>
              <a:rPr lang="ru-RU" dirty="0"/>
              <a:t>Удобрения: перевалка ~1 млн тонн в год в Африку, Азию, Южную Америку.</a:t>
            </a:r>
          </a:p>
          <a:p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044C3150-2CCC-E4A5-EA31-39840FFEFF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36261" y="1690688"/>
            <a:ext cx="3403646" cy="226233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48E3AA-0AEF-9090-A32C-DC69F1FB0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917" y="4304715"/>
            <a:ext cx="3403646" cy="200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16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40CE35-0676-C4FC-6414-4C13F3929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Глубоководный район: параметры</a:t>
            </a:r>
            <a:br>
              <a:rPr lang="ru-RU" b="1" dirty="0"/>
            </a:b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1CE3EF-A38F-FBE2-1124-F7913203C5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Расположение: Двинский залив Белого моря.</a:t>
            </a:r>
          </a:p>
          <a:p>
            <a:r>
              <a:rPr lang="ru-RU" dirty="0"/>
              <a:t>Максимальная глубина причалов: 14,5 м.</a:t>
            </a:r>
          </a:p>
          <a:p>
            <a:r>
              <a:rPr lang="ru-RU" dirty="0"/>
              <a:t>Приём судов: дедвейт до 75 тыс. тонн, контейнеровозы до 5000 TEU.</a:t>
            </a:r>
          </a:p>
          <a:p>
            <a:r>
              <a:rPr lang="ru-RU" dirty="0"/>
              <a:t>Прогнозный грузооборот: до 25 млн тонн к 2031 году.</a:t>
            </a:r>
          </a:p>
          <a:p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0001F07-ED44-D34B-6134-6F80D4305F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38425" y="1825625"/>
            <a:ext cx="4839286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320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B0DA63-DE83-4ADF-1A97-84AE2D2C7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Терминалы глубоководного порта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6A262BC-64FC-9BFB-A63A-FA3F1E803B2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04143" y="1825625"/>
            <a:ext cx="4127350" cy="4084674"/>
          </a:xfrm>
          <a:prstGeom prst="rect">
            <a:avLst/>
          </a:prstGeo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AE02FC3C-4C6A-BB91-CA78-5A694911A7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17921" y="2011680"/>
            <a:ext cx="5444196" cy="32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834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BFDCE6-F396-A8FF-BCAB-B90FD14CA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Инвесторы и управление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E1075E-56EB-3D5D-6E3B-8910486137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Оператор: СПК «Глубоководный порт Архангельск» (90% — «Евросиб-Инфраструктура», 10% — фонд «Устойчивое развитие Поморья»).</a:t>
            </a:r>
          </a:p>
          <a:p>
            <a:pPr lvl="0"/>
            <a:r>
              <a:rPr lang="ru-RU" dirty="0"/>
              <a:t>Стратегический партнёр: ГК «Росатом».</a:t>
            </a:r>
          </a:p>
          <a:p>
            <a:pPr lvl="0"/>
            <a:r>
              <a:rPr lang="ru-RU" dirty="0"/>
              <a:t>Частный инвестор: группа «Евросиб».</a:t>
            </a:r>
          </a:p>
          <a:p>
            <a:pPr lvl="0"/>
            <a:r>
              <a:rPr lang="ru-RU" dirty="0"/>
              <a:t>Инвестиционная декларация направлена в Росморречфлот 5 июня 2025 года.</a:t>
            </a:r>
          </a:p>
          <a:p>
            <a:endParaRPr lang="ru-RU" dirty="0"/>
          </a:p>
        </p:txBody>
      </p:sp>
      <p:pic>
        <p:nvPicPr>
          <p:cNvPr id="7" name="Picture 6" descr="Picture background">
            <a:extLst>
              <a:ext uri="{FF2B5EF4-FFF2-40B4-BE49-F238E27FC236}">
                <a16:creationId xmlns:a16="http://schemas.microsoft.com/office/drawing/2014/main" id="{A0A63E05-FE2E-8D7E-EA20-B691EF34E6C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1" r="58344"/>
          <a:stretch/>
        </p:blipFill>
        <p:spPr bwMode="auto">
          <a:xfrm>
            <a:off x="9059968" y="2218065"/>
            <a:ext cx="1161457" cy="1210935"/>
          </a:xfrm>
          <a:prstGeom prst="rect">
            <a:avLst/>
          </a:prstGeom>
          <a:noFill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2A6F68F-2974-7E93-66AE-A3DAA52CF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2665" y="4387669"/>
            <a:ext cx="2636065" cy="97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49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DC667-9A8F-ED25-64AE-65A6C88C6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Грузовая база и география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C6477C-9A2D-7A29-F857-8CFBEB514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Регионы: от Ленинградской области до Самарской, включая Карелию, Коми, Татарстан, Пермский край.</a:t>
            </a:r>
          </a:p>
          <a:p>
            <a:pPr lvl="0"/>
            <a:r>
              <a:rPr lang="ru-RU" dirty="0"/>
              <a:t>Номенклатура: контейнеры (приоритет), ЛПК, удобрения, чёрные и цветные металлы, генеральные и навалочные грузы, нефтепродукты, уголь.</a:t>
            </a:r>
          </a:p>
          <a:p>
            <a:pPr lvl="0"/>
            <a:r>
              <a:rPr lang="ru-RU" dirty="0"/>
              <a:t>Дополнительно: руда с Новой Земли.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2958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2D5E4E-5C81-B20B-491F-B1541A4BC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Роль в ТАТК: три функции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31537B-FC06-411F-5EF7-D16182108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/>
              <a:t>Логистическая:</a:t>
            </a:r>
            <a:r>
              <a:rPr lang="ru-RU" dirty="0"/>
              <a:t> разгрузка Восточного полигона и Азово-Черноморского бассейна, прямой выход в Мировой океан.</a:t>
            </a:r>
          </a:p>
          <a:p>
            <a:pPr lvl="0"/>
            <a:r>
              <a:rPr lang="ru-RU" b="1" dirty="0"/>
              <a:t>Интеграционная:</a:t>
            </a:r>
            <a:r>
              <a:rPr lang="ru-RU" dirty="0"/>
              <a:t> регулярный контейнерный сервис по СМП, сотрудничество со странами БРИКС+, связка с Единой глубоководной системой России.</a:t>
            </a:r>
          </a:p>
          <a:p>
            <a:pPr lvl="0"/>
            <a:r>
              <a:rPr lang="ru-RU" b="1" dirty="0"/>
              <a:t>Технологическая:</a:t>
            </a:r>
            <a:r>
              <a:rPr lang="ru-RU" dirty="0"/>
              <a:t> потребность в ~65 судах ледового класса Arc-7, загрузка российских верфей, развитие судоремонта в Архангельской области.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824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EE2C0-F5F8-850C-8018-EFAA487EE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9A38FB-07BD-F5D3-3097-1F67C6009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Архангельский узел — системообразующий элемент ТАТК.</a:t>
            </a:r>
          </a:p>
          <a:p>
            <a:endParaRPr lang="ru-RU" dirty="0"/>
          </a:p>
          <a:p>
            <a:r>
              <a:rPr lang="ru-RU" dirty="0"/>
              <a:t>Превращение географического преимущества в механизм евразийской связанности.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Россия — транзитное ядро Евразии.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Архангельск — западные ворота коридора.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4432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1A2291-01E4-00F4-9DE3-98F9BA848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459" y="768350"/>
            <a:ext cx="10515600" cy="2852737"/>
          </a:xfrm>
        </p:spPr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34B8C15-4740-0791-E0DC-A40571977D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3362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504</Words>
  <Application>Microsoft Office PowerPoint</Application>
  <PresentationFormat>Широкоэкранный</PresentationFormat>
  <Paragraphs>46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Times New Roman</vt:lpstr>
      <vt:lpstr>Тема Office</vt:lpstr>
      <vt:lpstr>Архангельский транспортный узел как опорный элемент инфраструктуры Трансарктического транспортного коридора</vt:lpstr>
      <vt:lpstr>ТАТК и СМП: роль Архангельска</vt:lpstr>
      <vt:lpstr>Морской порт Архангельск сегодня</vt:lpstr>
      <vt:lpstr>Текущие проекты модернизации</vt:lpstr>
      <vt:lpstr>Глубоководный район: параметры </vt:lpstr>
      <vt:lpstr>Терминалы глубоководного порта</vt:lpstr>
      <vt:lpstr>Инвесторы и управление</vt:lpstr>
      <vt:lpstr> Грузовая база и география</vt:lpstr>
      <vt:lpstr> Роль в ТАТК: три функции</vt:lpstr>
      <vt:lpstr>Заключение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2026-10-12T09:13:40Z</dcterms:created>
  <dcterms:modified xsi:type="dcterms:W3CDTF">2026-10-12T09:20:23Z</dcterms:modified>
</cp:coreProperties>
</file>