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dec869328594d96" /><Relationship Type="http://schemas.openxmlformats.org/officeDocument/2006/relationships/extended-properties" Target="/docProps/app.xml" Id="Ra372caf7ebac4032" /><Relationship Type="http://schemas.openxmlformats.org/officeDocument/2006/relationships/officeDocument" Target="/ppt/presentation.xml" Id="R2b9b1993605b487a" /></Relationships>
</file>

<file path=ppt/presentation.xml><?xml version="1.0" encoding="utf-8"?>
<p:presentation xmlns:p="http://schemas.openxmlformats.org/presentationml/2006/main">
  <p:sldMasterIdLst>
    <p:sldMasterId xmlns:r="http://schemas.openxmlformats.org/officeDocument/2006/relationships" id="2147483648" r:id="Rb604bb9773194b54"/>
  </p:sldMasterIdLst>
  <p:notesMasterIdLst>
    <p:notesMasterId xmlns:r="http://schemas.openxmlformats.org/officeDocument/2006/relationships" r:id="Re9b94a09fbda487c"/>
  </p:notesMasterIdLst>
  <p:sldIdLst>
    <p:sldId xmlns:r="http://schemas.openxmlformats.org/officeDocument/2006/relationships" id="256" r:id="Re30afe489a5b4738"/>
    <p:sldId xmlns:r="http://schemas.openxmlformats.org/officeDocument/2006/relationships" id="257" r:id="Rf9aa4b166b624d58"/>
    <p:sldId xmlns:r="http://schemas.openxmlformats.org/officeDocument/2006/relationships" id="258" r:id="Rcf3372b6cbac4973"/>
    <p:sldId xmlns:r="http://schemas.openxmlformats.org/officeDocument/2006/relationships" id="259" r:id="R3f330397a6fc4d37"/>
    <p:sldId xmlns:r="http://schemas.openxmlformats.org/officeDocument/2006/relationships" id="260" r:id="R2271556abcf24a6b"/>
    <p:sldId xmlns:r="http://schemas.openxmlformats.org/officeDocument/2006/relationships" id="261" r:id="R6c976a133c8c464e"/>
    <p:sldId xmlns:r="http://schemas.openxmlformats.org/officeDocument/2006/relationships" id="262" r:id="Re957c1b0e7994580"/>
    <p:sldId xmlns:r="http://schemas.openxmlformats.org/officeDocument/2006/relationships" id="263" r:id="R0b98f9cd7d294dce"/>
    <p:sldId xmlns:r="http://schemas.openxmlformats.org/officeDocument/2006/relationships" id="264" r:id="Re01ac07539d74712"/>
    <p:sldId xmlns:r="http://schemas.openxmlformats.org/officeDocument/2006/relationships" id="265" r:id="R06b42e3efb2a49f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71f6a7922484f04" /><Relationship Type="http://schemas.openxmlformats.org/officeDocument/2006/relationships/slideMaster" Target="/ppt/slideMasters/slideMaster1.xml" Id="Rb604bb9773194b54" /><Relationship Type="http://schemas.openxmlformats.org/officeDocument/2006/relationships/notesMaster" Target="/ppt/notesMasters/notesMaster1.xml" Id="Re9b94a09fbda487c" /><Relationship Type="http://schemas.openxmlformats.org/officeDocument/2006/relationships/presProps" Target="/ppt/presProps.xml" Id="Rc4289b8a45574d35" /><Relationship Type="http://schemas.openxmlformats.org/officeDocument/2006/relationships/tableStyles" Target="/ppt/tableStyles.xml" Id="R62689408215f4d82" /><Relationship Type="http://schemas.openxmlformats.org/officeDocument/2006/relationships/slide" Target="/ppt/slides/slide1.xml" Id="Re30afe489a5b4738" /><Relationship Type="http://schemas.openxmlformats.org/officeDocument/2006/relationships/slide" Target="/ppt/slides/slide2.xml" Id="Rf9aa4b166b624d58" /><Relationship Type="http://schemas.openxmlformats.org/officeDocument/2006/relationships/slide" Target="/ppt/slides/slide3.xml" Id="Rcf3372b6cbac4973" /><Relationship Type="http://schemas.openxmlformats.org/officeDocument/2006/relationships/slide" Target="/ppt/slides/slide4.xml" Id="R3f330397a6fc4d37" /><Relationship Type="http://schemas.openxmlformats.org/officeDocument/2006/relationships/slide" Target="/ppt/slides/slide5.xml" Id="R2271556abcf24a6b" /><Relationship Type="http://schemas.openxmlformats.org/officeDocument/2006/relationships/slide" Target="/ppt/slides/slide6.xml" Id="R6c976a133c8c464e" /><Relationship Type="http://schemas.openxmlformats.org/officeDocument/2006/relationships/slide" Target="/ppt/slides/slide7.xml" Id="Re957c1b0e7994580" /><Relationship Type="http://schemas.openxmlformats.org/officeDocument/2006/relationships/slide" Target="/ppt/slides/slide8.xml" Id="R0b98f9cd7d294dce" /><Relationship Type="http://schemas.openxmlformats.org/officeDocument/2006/relationships/slide" Target="/ppt/slides/slide9.xml" Id="Re01ac07539d74712" /><Relationship Type="http://schemas.openxmlformats.org/officeDocument/2006/relationships/slide" Target="/ppt/slides/slide10.xml" Id="R06b42e3efb2a49f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8b89c5a67664a0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08240b4d2974f60" /><Relationship Type="http://schemas.openxmlformats.org/officeDocument/2006/relationships/notesMaster" Target="/ppt/notesMasters/notesMaster1.xml" Id="R6751a22861674b0f" /></Relationships>
</file>

<file path=ppt/notesSlides/_rels/notesSlide2.xml.rels>&#65279;<?xml version="1.0" encoding="utf-8"?><Relationships xmlns="http://schemas.openxmlformats.org/package/2006/relationships"><Relationship Type="http://schemas.openxmlformats.org/officeDocument/2006/relationships/slide" Target="/ppt/slides/slide2.xml" Id="R82d25758a0304cef" /><Relationship Type="http://schemas.openxmlformats.org/officeDocument/2006/relationships/notesMaster" Target="/ppt/notesMasters/notesMaster1.xml" Id="R70fb7cdf64904aca" /></Relationships>
</file>

<file path=ppt/notesSlides/_rels/notesSlide3.xml.rels>&#65279;<?xml version="1.0" encoding="utf-8"?><Relationships xmlns="http://schemas.openxmlformats.org/package/2006/relationships"><Relationship Type="http://schemas.openxmlformats.org/officeDocument/2006/relationships/slide" Target="/ppt/slides/slide3.xml" Id="R443945dedb1640ff" /><Relationship Type="http://schemas.openxmlformats.org/officeDocument/2006/relationships/notesMaster" Target="/ppt/notesMasters/notesMaster1.xml" Id="Reb7c56577bbb42eb" /></Relationships>
</file>

<file path=ppt/notesSlides/_rels/notesSlide4.xml.rels>&#65279;<?xml version="1.0" encoding="utf-8"?><Relationships xmlns="http://schemas.openxmlformats.org/package/2006/relationships"><Relationship Type="http://schemas.openxmlformats.org/officeDocument/2006/relationships/slide" Target="/ppt/slides/slide4.xml" Id="Rd070c9e4c0734c6b" /><Relationship Type="http://schemas.openxmlformats.org/officeDocument/2006/relationships/notesMaster" Target="/ppt/notesMasters/notesMaster1.xml" Id="R5475f846ca77446a" /></Relationships>
</file>

<file path=ppt/notesSlides/_rels/notesSlide5.xml.rels>&#65279;<?xml version="1.0" encoding="utf-8"?><Relationships xmlns="http://schemas.openxmlformats.org/package/2006/relationships"><Relationship Type="http://schemas.openxmlformats.org/officeDocument/2006/relationships/slide" Target="/ppt/slides/slide5.xml" Id="R79859165cd1e4228" /><Relationship Type="http://schemas.openxmlformats.org/officeDocument/2006/relationships/notesMaster" Target="/ppt/notesMasters/notesMaster1.xml" Id="R2bc5ee94922e4031" /></Relationships>
</file>

<file path=ppt/notesSlides/_rels/notesSlide6.xml.rels>&#65279;<?xml version="1.0" encoding="utf-8"?><Relationships xmlns="http://schemas.openxmlformats.org/package/2006/relationships"><Relationship Type="http://schemas.openxmlformats.org/officeDocument/2006/relationships/slide" Target="/ppt/slides/slide6.xml" Id="R0339e98833d84453" /><Relationship Type="http://schemas.openxmlformats.org/officeDocument/2006/relationships/notesMaster" Target="/ppt/notesMasters/notesMaster1.xml" Id="R38d03a2c3c684124" /></Relationships>
</file>

<file path=ppt/notesSlides/_rels/notesSlide7.xml.rels>&#65279;<?xml version="1.0" encoding="utf-8"?><Relationships xmlns="http://schemas.openxmlformats.org/package/2006/relationships"><Relationship Type="http://schemas.openxmlformats.org/officeDocument/2006/relationships/slide" Target="/ppt/slides/slide7.xml" Id="R79a35b67b0574ed7" /><Relationship Type="http://schemas.openxmlformats.org/officeDocument/2006/relationships/notesMaster" Target="/ppt/notesMasters/notesMaster1.xml" Id="Refd0e8fe75d840ed"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6d940e360d47fa" /><Relationship Type="http://schemas.openxmlformats.org/officeDocument/2006/relationships/notesMaster" Target="/ppt/notesMasters/notesMaster1.xml" Id="R3f8fad0ca8b241dd" /></Relationships>
</file>

<file path=ppt/notesSlides/_rels/notesSlide9.xml.rels>&#65279;<?xml version="1.0" encoding="utf-8"?><Relationships xmlns="http://schemas.openxmlformats.org/package/2006/relationships"><Relationship Type="http://schemas.openxmlformats.org/officeDocument/2006/relationships/slide" Target="/ppt/slides/slide9.xml" Id="R7d6094b985b84d48" /><Relationship Type="http://schemas.openxmlformats.org/officeDocument/2006/relationships/notesMaster" Target="/ppt/notesMasters/notesMaster1.xml" Id="R222847577f9f456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b5bf9f72aaa4988" /><Relationship Type="http://schemas.openxmlformats.org/officeDocument/2006/relationships/notesMaster" Target="/ppt/notesMasters/notesMaster1.xml" Id="R8c128fb5e488434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0:00–0:30 (30 seconds)</a:t>
            </a:r>
          </a:p>
          <a:p xmlns:a="http://schemas.openxmlformats.org/drawingml/2006/main">
            <a:r>
              <a:t/>
            </a:r>
          </a:p>
          <a:p xmlns:a="http://schemas.openxmlformats.org/drawingml/2006/main">
            <a:r>
              <a:t>Distinguished participants, thank you for this opportunity. Today I will discuss the Northern Sea Route and the Black Sea through a common question: how can maritime transport remain reliable as geography and security conditions change? My argument is that Türkiye can contribute most effectively by strengthening existing maritime connections while assessing emerging Arctic opportunities through evidence.</a:t>
            </a:r>
          </a:p>
          <a:p xmlns:a="http://schemas.openxmlformats.org/drawingml/2006/main">
            <a:r>
              <a:t/>
            </a:r>
          </a:p>
          <a:p xmlns:a="http://schemas.openxmlformats.org/drawingml/2006/main">
            <a:r>
              <a:t>Source: Supplied manuscript, Arktik_Karadeniz_Turkiye_Makale (1) en-US.docx. Speaking points summarize its conceptual analysis and policy recommendations. No new quantitative estimates.</a:t>
            </a:r>
          </a:p>
          <a:p xmlns:a="http://schemas.openxmlformats.org/drawingml/2006/main">
            <a:r>
              <a:t>Image: Katie Gavenus, PolarTREC 2019, Polar Media Archive, https://media.arcus.org/album/polartrec-2019-katie-gavenus/31381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0:30–1:30 (60 seconds)</a:t>
            </a:r>
          </a:p>
          <a:p xmlns:a="http://schemas.openxmlformats.org/drawingml/2006/main">
            <a:r>
              <a:t/>
            </a:r>
          </a:p>
          <a:p xmlns:a="http://schemas.openxmlformats.org/drawingml/2006/main">
            <a:r>
              <a:t>Maritime geography involves much more than the distance between two ports. A commercially useful route must support the requirements of the cargo and the delivery contract. A shorter passage may lose its advantage when specialized vessels, waiting periods, insurance, or additional transfers increase costs. Importers also need predictable arrival times. Uncertainty creates inventory costs and can disrupt production. We should therefore assess the entire transport service, from origin to destination. Resilience adds another question: if this service stops, can the operator actually move cargo through another arrangement? An alternative becomes meaningful when vessels, port services, contracts, and capacity are available. This is the common framework connecting the Arctic discussion with the Black Sea.</a:t>
            </a:r>
          </a:p>
          <a:p xmlns:a="http://schemas.openxmlformats.org/drawingml/2006/main">
            <a:r>
              <a:t/>
            </a:r>
          </a:p>
          <a:p xmlns:a="http://schemas.openxmlformats.org/drawingml/2006/main">
            <a:r>
              <a:t>Source: Supplied manuscript, Arktik_Karadeniz_Turkiye_Makale (1) en-US.docx. Speaking points summarize its conceptual analysis and policy recommendations. No new quantitative estimates.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1:30–2:45 (75 seconds)</a:t>
            </a:r>
          </a:p>
          <a:p xmlns:a="http://schemas.openxmlformats.org/drawingml/2006/main">
            <a:r>
              <a:t/>
            </a:r>
          </a:p>
          <a:p xmlns:a="http://schemas.openxmlformats.org/drawingml/2006/main">
            <a:r>
              <a:t>Changes in Arctic sea ice have increased interest in the Northern Sea Route. For certain movements between Northeast Asia and Northern Europe, it can offer a distance advantage. Yet physical accessibility and commercial viability require separate assessments. Vessel characteristics, seasonal availability, speed, service charges, and delays can change the economic result. We must also distinguish among regional supply, exports of Arctic resources, and transit voyages that begin and end outside the Arctic. Growth in resource exports does not establish that global liner shipping is shifting north. Regular container services require reliable schedules and port connections throughout the service period. Emergency assistance and pollution response are equally important. In remote areas, a technical failure can have prolonged consequences because help is far away. Each shipping opportunity therefore requires a defined cargo, vessel, season, and origin–destination comparison.</a:t>
            </a:r>
          </a:p>
          <a:p xmlns:a="http://schemas.openxmlformats.org/drawingml/2006/main">
            <a:r>
              <a:t/>
            </a:r>
          </a:p>
          <a:p xmlns:a="http://schemas.openxmlformats.org/drawingml/2006/main">
            <a:r>
              <a:t>Source: Supplied manuscript, Arktik_Karadeniz_Turkiye_Makale (1) en-US.docx. Speaking points summarize its conceptual analysis and policy recommendations. No new quantitative estimates.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2:45–4:00 (75 seconds)</a:t>
            </a:r>
          </a:p>
          <a:p xmlns:a="http://schemas.openxmlformats.org/drawingml/2006/main">
            <a:r>
              <a:t/>
            </a:r>
          </a:p>
          <a:p xmlns:a="http://schemas.openxmlformats.org/drawingml/2006/main">
            <a:r>
              <a:t>The Black Sea presents a different challenge. Its established transport services must continue in a conflict environment. Mines, threats to ships and infrastructure, and interference with navigation systems affect commercial decisions. The impact can begin before physical damage occurs. Shipowners may reconsider a voyage, insurers may change terms, and crews may face additional risks. Commercial continuity depends on an entire chain. Cargo must reach the port, the port must remain operational, a suitable vessel and crew must be available, and the destination must be accessible. Improving one element alone may leave another bottleneck unresolved. Seafarers deserve particular attention. Rescue, emergency towing, medical evacuation, and clear assistance procedures are essential parts of maritime capacity. The immediate objective is to preserve functioning trade while reducing exposure to identifiable hazards.</a:t>
            </a:r>
          </a:p>
          <a:p xmlns:a="http://schemas.openxmlformats.org/drawingml/2006/main">
            <a:r>
              <a:t/>
            </a:r>
          </a:p>
          <a:p xmlns:a="http://schemas.openxmlformats.org/drawingml/2006/main">
            <a:r>
              <a:t>Source: Supplied manuscript, Arktik_Karadeniz_Turkiye_Makale (1) en-US.docx. Speaking points summarize its conceptual analysis and policy recommendations. No new quantitative estimates.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4:00–5:00 (60 seconds)</a:t>
            </a:r>
          </a:p>
          <a:p xmlns:a="http://schemas.openxmlformats.org/drawingml/2006/main">
            <a:r>
              <a:t/>
            </a:r>
          </a:p>
          <a:p xmlns:a="http://schemas.openxmlformats.org/drawingml/2006/main">
            <a:r>
              <a:t>Türkiye has direct responsibilities and capabilities in the connection between the Black Sea and the Mediterranean. The Turkish Straits are the Istanbul Strait and the Çanakkale Strait. The Sea of Marmara is an inland sea. Its inclusion within the passage arrangements of the Montreux Convention does not change this geographical distinction. Montreux provides a central framework for stability and predictability. It contains different provisions for merchant vessels and warships. Restrictions concerning warships should not be interpreted as a general closure to commercial navigation. At the same time, predictable passage through the Straits cannot guarantee safe access to every Black Sea port. These are distinct operational questions. Legal predictability and effective navigation services together support commercial planning.</a:t>
            </a:r>
          </a:p>
          <a:p xmlns:a="http://schemas.openxmlformats.org/drawingml/2006/main">
            <a:r>
              <a:t/>
            </a:r>
          </a:p>
          <a:p xmlns:a="http://schemas.openxmlformats.org/drawingml/2006/main">
            <a:r>
              <a:t>Source: Supplied manuscript, Arktik_Karadeniz_Turkiye_Makale (1) en-US.docx. Speaking points summarize its conceptual analysis and policy recommendations. No new quantitative estimates.</a:t>
            </a:r>
          </a:p>
          <a:p xmlns:a="http://schemas.openxmlformats.org/drawingml/2006/main">
            <a:r>
              <a:t>Manuscript references: Montreux Convention, Articles 2, 4 and 19. This slide summarizes the manuscript’s legal discussion.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5:00–6:15 (75 seconds)</a:t>
            </a:r>
          </a:p>
          <a:p xmlns:a="http://schemas.openxmlformats.org/drawingml/2006/main">
            <a:r>
              <a:t/>
            </a:r>
          </a:p>
          <a:p xmlns:a="http://schemas.openxmlformats.org/drawingml/2006/main">
            <a:r>
              <a:t>The Black Sea Grain Initiative illustrates how cooperation can support a limited commercial function while a broader conflict continues. Türkiye provided a coordination platform in Istanbul that helped translate political consent into practical procedures. The initiative ended in July 2023, so we should discuss it as an experience rather than an ongoing arrangement. Its termination also demonstrates that operational procedures depend on sustained political support. Mine countermeasures cooperation among Türkiye, Romania, and Bulgaria offers a different model. It draws on the capacities of three littoral states to address a defined maritime threat. These examples have different participants and purposes. Their common lesson concerns manageable objectives, clear responsibilities, and workable coordination. We should assess performance against each mission. A mine countermeasures task cannot by itself remove every threat arising from a war.</a:t>
            </a:r>
          </a:p>
          <a:p xmlns:a="http://schemas.openxmlformats.org/drawingml/2006/main">
            <a:r>
              <a:t/>
            </a:r>
          </a:p>
          <a:p xmlns:a="http://schemas.openxmlformats.org/drawingml/2006/main">
            <a:r>
              <a:t>Source: Supplied manuscript, Arktik_Karadeniz_Turkiye_Makale (1) en-US.docx. Speaking points summarize its conceptual analysis and policy recommendations. No new quantitative estimates.</a:t>
            </a:r>
          </a:p>
          <a:p xmlns:a="http://schemas.openxmlformats.org/drawingml/2006/main">
            <a:r>
              <a:t>Manuscript references: United Nations, Black Sea Grain Initiative records. Türkiye Ministry of National Defense, 11 January 2024, mine countermeasures agreement.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6:15–7:15 (60 seconds)</a:t>
            </a:r>
          </a:p>
          <a:p xmlns:a="http://schemas.openxmlformats.org/drawingml/2006/main">
            <a:r>
              <a:t/>
            </a:r>
          </a:p>
          <a:p xmlns:a="http://schemas.openxmlformats.org/drawingml/2006/main">
            <a:r>
              <a:t>The relationship between the Arctic and the Black Sea requires careful definition. The manuscript does not establish an existing Arctic–Black Sea transport corridor. It identifies possible competition, complementary services, and transferable cooperation practices. A distance advantage for Northern Europe cannot automatically be applied to cargo destined for Türkiye. The complete voyage and any additional transfers must enter the calculation. Türkiye may also examine demand for qualified training, maintenance, or other technical services. These opportunities require evidence of customers and operational competence. Search and rescue procedures can offer useful lessons across regions, while legal powers and equipment needs remain specific to each setting. The Middle Corridor adds another transport option, whose usefulness depends on actual capacity, border procedures, and transfer performance.</a:t>
            </a:r>
          </a:p>
          <a:p xmlns:a="http://schemas.openxmlformats.org/drawingml/2006/main">
            <a:r>
              <a:t/>
            </a:r>
          </a:p>
          <a:p xmlns:a="http://schemas.openxmlformats.org/drawingml/2006/main">
            <a:r>
              <a:t>Source: Supplied manuscript, Arktik_Karadeniz_Turkiye_Makale (1) en-US.docx. Speaking points summarize its conceptual analysis and policy recommendations. No new quantitative estimates.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7:15–8:15 (60 seconds)</a:t>
            </a:r>
          </a:p>
          <a:p xmlns:a="http://schemas.openxmlformats.org/drawingml/2006/main">
            <a:r>
              <a:t/>
            </a:r>
          </a:p>
          <a:p xmlns:a="http://schemas.openxmlformats.org/drawingml/2006/main">
            <a:r>
              <a:t>Türkiye’s immediate priority should be the reliability of the maritime network where it already has direct responsibilities. A capacity review can identify gaps in vessel traffic services, rescue arrangements, emergency towing, and pollution response. Existing institutions need clear procedures for information exchange and the handover of responsibilities. Commercial users must know where to report an incident and how to request assistance. Navigation interference deserves specific attention. Operators should verify suspicious positioning information through other navigation sources, record incidents consistently, and receive timely verified warnings. These measures support both accident prevention and preparedness for deliberate interference. The protection of seafarers should remain central to this work, including medical support and evacuation planning. Improvements should address demonstrated operational needs.</a:t>
            </a:r>
          </a:p>
          <a:p xmlns:a="http://schemas.openxmlformats.org/drawingml/2006/main">
            <a:r>
              <a:t/>
            </a:r>
          </a:p>
          <a:p xmlns:a="http://schemas.openxmlformats.org/drawingml/2006/main">
            <a:r>
              <a:t>Source: Supplied manuscript, Arktik_Karadeniz_Turkiye_Makale (1) en-US.docx. Speaking points summarize its conceptual analysis and policy recommendations. No new quantitative estimates.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8:15–9:15 (60 seconds)</a:t>
            </a:r>
          </a:p>
          <a:p xmlns:a="http://schemas.openxmlformats.org/drawingml/2006/main">
            <a:r>
              <a:t/>
            </a:r>
          </a:p>
          <a:p xmlns:a="http://schemas.openxmlformats.org/drawingml/2006/main">
            <a:r>
              <a:t>In the medium term, Türkiye should improve the connection between ports and their inland markets. Port capacity creates greater value when customs procedures and onward transport provide predictable service. A coordination problem may require procedural improvement, while a verified physical constraint may justify investment. Arctic specialization should follow a similar discipline. Identify a service need, assess the qualifications of potential providers, and test the opportunity on a limited scale before committing larger resources. Success should be measured through outcomes such as warning delivery time, emergency response time, cargo transfer time, and recovery after disruption. Baseline data should come before numerical targets. This approach links strategic ambition to services that users can evaluate.</a:t>
            </a:r>
          </a:p>
          <a:p xmlns:a="http://schemas.openxmlformats.org/drawingml/2006/main">
            <a:r>
              <a:t/>
            </a:r>
          </a:p>
          <a:p xmlns:a="http://schemas.openxmlformats.org/drawingml/2006/main">
            <a:r>
              <a:t>Source: Supplied manuscript, Arktik_Karadeniz_Turkiye_Makale (1) en-US.docx. Speaking points summarize its conceptual analysis and policy recommendations. No new quantitative estimates.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9:15–10:00 (45 seconds)</a:t>
            </a:r>
          </a:p>
          <a:p xmlns:a="http://schemas.openxmlformats.org/drawingml/2006/main">
            <a:r>
              <a:t/>
            </a:r>
          </a:p>
          <a:p xmlns:a="http://schemas.openxmlformats.org/drawingml/2006/main">
            <a:r>
              <a:t>The future may bring selective Arctic expansion, fragmented networks, stronger cooperation, or simultaneous disruption across several routes. Türkiye should prepare through flexible capacity and investments supported by evidence. Routes become meaningful alternatives when vessels, insurance, services, and onward connections are available. The immediate priority is to strengthen existing maritime trade while carefully evaluating new opportunities. Türkiye’s contribution will depend on its capacity to keep trade moving through reliable navigation, functioning port connections, and effective regional cooperation. By improving these services, Türkiye can turn its geographical position into lasting commercial and strategic value. Thank you.</a:t>
            </a:r>
          </a:p>
          <a:p xmlns:a="http://schemas.openxmlformats.org/drawingml/2006/main">
            <a:r>
              <a:t/>
            </a:r>
          </a:p>
          <a:p xmlns:a="http://schemas.openxmlformats.org/drawingml/2006/main">
            <a:r>
              <a:t>Source: Supplied manuscript, Arktik_Karadeniz_Turkiye_Makale (1) en-US.docx. Speaking points summarize its conceptual analysis and policy recommendations. No new quantitative estimates.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a788a9813c64d9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bc24622c5fe4ee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fbdc1270e7f412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55b1b960a844e1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2d7b2eef13145e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b655418be134ed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97BE65C-D1C8-462E-87F0-BB9B699875E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D046F0F-EC50-4787-BD0A-FE8E6DB134B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575786A-99D5-4415-BA32-8B733E738EF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F30EFF7-5264-46D5-9800-B4F49871F40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C1DEF01-33EE-46D1-A7BA-160DDEFCDC4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24ACCAE-0FBF-443E-8D2E-79F99DECB44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070BFC8-D3FB-41BF-95B7-7CB640B5614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0EA580B-25EF-453F-A5CC-CD5FC70E359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80B7D3F-B3BF-41FC-B777-1FDDFD436AA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D29BDA9-9103-4830-B32A-F8C1D668DB6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df900586a644a23" /><Relationship Type="http://schemas.openxmlformats.org/officeDocument/2006/relationships/slideLayout" Target="/ppt/slideLayouts/slideLayout1.xml" Id="R8417ff5d9ab34d78" /><Relationship Type="http://schemas.openxmlformats.org/officeDocument/2006/relationships/slideLayout" Target="/ppt/slideLayouts/slideLayout2.xml" Id="R4067c3be16044bf5" /><Relationship Type="http://schemas.openxmlformats.org/officeDocument/2006/relationships/slideLayout" Target="/ppt/slideLayouts/slideLayout3.xml" Id="R36f9c3aef41a4930" /><Relationship Type="http://schemas.openxmlformats.org/officeDocument/2006/relationships/slideLayout" Target="/ppt/slideLayouts/slideLayout4.xml" Id="R6c11e9ea188849fb" /><Relationship Type="http://schemas.openxmlformats.org/officeDocument/2006/relationships/slideLayout" Target="/ppt/slideLayouts/slideLayout5.xml" Id="Rf95c1ff1a4ee4ce5" /><Relationship Type="http://schemas.openxmlformats.org/officeDocument/2006/relationships/slideLayout" Target="/ppt/slideLayouts/slideLayout6.xml" Id="Ra1d368b6486a48e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417ff5d9ab34d78"/>
    <p:sldLayoutId xmlns:r="http://schemas.openxmlformats.org/officeDocument/2006/relationships" id="2147483650" r:id="R4067c3be16044bf5"/>
    <p:sldLayoutId xmlns:r="http://schemas.openxmlformats.org/officeDocument/2006/relationships" id="2147483651" r:id="R36f9c3aef41a4930"/>
    <p:sldLayoutId xmlns:r="http://schemas.openxmlformats.org/officeDocument/2006/relationships" id="2147483652" r:id="R6c11e9ea188849fb"/>
    <p:sldLayoutId xmlns:r="http://schemas.openxmlformats.org/officeDocument/2006/relationships" id="2147483653" r:id="Rf95c1ff1a4ee4ce5"/>
    <p:sldLayoutId xmlns:r="http://schemas.openxmlformats.org/officeDocument/2006/relationships" id="2147483654" r:id="Ra1d368b6486a48e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0478e0b8c5945e8" /><Relationship Type="http://schemas.openxmlformats.org/officeDocument/2006/relationships/image" Target="/ppt/media/image.jpeg" Id="R8770e01edf8c4775" /><Relationship Type="http://schemas.openxmlformats.org/officeDocument/2006/relationships/notesSlide" Target="/ppt/notesSlides/notesSlide1.xml" Id="R64e38d2b507d4b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4a3297d05f04056" /><Relationship Type="http://schemas.openxmlformats.org/officeDocument/2006/relationships/notesSlide" Target="/ppt/notesSlides/notesSlide2.xml" Id="R78013842edf6423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fee0eeaf1224bfa" /><Relationship Type="http://schemas.openxmlformats.org/officeDocument/2006/relationships/notesSlide" Target="/ppt/notesSlides/notesSlide3.xml" Id="Re94a5bfb9c7a488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daecba0537741fd" /><Relationship Type="http://schemas.openxmlformats.org/officeDocument/2006/relationships/notesSlide" Target="/ppt/notesSlides/notesSlide4.xml" Id="R4385d9598a5e41d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d4937e13ef74709" /><Relationship Type="http://schemas.openxmlformats.org/officeDocument/2006/relationships/notesSlide" Target="/ppt/notesSlides/notesSlide5.xml" Id="R5dc6b6feb24b41d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534470761b04cdb" /><Relationship Type="http://schemas.openxmlformats.org/officeDocument/2006/relationships/notesSlide" Target="/ppt/notesSlides/notesSlide6.xml" Id="R38f5435f1eb1401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1f84e68844c4c97" /><Relationship Type="http://schemas.openxmlformats.org/officeDocument/2006/relationships/notesSlide" Target="/ppt/notesSlides/notesSlide7.xml" Id="R97cd5dd737824a9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732c3e864ae4c40" /><Relationship Type="http://schemas.openxmlformats.org/officeDocument/2006/relationships/notesSlide" Target="/ppt/notesSlides/notesSlide8.xml" Id="R607406896edf42b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df1154c073b446b" /><Relationship Type="http://schemas.openxmlformats.org/officeDocument/2006/relationships/notesSlide" Target="/ppt/notesSlides/notesSlide9.xml" Id="Ra61bd8bf292b4e6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3bc3481bc0f4e98" /><Relationship Type="http://schemas.openxmlformats.org/officeDocument/2006/relationships/notesSlide" Target="/ppt/notesSlides/notesSlide10.xml" Id="Rd5f88ddd90ce4213" /></Relationships>
</file>

<file path=ppt/slides/slide1.xml><?xml version="1.0" encoding="utf-8"?>
<p:sld xmlns:p="http://schemas.openxmlformats.org/presentationml/2006/main">
  <p:cSld>
    <p:bg>
      <p:bgPr>
        <a:solidFill xmlns:a="http://schemas.openxmlformats.org/drawingml/2006/main">
          <a:srgbClr val="0B2134"/>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765525E1-7039-4F36-B92F-E60F64A75B02}"/>
              </a:ext>
            </a:extLst>
          </p:cNvPr>
          <p:cNvPicPr>
            <a:picLocks xmlns:a="http://schemas.openxmlformats.org/drawingml/2006/main" noChangeAspect="1"/>
          </p:cNvPicPr>
          <p:nvPr/>
        </p:nvPicPr>
        <p:blipFill>
          <a:blip xmlns:r="http://schemas.openxmlformats.org/officeDocument/2006/relationships" xmlns:a="http://schemas.openxmlformats.org/drawingml/2006/main" r:embed="R8770e01edf8c4775"/>
          <a:srcRect xmlns:a="http://schemas.openxmlformats.org/drawingml/2006/main" l="25451" t="0" r="25451" b="0"/>
          <a:stretch xmlns:a="http://schemas.openxmlformats.org/drawingml/2006/main">
            <a:fillRect l="0" t="0" r="0" b="0"/>
          </a:stretch>
        </p:blipFill>
        <p:spPr>
          <a:xfrm xmlns:a="http://schemas.openxmlformats.org/drawingml/2006/main">
            <a:off x="7143750" y="0"/>
            <a:ext cx="5048250" cy="68580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930FA729-697C-418D-B81A-F41506EB7BA6}"/>
              </a:ext>
            </a:extLst>
          </p:cNvPr>
          <p:cNvSpPr>
            <a:spLocks xmlns:a="http://schemas.openxmlformats.org/drawingml/2006/main" noGrp="1"/>
          </p:cNvSpPr>
          <p:nvPr/>
        </p:nvSpPr>
        <p:spPr>
          <a:xfrm xmlns:a="http://schemas.openxmlformats.org/drawingml/2006/main">
            <a:off x="609600" y="933450"/>
            <a:ext cx="6334125" cy="1952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050" b="1">
                <a:solidFill>
                  <a:srgbClr val="FFFFFF"/>
                </a:solidFill>
                <a:latin typeface="Arial"/>
                <a:ea typeface="Arial"/>
                <a:cs typeface="Arial"/>
              </a:defRPr>
            </a:defPPr>
          </a:lstStyle>
          <a:p xmlns:a="http://schemas.openxmlformats.org/drawingml/2006/main">
            <a:pPr>
              <a:defRPr sz="4050" b="1">
                <a:solidFill>
                  <a:srgbClr val="FFFFFF"/>
                </a:solidFill>
                <a:latin typeface="Arial"/>
                <a:ea typeface="Arial"/>
                <a:cs typeface="Arial"/>
              </a:defRPr>
            </a:pPr>
            <a:r>
              <a:rPr sz="4050" b="1">
                <a:solidFill>
                  <a:srgbClr val="FFFFFF"/>
                </a:solidFill>
                <a:latin typeface="Arial"/>
                <a:ea typeface="Arial"/>
                <a:cs typeface="Arial"/>
              </a:rPr>
              <a:t>The Northern Sea Route</a:t>
            </a:r>
          </a:p>
          <a:p xmlns:a="http://schemas.openxmlformats.org/drawingml/2006/main">
            <a:pPr>
              <a:defRPr sz="4050" b="1">
                <a:solidFill>
                  <a:srgbClr val="FFFFFF"/>
                </a:solidFill>
                <a:latin typeface="Arial"/>
                <a:ea typeface="Arial"/>
                <a:cs typeface="Arial"/>
              </a:defRPr>
            </a:pPr>
            <a:r>
              <a:rPr sz="4050" b="1">
                <a:solidFill>
                  <a:srgbClr val="FFFFFF"/>
                </a:solidFill>
                <a:latin typeface="Arial"/>
                <a:ea typeface="Arial"/>
                <a:cs typeface="Arial"/>
              </a:rPr>
              <a:t>and the Black Sea</a:t>
            </a:r>
          </a:p>
        </p:txBody>
      </p:sp>
      <p:sp>
        <p:nvSpPr>
          <p:cNvPr id="3" name="text-1">
            <a:extLst xmlns:a="http://schemas.openxmlformats.org/drawingml/2006/main">
              <a:ext uri="{FF2B5EF4-FFF2-40B4-BE49-F238E27FC236}">
                <a16:creationId xmlns:a16="http://schemas.microsoft.com/office/drawing/2014/main" id="{96436BFC-F5B5-42DF-9D2F-3C86146F08CA}"/>
              </a:ext>
            </a:extLst>
          </p:cNvPr>
          <p:cNvSpPr>
            <a:spLocks xmlns:a="http://schemas.openxmlformats.org/drawingml/2006/main" noGrp="1"/>
          </p:cNvSpPr>
          <p:nvPr/>
        </p:nvSpPr>
        <p:spPr>
          <a:xfrm xmlns:a="http://schemas.openxmlformats.org/drawingml/2006/main">
            <a:off x="609600" y="3238500"/>
            <a:ext cx="6191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850" b="0">
                <a:solidFill>
                  <a:srgbClr val="8FD0D6"/>
                </a:solidFill>
                <a:latin typeface="Arial"/>
                <a:ea typeface="Arial"/>
                <a:cs typeface="Arial"/>
              </a:defRPr>
            </a:defPPr>
          </a:lstStyle>
          <a:p xmlns:a="http://schemas.openxmlformats.org/drawingml/2006/main">
            <a:pPr>
              <a:defRPr sz="2850" b="0">
                <a:solidFill>
                  <a:srgbClr val="8FD0D6"/>
                </a:solidFill>
                <a:latin typeface="Arial"/>
                <a:ea typeface="Arial"/>
                <a:cs typeface="Arial"/>
              </a:defRPr>
            </a:pPr>
            <a:r>
              <a:rPr sz="2850" b="0">
                <a:solidFill>
                  <a:srgbClr val="8FD0D6"/>
                </a:solidFill>
                <a:latin typeface="Arial"/>
                <a:ea typeface="Arial"/>
                <a:cs typeface="Arial"/>
              </a:rPr>
              <a:t>Türkiye’s role in Eurasian</a:t>
            </a:r>
          </a:p>
          <a:p xmlns:a="http://schemas.openxmlformats.org/drawingml/2006/main">
            <a:pPr>
              <a:defRPr sz="2850" b="0">
                <a:solidFill>
                  <a:srgbClr val="8FD0D6"/>
                </a:solidFill>
                <a:latin typeface="Arial"/>
                <a:ea typeface="Arial"/>
                <a:cs typeface="Arial"/>
              </a:defRPr>
            </a:pPr>
            <a:r>
              <a:rPr sz="2850" b="0">
                <a:solidFill>
                  <a:srgbClr val="8FD0D6"/>
                </a:solidFill>
                <a:latin typeface="Arial"/>
                <a:ea typeface="Arial"/>
                <a:cs typeface="Arial"/>
              </a:rPr>
              <a:t>maritime transport</a:t>
            </a:r>
          </a:p>
        </p:txBody>
      </p:sp>
      <p:sp>
        <p:nvSpPr>
          <p:cNvPr id="4" name="text-2">
            <a:extLst xmlns:a="http://schemas.openxmlformats.org/drawingml/2006/main">
              <a:ext uri="{FF2B5EF4-FFF2-40B4-BE49-F238E27FC236}">
                <a16:creationId xmlns:a16="http://schemas.microsoft.com/office/drawing/2014/main" id="{99E6D959-308F-4348-89BB-6B512A9E71F5}"/>
              </a:ext>
            </a:extLst>
          </p:cNvPr>
          <p:cNvSpPr>
            <a:spLocks xmlns:a="http://schemas.openxmlformats.org/drawingml/2006/main" noGrp="1"/>
          </p:cNvSpPr>
          <p:nvPr/>
        </p:nvSpPr>
        <p:spPr>
          <a:xfrm xmlns:a="http://schemas.openxmlformats.org/drawingml/2006/main">
            <a:off x="609600" y="5457825"/>
            <a:ext cx="5619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850" b="0">
                <a:solidFill>
                  <a:srgbClr val="FFFFFF"/>
                </a:solidFill>
                <a:latin typeface="Arial"/>
                <a:ea typeface="Arial"/>
                <a:cs typeface="Arial"/>
              </a:defRPr>
            </a:defPPr>
          </a:lstStyle>
          <a:p xmlns:a="http://schemas.openxmlformats.org/drawingml/2006/main">
            <a:pPr>
              <a:defRPr sz="2850" b="0">
                <a:solidFill>
                  <a:srgbClr val="FFFFFF"/>
                </a:solidFill>
                <a:latin typeface="Arial"/>
                <a:ea typeface="Arial"/>
                <a:cs typeface="Arial"/>
              </a:defRPr>
            </a:pPr>
            <a:r>
              <a:rPr sz="2850" b="0">
                <a:solidFill>
                  <a:srgbClr val="FFFFFF"/>
                </a:solidFill>
                <a:latin typeface="Arial"/>
                <a:ea typeface="Arial"/>
                <a:cs typeface="Arial"/>
              </a:rPr>
              <a:t>Cihat Yaycı</a:t>
            </a:r>
          </a:p>
        </p:txBody>
      </p:sp>
    </p:spTree>
    <p:extLst>
      <p:ext uri="{BB962C8B-B14F-4D97-AF65-F5344CB8AC3E}">
        <p14:creationId xmlns:p14="http://schemas.microsoft.com/office/powerpoint/2010/main" val="89340410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3C9BDA8E-9D98-4FFC-BD74-907BB2C8168A}"/>
              </a:ext>
            </a:extLst>
          </p:cNvPr>
          <p:cNvSpPr>
            <a:spLocks xmlns:a="http://schemas.openxmlformats.org/drawingml/2006/main" noGrp="1"/>
          </p:cNvSpPr>
          <p:nvPr/>
        </p:nvSpPr>
        <p:spPr>
          <a:xfrm xmlns:a="http://schemas.openxmlformats.org/drawingml/2006/main">
            <a:off x="609600" y="457200"/>
            <a:ext cx="10953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0B2134"/>
                </a:solidFill>
                <a:latin typeface="Arial"/>
                <a:ea typeface="Arial"/>
                <a:cs typeface="Arial"/>
              </a:defRPr>
            </a:defPPr>
          </a:lstStyle>
          <a:p xmlns:a="http://schemas.openxmlformats.org/drawingml/2006/main">
            <a:pPr>
              <a:defRPr sz="3450" b="1">
                <a:solidFill>
                  <a:srgbClr val="0B2134"/>
                </a:solidFill>
                <a:latin typeface="Arial"/>
                <a:ea typeface="Arial"/>
                <a:cs typeface="Arial"/>
              </a:defRPr>
            </a:pPr>
            <a:r>
              <a:rPr sz="3450" b="1">
                <a:solidFill>
                  <a:srgbClr val="0B2134"/>
                </a:solidFill>
                <a:latin typeface="Arial"/>
                <a:ea typeface="Arial"/>
                <a:cs typeface="Arial"/>
              </a:rPr>
              <a:t>What makes a shipping route valuable?</a:t>
            </a:r>
          </a:p>
        </p:txBody>
      </p:sp>
      <p:sp>
        <p:nvSpPr>
          <p:cNvPr id="2" name="text-1">
            <a:extLst xmlns:a="http://schemas.openxmlformats.org/drawingml/2006/main">
              <a:ext uri="{FF2B5EF4-FFF2-40B4-BE49-F238E27FC236}">
                <a16:creationId xmlns:a16="http://schemas.microsoft.com/office/drawing/2014/main" id="{3A8CF57A-06E1-4351-AD0C-6A5D0AFC4541}"/>
              </a:ext>
            </a:extLst>
          </p:cNvPr>
          <p:cNvSpPr>
            <a:spLocks xmlns:a="http://schemas.openxmlformats.org/drawingml/2006/main" noGrp="1"/>
          </p:cNvSpPr>
          <p:nvPr/>
        </p:nvSpPr>
        <p:spPr>
          <a:xfrm xmlns:a="http://schemas.openxmlformats.org/drawingml/2006/main">
            <a:off x="11049000" y="6191250"/>
            <a:ext cx="571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0">
                <a:solidFill>
                  <a:srgbClr val="087E8B"/>
                </a:solidFill>
                <a:latin typeface="Arial"/>
                <a:ea typeface="Arial"/>
                <a:cs typeface="Arial"/>
              </a:defRPr>
            </a:defPPr>
          </a:lstStyle>
          <a:p xmlns:a="http://schemas.openxmlformats.org/drawingml/2006/main">
            <a:pPr>
              <a:defRPr sz="2400" b="0">
                <a:solidFill>
                  <a:srgbClr val="087E8B"/>
                </a:solidFill>
                <a:latin typeface="Arial"/>
                <a:ea typeface="Arial"/>
                <a:cs typeface="Arial"/>
              </a:defRPr>
            </a:pPr>
            <a:r>
              <a:rPr sz="2400" b="0">
                <a:solidFill>
                  <a:srgbClr val="087E8B"/>
                </a:solidFill>
                <a:latin typeface="Arial"/>
                <a:ea typeface="Arial"/>
                <a:cs typeface="Arial"/>
              </a:rPr>
              <a:t>02</a:t>
            </a:r>
          </a:p>
        </p:txBody>
      </p:sp>
      <p:sp>
        <p:nvSpPr>
          <p:cNvPr id="3" name="text-2">
            <a:extLst xmlns:a="http://schemas.openxmlformats.org/drawingml/2006/main">
              <a:ext uri="{FF2B5EF4-FFF2-40B4-BE49-F238E27FC236}">
                <a16:creationId xmlns:a16="http://schemas.microsoft.com/office/drawing/2014/main" id="{BE403400-2F44-42D2-9794-8C1B301BE5C8}"/>
              </a:ext>
            </a:extLst>
          </p:cNvPr>
          <p:cNvSpPr>
            <a:spLocks xmlns:a="http://schemas.openxmlformats.org/drawingml/2006/main" noGrp="1"/>
          </p:cNvSpPr>
          <p:nvPr/>
        </p:nvSpPr>
        <p:spPr>
          <a:xfrm xmlns:a="http://schemas.openxmlformats.org/drawingml/2006/main">
            <a:off x="609600" y="1819275"/>
            <a:ext cx="104775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800" b="1">
                <a:solidFill>
                  <a:srgbClr val="087E8B"/>
                </a:solidFill>
                <a:latin typeface="Arial"/>
                <a:ea typeface="Arial"/>
                <a:cs typeface="Arial"/>
              </a:defRPr>
            </a:defPPr>
          </a:lstStyle>
          <a:p xmlns:a="http://schemas.openxmlformats.org/drawingml/2006/main">
            <a:pPr>
              <a:defRPr sz="4800" b="1">
                <a:solidFill>
                  <a:srgbClr val="087E8B"/>
                </a:solidFill>
                <a:latin typeface="Arial"/>
                <a:ea typeface="Arial"/>
                <a:cs typeface="Arial"/>
              </a:defRPr>
            </a:pPr>
            <a:r>
              <a:rPr sz="4800" b="1">
                <a:solidFill>
                  <a:srgbClr val="087E8B"/>
                </a:solidFill>
                <a:latin typeface="Arial"/>
                <a:ea typeface="Arial"/>
                <a:cs typeface="Arial"/>
              </a:rPr>
              <a:t>Reliable delivery</a:t>
            </a:r>
          </a:p>
        </p:txBody>
      </p:sp>
      <p:sp>
        <p:nvSpPr>
          <p:cNvPr id="4" name="text-3">
            <a:extLst xmlns:a="http://schemas.openxmlformats.org/drawingml/2006/main">
              <a:ext uri="{FF2B5EF4-FFF2-40B4-BE49-F238E27FC236}">
                <a16:creationId xmlns:a16="http://schemas.microsoft.com/office/drawing/2014/main" id="{2E67BCDD-3775-47E3-A23F-C98C96A977AB}"/>
              </a:ext>
            </a:extLst>
          </p:cNvPr>
          <p:cNvSpPr>
            <a:spLocks xmlns:a="http://schemas.openxmlformats.org/drawingml/2006/main" noGrp="1"/>
          </p:cNvSpPr>
          <p:nvPr/>
        </p:nvSpPr>
        <p:spPr>
          <a:xfrm xmlns:a="http://schemas.openxmlformats.org/drawingml/2006/main">
            <a:off x="609600" y="3105150"/>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Commercial conditions</a:t>
            </a:r>
          </a:p>
        </p:txBody>
      </p:sp>
      <p:sp>
        <p:nvSpPr>
          <p:cNvPr id="5" name="text-4">
            <a:extLst xmlns:a="http://schemas.openxmlformats.org/drawingml/2006/main">
              <a:ext uri="{FF2B5EF4-FFF2-40B4-BE49-F238E27FC236}">
                <a16:creationId xmlns:a16="http://schemas.microsoft.com/office/drawing/2014/main" id="{39F98496-0323-4758-9CFB-191C3872D2AC}"/>
              </a:ext>
            </a:extLst>
          </p:cNvPr>
          <p:cNvSpPr>
            <a:spLocks xmlns:a="http://schemas.openxmlformats.org/drawingml/2006/main" noGrp="1"/>
          </p:cNvSpPr>
          <p:nvPr/>
        </p:nvSpPr>
        <p:spPr>
          <a:xfrm xmlns:a="http://schemas.openxmlformats.org/drawingml/2006/main">
            <a:off x="4143375" y="3105150"/>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Total cost, predictable schedules and insurance</a:t>
            </a:r>
          </a:p>
        </p:txBody>
      </p:sp>
      <p:sp>
        <p:nvSpPr>
          <p:cNvPr id="6" name="text-5">
            <a:extLst xmlns:a="http://schemas.openxmlformats.org/drawingml/2006/main">
              <a:ext uri="{FF2B5EF4-FFF2-40B4-BE49-F238E27FC236}">
                <a16:creationId xmlns:a16="http://schemas.microsoft.com/office/drawing/2014/main" id="{FF47F767-09CA-495E-9114-AB6F373FB87B}"/>
              </a:ext>
            </a:extLst>
          </p:cNvPr>
          <p:cNvSpPr>
            <a:spLocks xmlns:a="http://schemas.openxmlformats.org/drawingml/2006/main" noGrp="1"/>
          </p:cNvSpPr>
          <p:nvPr/>
        </p:nvSpPr>
        <p:spPr>
          <a:xfrm xmlns:a="http://schemas.openxmlformats.org/drawingml/2006/main">
            <a:off x="609600" y="4019550"/>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Operational capacity</a:t>
            </a:r>
          </a:p>
        </p:txBody>
      </p:sp>
      <p:sp>
        <p:nvSpPr>
          <p:cNvPr id="7" name="text-6">
            <a:extLst xmlns:a="http://schemas.openxmlformats.org/drawingml/2006/main">
              <a:ext uri="{FF2B5EF4-FFF2-40B4-BE49-F238E27FC236}">
                <a16:creationId xmlns:a16="http://schemas.microsoft.com/office/drawing/2014/main" id="{4269A0B4-4EBA-46DA-8AD7-53BF6F3BC540}"/>
              </a:ext>
            </a:extLst>
          </p:cNvPr>
          <p:cNvSpPr>
            <a:spLocks xmlns:a="http://schemas.openxmlformats.org/drawingml/2006/main" noGrp="1"/>
          </p:cNvSpPr>
          <p:nvPr/>
        </p:nvSpPr>
        <p:spPr>
          <a:xfrm xmlns:a="http://schemas.openxmlformats.org/drawingml/2006/main">
            <a:off x="4143375" y="4019550"/>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Suitable vessels, port access and emergency support</a:t>
            </a:r>
          </a:p>
        </p:txBody>
      </p:sp>
      <p:sp>
        <p:nvSpPr>
          <p:cNvPr id="8" name="text-7">
            <a:extLst xmlns:a="http://schemas.openxmlformats.org/drawingml/2006/main">
              <a:ext uri="{FF2B5EF4-FFF2-40B4-BE49-F238E27FC236}">
                <a16:creationId xmlns:a16="http://schemas.microsoft.com/office/drawing/2014/main" id="{9D789AE3-66B1-4C84-838A-925A39D65C88}"/>
              </a:ext>
            </a:extLst>
          </p:cNvPr>
          <p:cNvSpPr>
            <a:spLocks xmlns:a="http://schemas.openxmlformats.org/drawingml/2006/main" noGrp="1"/>
          </p:cNvSpPr>
          <p:nvPr/>
        </p:nvSpPr>
        <p:spPr>
          <a:xfrm xmlns:a="http://schemas.openxmlformats.org/drawingml/2006/main">
            <a:off x="609600" y="4933950"/>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Resilience</a:t>
            </a:r>
          </a:p>
        </p:txBody>
      </p:sp>
      <p:sp>
        <p:nvSpPr>
          <p:cNvPr id="9" name="text-8">
            <a:extLst xmlns:a="http://schemas.openxmlformats.org/drawingml/2006/main">
              <a:ext uri="{FF2B5EF4-FFF2-40B4-BE49-F238E27FC236}">
                <a16:creationId xmlns:a16="http://schemas.microsoft.com/office/drawing/2014/main" id="{F705DE09-88E7-4215-AD55-71988DB66B37}"/>
              </a:ext>
            </a:extLst>
          </p:cNvPr>
          <p:cNvSpPr>
            <a:spLocks xmlns:a="http://schemas.openxmlformats.org/drawingml/2006/main" noGrp="1"/>
          </p:cNvSpPr>
          <p:nvPr/>
        </p:nvSpPr>
        <p:spPr>
          <a:xfrm xmlns:a="http://schemas.openxmlformats.org/drawingml/2006/main">
            <a:off x="4143375" y="4933950"/>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Usable alternatives when a disruption occurs</a:t>
            </a:r>
          </a:p>
        </p:txBody>
      </p:sp>
    </p:spTree>
    <p:extLst>
      <p:ext uri="{BB962C8B-B14F-4D97-AF65-F5344CB8AC3E}">
        <p14:creationId xmlns:p14="http://schemas.microsoft.com/office/powerpoint/2010/main" val="14397105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BA4D042C-7CB5-48B5-BDA7-DE21715F4AB2}"/>
              </a:ext>
            </a:extLst>
          </p:cNvPr>
          <p:cNvSpPr>
            <a:spLocks xmlns:a="http://schemas.openxmlformats.org/drawingml/2006/main" noGrp="1"/>
          </p:cNvSpPr>
          <p:nvPr/>
        </p:nvSpPr>
        <p:spPr>
          <a:xfrm xmlns:a="http://schemas.openxmlformats.org/drawingml/2006/main">
            <a:off x="609600" y="457200"/>
            <a:ext cx="10953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0B2134"/>
                </a:solidFill>
                <a:latin typeface="Arial"/>
                <a:ea typeface="Arial"/>
                <a:cs typeface="Arial"/>
              </a:defRPr>
            </a:defPPr>
          </a:lstStyle>
          <a:p xmlns:a="http://schemas.openxmlformats.org/drawingml/2006/main">
            <a:pPr>
              <a:defRPr sz="3450" b="1">
                <a:solidFill>
                  <a:srgbClr val="0B2134"/>
                </a:solidFill>
                <a:latin typeface="Arial"/>
                <a:ea typeface="Arial"/>
                <a:cs typeface="Arial"/>
              </a:defRPr>
            </a:pPr>
            <a:r>
              <a:rPr sz="3450" b="1">
                <a:solidFill>
                  <a:srgbClr val="0B2134"/>
                </a:solidFill>
                <a:latin typeface="Arial"/>
                <a:ea typeface="Arial"/>
                <a:cs typeface="Arial"/>
              </a:rPr>
              <a:t>The Northern Sea Route: commercial conditions</a:t>
            </a:r>
          </a:p>
        </p:txBody>
      </p:sp>
      <p:sp>
        <p:nvSpPr>
          <p:cNvPr id="2" name="text-1">
            <a:extLst xmlns:a="http://schemas.openxmlformats.org/drawingml/2006/main">
              <a:ext uri="{FF2B5EF4-FFF2-40B4-BE49-F238E27FC236}">
                <a16:creationId xmlns:a16="http://schemas.microsoft.com/office/drawing/2014/main" id="{2A5CD951-A30F-4A8A-8EAD-E4037C7BD115}"/>
              </a:ext>
            </a:extLst>
          </p:cNvPr>
          <p:cNvSpPr>
            <a:spLocks xmlns:a="http://schemas.openxmlformats.org/drawingml/2006/main" noGrp="1"/>
          </p:cNvSpPr>
          <p:nvPr/>
        </p:nvSpPr>
        <p:spPr>
          <a:xfrm xmlns:a="http://schemas.openxmlformats.org/drawingml/2006/main">
            <a:off x="11049000" y="6191250"/>
            <a:ext cx="571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0">
                <a:solidFill>
                  <a:srgbClr val="087E8B"/>
                </a:solidFill>
                <a:latin typeface="Arial"/>
                <a:ea typeface="Arial"/>
                <a:cs typeface="Arial"/>
              </a:defRPr>
            </a:defPPr>
          </a:lstStyle>
          <a:p xmlns:a="http://schemas.openxmlformats.org/drawingml/2006/main">
            <a:pPr>
              <a:defRPr sz="2400" b="0">
                <a:solidFill>
                  <a:srgbClr val="087E8B"/>
                </a:solidFill>
                <a:latin typeface="Arial"/>
                <a:ea typeface="Arial"/>
                <a:cs typeface="Arial"/>
              </a:defRPr>
            </a:pPr>
            <a:r>
              <a:rPr sz="2400" b="0">
                <a:solidFill>
                  <a:srgbClr val="087E8B"/>
                </a:solidFill>
                <a:latin typeface="Arial"/>
                <a:ea typeface="Arial"/>
                <a:cs typeface="Arial"/>
              </a:rPr>
              <a:t>03</a:t>
            </a:r>
          </a:p>
        </p:txBody>
      </p:sp>
      <p:sp>
        <p:nvSpPr>
          <p:cNvPr id="3" name="text-2">
            <a:extLst xmlns:a="http://schemas.openxmlformats.org/drawingml/2006/main">
              <a:ext uri="{FF2B5EF4-FFF2-40B4-BE49-F238E27FC236}">
                <a16:creationId xmlns:a16="http://schemas.microsoft.com/office/drawing/2014/main" id="{C74242CB-8CE9-4FE6-8945-3BC343D941B5}"/>
              </a:ext>
            </a:extLst>
          </p:cNvPr>
          <p:cNvSpPr>
            <a:spLocks xmlns:a="http://schemas.openxmlformats.org/drawingml/2006/main" noGrp="1"/>
          </p:cNvSpPr>
          <p:nvPr/>
        </p:nvSpPr>
        <p:spPr>
          <a:xfrm xmlns:a="http://schemas.openxmlformats.org/drawingml/2006/main">
            <a:off x="609600" y="17621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Potential advantage</a:t>
            </a:r>
          </a:p>
        </p:txBody>
      </p:sp>
      <p:sp>
        <p:nvSpPr>
          <p:cNvPr id="4" name="text-3">
            <a:extLst xmlns:a="http://schemas.openxmlformats.org/drawingml/2006/main">
              <a:ext uri="{FF2B5EF4-FFF2-40B4-BE49-F238E27FC236}">
                <a16:creationId xmlns:a16="http://schemas.microsoft.com/office/drawing/2014/main" id="{C1A7EB3B-FF83-4B57-A793-164BDFA05DB0}"/>
              </a:ext>
            </a:extLst>
          </p:cNvPr>
          <p:cNvSpPr>
            <a:spLocks xmlns:a="http://schemas.openxmlformats.org/drawingml/2006/main" noGrp="1"/>
          </p:cNvSpPr>
          <p:nvPr/>
        </p:nvSpPr>
        <p:spPr>
          <a:xfrm xmlns:a="http://schemas.openxmlformats.org/drawingml/2006/main">
            <a:off x="4143375" y="17621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Selected Northeast Asia–Northern Europe voyages</a:t>
            </a:r>
          </a:p>
        </p:txBody>
      </p:sp>
      <p:sp>
        <p:nvSpPr>
          <p:cNvPr id="5" name="text-4">
            <a:extLst xmlns:a="http://schemas.openxmlformats.org/drawingml/2006/main">
              <a:ext uri="{FF2B5EF4-FFF2-40B4-BE49-F238E27FC236}">
                <a16:creationId xmlns:a16="http://schemas.microsoft.com/office/drawing/2014/main" id="{9653427E-97AD-4A6A-BF7F-852EE69BE6E2}"/>
              </a:ext>
            </a:extLst>
          </p:cNvPr>
          <p:cNvSpPr>
            <a:spLocks xmlns:a="http://schemas.openxmlformats.org/drawingml/2006/main" noGrp="1"/>
          </p:cNvSpPr>
          <p:nvPr/>
        </p:nvSpPr>
        <p:spPr>
          <a:xfrm xmlns:a="http://schemas.openxmlformats.org/drawingml/2006/main">
            <a:off x="609600" y="27908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Main constraints</a:t>
            </a:r>
          </a:p>
        </p:txBody>
      </p:sp>
      <p:sp>
        <p:nvSpPr>
          <p:cNvPr id="6" name="text-5">
            <a:extLst xmlns:a="http://schemas.openxmlformats.org/drawingml/2006/main">
              <a:ext uri="{FF2B5EF4-FFF2-40B4-BE49-F238E27FC236}">
                <a16:creationId xmlns:a16="http://schemas.microsoft.com/office/drawing/2014/main" id="{B4B97BE3-10F4-4434-BA30-210F90A19482}"/>
              </a:ext>
            </a:extLst>
          </p:cNvPr>
          <p:cNvSpPr>
            <a:spLocks xmlns:a="http://schemas.openxmlformats.org/drawingml/2006/main" noGrp="1"/>
          </p:cNvSpPr>
          <p:nvPr/>
        </p:nvSpPr>
        <p:spPr>
          <a:xfrm xmlns:a="http://schemas.openxmlformats.org/drawingml/2006/main">
            <a:off x="4143375" y="27908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Seasonality, ice conditions and specialized vessels</a:t>
            </a:r>
          </a:p>
        </p:txBody>
      </p:sp>
      <p:sp>
        <p:nvSpPr>
          <p:cNvPr id="7" name="text-6">
            <a:extLst xmlns:a="http://schemas.openxmlformats.org/drawingml/2006/main">
              <a:ext uri="{FF2B5EF4-FFF2-40B4-BE49-F238E27FC236}">
                <a16:creationId xmlns:a16="http://schemas.microsoft.com/office/drawing/2014/main" id="{281DB249-3075-4E84-AC1D-41CE8F7A8018}"/>
              </a:ext>
            </a:extLst>
          </p:cNvPr>
          <p:cNvSpPr>
            <a:spLocks xmlns:a="http://schemas.openxmlformats.org/drawingml/2006/main" noGrp="1"/>
          </p:cNvSpPr>
          <p:nvPr/>
        </p:nvSpPr>
        <p:spPr>
          <a:xfrm xmlns:a="http://schemas.openxmlformats.org/drawingml/2006/main">
            <a:off x="609600" y="38195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Service requirements</a:t>
            </a:r>
          </a:p>
        </p:txBody>
      </p:sp>
      <p:sp>
        <p:nvSpPr>
          <p:cNvPr id="8" name="text-7">
            <a:extLst xmlns:a="http://schemas.openxmlformats.org/drawingml/2006/main">
              <a:ext uri="{FF2B5EF4-FFF2-40B4-BE49-F238E27FC236}">
                <a16:creationId xmlns:a16="http://schemas.microsoft.com/office/drawing/2014/main" id="{C0A292E6-074B-43D0-9869-6D554B1B3A11}"/>
              </a:ext>
            </a:extLst>
          </p:cNvPr>
          <p:cNvSpPr>
            <a:spLocks xmlns:a="http://schemas.openxmlformats.org/drawingml/2006/main" noGrp="1"/>
          </p:cNvSpPr>
          <p:nvPr/>
        </p:nvSpPr>
        <p:spPr>
          <a:xfrm xmlns:a="http://schemas.openxmlformats.org/drawingml/2006/main">
            <a:off x="4143375" y="38195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Insurance, escort services and emergency assistance</a:t>
            </a:r>
          </a:p>
        </p:txBody>
      </p:sp>
      <p:sp>
        <p:nvSpPr>
          <p:cNvPr id="9" name="text-8">
            <a:extLst xmlns:a="http://schemas.openxmlformats.org/drawingml/2006/main">
              <a:ext uri="{FF2B5EF4-FFF2-40B4-BE49-F238E27FC236}">
                <a16:creationId xmlns:a16="http://schemas.microsoft.com/office/drawing/2014/main" id="{B712FD24-C7B4-4BF2-9C00-40F1FEA64C7B}"/>
              </a:ext>
            </a:extLst>
          </p:cNvPr>
          <p:cNvSpPr>
            <a:spLocks xmlns:a="http://schemas.openxmlformats.org/drawingml/2006/main" noGrp="1"/>
          </p:cNvSpPr>
          <p:nvPr/>
        </p:nvSpPr>
        <p:spPr>
          <a:xfrm xmlns:a="http://schemas.openxmlformats.org/drawingml/2006/main">
            <a:off x="609600" y="48482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Cargo distinction</a:t>
            </a:r>
          </a:p>
        </p:txBody>
      </p:sp>
      <p:sp>
        <p:nvSpPr>
          <p:cNvPr id="10" name="text-9">
            <a:extLst xmlns:a="http://schemas.openxmlformats.org/drawingml/2006/main">
              <a:ext uri="{FF2B5EF4-FFF2-40B4-BE49-F238E27FC236}">
                <a16:creationId xmlns:a16="http://schemas.microsoft.com/office/drawing/2014/main" id="{7DFD5788-04F8-45B0-8C7E-C0DB6C352B41}"/>
              </a:ext>
            </a:extLst>
          </p:cNvPr>
          <p:cNvSpPr>
            <a:spLocks xmlns:a="http://schemas.openxmlformats.org/drawingml/2006/main" noGrp="1"/>
          </p:cNvSpPr>
          <p:nvPr/>
        </p:nvSpPr>
        <p:spPr>
          <a:xfrm xmlns:a="http://schemas.openxmlformats.org/drawingml/2006/main">
            <a:off x="4143375" y="48482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Arctic resource exports differ from international transit</a:t>
            </a:r>
          </a:p>
        </p:txBody>
      </p:sp>
    </p:spTree>
    <p:extLst>
      <p:ext uri="{BB962C8B-B14F-4D97-AF65-F5344CB8AC3E}">
        <p14:creationId xmlns:p14="http://schemas.microsoft.com/office/powerpoint/2010/main" val="59134009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1D6CB00F-8A51-4312-80D3-8CE08204FDF7}"/>
              </a:ext>
            </a:extLst>
          </p:cNvPr>
          <p:cNvSpPr>
            <a:spLocks xmlns:a="http://schemas.openxmlformats.org/drawingml/2006/main" noGrp="1"/>
          </p:cNvSpPr>
          <p:nvPr/>
        </p:nvSpPr>
        <p:spPr>
          <a:xfrm xmlns:a="http://schemas.openxmlformats.org/drawingml/2006/main">
            <a:off x="609600" y="457200"/>
            <a:ext cx="10953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0B2134"/>
                </a:solidFill>
                <a:latin typeface="Arial"/>
                <a:ea typeface="Arial"/>
                <a:cs typeface="Arial"/>
              </a:defRPr>
            </a:defPPr>
          </a:lstStyle>
          <a:p xmlns:a="http://schemas.openxmlformats.org/drawingml/2006/main">
            <a:pPr>
              <a:defRPr sz="3450" b="1">
                <a:solidFill>
                  <a:srgbClr val="0B2134"/>
                </a:solidFill>
                <a:latin typeface="Arial"/>
                <a:ea typeface="Arial"/>
                <a:cs typeface="Arial"/>
              </a:defRPr>
            </a:pPr>
            <a:r>
              <a:rPr sz="3450" b="1">
                <a:solidFill>
                  <a:srgbClr val="0B2134"/>
                </a:solidFill>
                <a:latin typeface="Arial"/>
                <a:ea typeface="Arial"/>
                <a:cs typeface="Arial"/>
              </a:rPr>
              <a:t>The Black Sea: continuity under conflict</a:t>
            </a:r>
          </a:p>
        </p:txBody>
      </p:sp>
      <p:sp>
        <p:nvSpPr>
          <p:cNvPr id="2" name="text-1">
            <a:extLst xmlns:a="http://schemas.openxmlformats.org/drawingml/2006/main">
              <a:ext uri="{FF2B5EF4-FFF2-40B4-BE49-F238E27FC236}">
                <a16:creationId xmlns:a16="http://schemas.microsoft.com/office/drawing/2014/main" id="{81F158F9-4EA0-4560-877C-13CEE05A3918}"/>
              </a:ext>
            </a:extLst>
          </p:cNvPr>
          <p:cNvSpPr>
            <a:spLocks xmlns:a="http://schemas.openxmlformats.org/drawingml/2006/main" noGrp="1"/>
          </p:cNvSpPr>
          <p:nvPr/>
        </p:nvSpPr>
        <p:spPr>
          <a:xfrm xmlns:a="http://schemas.openxmlformats.org/drawingml/2006/main">
            <a:off x="11049000" y="6191250"/>
            <a:ext cx="571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0">
                <a:solidFill>
                  <a:srgbClr val="087E8B"/>
                </a:solidFill>
                <a:latin typeface="Arial"/>
                <a:ea typeface="Arial"/>
                <a:cs typeface="Arial"/>
              </a:defRPr>
            </a:defPPr>
          </a:lstStyle>
          <a:p xmlns:a="http://schemas.openxmlformats.org/drawingml/2006/main">
            <a:pPr>
              <a:defRPr sz="2400" b="0">
                <a:solidFill>
                  <a:srgbClr val="087E8B"/>
                </a:solidFill>
                <a:latin typeface="Arial"/>
                <a:ea typeface="Arial"/>
                <a:cs typeface="Arial"/>
              </a:defRPr>
            </a:pPr>
            <a:r>
              <a:rPr sz="2400" b="0">
                <a:solidFill>
                  <a:srgbClr val="087E8B"/>
                </a:solidFill>
                <a:latin typeface="Arial"/>
                <a:ea typeface="Arial"/>
                <a:cs typeface="Arial"/>
              </a:rPr>
              <a:t>04</a:t>
            </a:r>
          </a:p>
        </p:txBody>
      </p:sp>
      <p:sp>
        <p:nvSpPr>
          <p:cNvPr id="3" name="text-2">
            <a:extLst xmlns:a="http://schemas.openxmlformats.org/drawingml/2006/main">
              <a:ext uri="{FF2B5EF4-FFF2-40B4-BE49-F238E27FC236}">
                <a16:creationId xmlns:a16="http://schemas.microsoft.com/office/drawing/2014/main" id="{E301CEC9-E37F-4616-B557-CE36CAE58D98}"/>
              </a:ext>
            </a:extLst>
          </p:cNvPr>
          <p:cNvSpPr>
            <a:spLocks xmlns:a="http://schemas.openxmlformats.org/drawingml/2006/main" noGrp="1"/>
          </p:cNvSpPr>
          <p:nvPr/>
        </p:nvSpPr>
        <p:spPr>
          <a:xfrm xmlns:a="http://schemas.openxmlformats.org/drawingml/2006/main">
            <a:off x="609600" y="1743075"/>
            <a:ext cx="107632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850" b="1">
                <a:solidFill>
                  <a:srgbClr val="087E8B"/>
                </a:solidFill>
                <a:latin typeface="Arial"/>
                <a:ea typeface="Arial"/>
                <a:cs typeface="Arial"/>
              </a:defRPr>
            </a:defPPr>
          </a:lstStyle>
          <a:p xmlns:a="http://schemas.openxmlformats.org/drawingml/2006/main">
            <a:pPr>
              <a:defRPr sz="2850" b="1">
                <a:solidFill>
                  <a:srgbClr val="087E8B"/>
                </a:solidFill>
                <a:latin typeface="Arial"/>
                <a:ea typeface="Arial"/>
                <a:cs typeface="Arial"/>
              </a:defRPr>
            </a:pPr>
            <a:r>
              <a:rPr sz="2850" b="1">
                <a:solidFill>
                  <a:srgbClr val="087E8B"/>
                </a:solidFill>
                <a:latin typeface="Arial"/>
                <a:ea typeface="Arial"/>
                <a:cs typeface="Arial"/>
              </a:rPr>
              <a:t>Maritime threats affect the entire trade chain</a:t>
            </a:r>
          </a:p>
        </p:txBody>
      </p:sp>
      <p:sp>
        <p:nvSpPr>
          <p:cNvPr id="4" name="text-3">
            <a:extLst xmlns:a="http://schemas.openxmlformats.org/drawingml/2006/main">
              <a:ext uri="{FF2B5EF4-FFF2-40B4-BE49-F238E27FC236}">
                <a16:creationId xmlns:a16="http://schemas.microsoft.com/office/drawing/2014/main" id="{DA7146F7-50CF-4F0D-B328-924BEE0E8CDE}"/>
              </a:ext>
            </a:extLst>
          </p:cNvPr>
          <p:cNvSpPr>
            <a:spLocks xmlns:a="http://schemas.openxmlformats.org/drawingml/2006/main" noGrp="1"/>
          </p:cNvSpPr>
          <p:nvPr/>
        </p:nvSpPr>
        <p:spPr>
          <a:xfrm xmlns:a="http://schemas.openxmlformats.org/drawingml/2006/main">
            <a:off x="609600" y="2857500"/>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Threats</a:t>
            </a:r>
          </a:p>
        </p:txBody>
      </p:sp>
      <p:sp>
        <p:nvSpPr>
          <p:cNvPr id="5" name="text-4">
            <a:extLst xmlns:a="http://schemas.openxmlformats.org/drawingml/2006/main">
              <a:ext uri="{FF2B5EF4-FFF2-40B4-BE49-F238E27FC236}">
                <a16:creationId xmlns:a16="http://schemas.microsoft.com/office/drawing/2014/main" id="{912B01D1-70E7-4E4D-89EC-AB2C4108D7E7}"/>
              </a:ext>
            </a:extLst>
          </p:cNvPr>
          <p:cNvSpPr>
            <a:spLocks xmlns:a="http://schemas.openxmlformats.org/drawingml/2006/main" noGrp="1"/>
          </p:cNvSpPr>
          <p:nvPr/>
        </p:nvSpPr>
        <p:spPr>
          <a:xfrm xmlns:a="http://schemas.openxmlformats.org/drawingml/2006/main">
            <a:off x="4143375" y="2857500"/>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Mines, vessel attacks and navigation interference</a:t>
            </a:r>
          </a:p>
        </p:txBody>
      </p:sp>
      <p:sp>
        <p:nvSpPr>
          <p:cNvPr id="6" name="text-5">
            <a:extLst xmlns:a="http://schemas.openxmlformats.org/drawingml/2006/main">
              <a:ext uri="{FF2B5EF4-FFF2-40B4-BE49-F238E27FC236}">
                <a16:creationId xmlns:a16="http://schemas.microsoft.com/office/drawing/2014/main" id="{090A44E3-DD79-4CD7-AD49-76837CD471C1}"/>
              </a:ext>
            </a:extLst>
          </p:cNvPr>
          <p:cNvSpPr>
            <a:spLocks xmlns:a="http://schemas.openxmlformats.org/drawingml/2006/main" noGrp="1"/>
          </p:cNvSpPr>
          <p:nvPr/>
        </p:nvSpPr>
        <p:spPr>
          <a:xfrm xmlns:a="http://schemas.openxmlformats.org/drawingml/2006/main">
            <a:off x="609600" y="38576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Commercial effects</a:t>
            </a:r>
          </a:p>
        </p:txBody>
      </p:sp>
      <p:sp>
        <p:nvSpPr>
          <p:cNvPr id="7" name="text-6">
            <a:extLst xmlns:a="http://schemas.openxmlformats.org/drawingml/2006/main">
              <a:ext uri="{FF2B5EF4-FFF2-40B4-BE49-F238E27FC236}">
                <a16:creationId xmlns:a16="http://schemas.microsoft.com/office/drawing/2014/main" id="{1BB70A6A-690D-49F7-9A06-90064BD94E02}"/>
              </a:ext>
            </a:extLst>
          </p:cNvPr>
          <p:cNvSpPr>
            <a:spLocks xmlns:a="http://schemas.openxmlformats.org/drawingml/2006/main" noGrp="1"/>
          </p:cNvSpPr>
          <p:nvPr/>
        </p:nvSpPr>
        <p:spPr>
          <a:xfrm xmlns:a="http://schemas.openxmlformats.org/drawingml/2006/main">
            <a:off x="4143375" y="38576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Insurance constraints, delays and uncertain port access</a:t>
            </a:r>
          </a:p>
        </p:txBody>
      </p:sp>
      <p:sp>
        <p:nvSpPr>
          <p:cNvPr id="8" name="text-7">
            <a:extLst xmlns:a="http://schemas.openxmlformats.org/drawingml/2006/main">
              <a:ext uri="{FF2B5EF4-FFF2-40B4-BE49-F238E27FC236}">
                <a16:creationId xmlns:a16="http://schemas.microsoft.com/office/drawing/2014/main" id="{46E8830B-56BF-4A72-9371-FBB38C54870F}"/>
              </a:ext>
            </a:extLst>
          </p:cNvPr>
          <p:cNvSpPr>
            <a:spLocks xmlns:a="http://schemas.openxmlformats.org/drawingml/2006/main" noGrp="1"/>
          </p:cNvSpPr>
          <p:nvPr/>
        </p:nvSpPr>
        <p:spPr>
          <a:xfrm xmlns:a="http://schemas.openxmlformats.org/drawingml/2006/main">
            <a:off x="609600" y="4857750"/>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Human priority</a:t>
            </a:r>
          </a:p>
        </p:txBody>
      </p:sp>
      <p:sp>
        <p:nvSpPr>
          <p:cNvPr id="9" name="text-8">
            <a:extLst xmlns:a="http://schemas.openxmlformats.org/drawingml/2006/main">
              <a:ext uri="{FF2B5EF4-FFF2-40B4-BE49-F238E27FC236}">
                <a16:creationId xmlns:a16="http://schemas.microsoft.com/office/drawing/2014/main" id="{F9571D7D-3BAF-4EEE-8FA1-651213085497}"/>
              </a:ext>
            </a:extLst>
          </p:cNvPr>
          <p:cNvSpPr>
            <a:spLocks xmlns:a="http://schemas.openxmlformats.org/drawingml/2006/main" noGrp="1"/>
          </p:cNvSpPr>
          <p:nvPr/>
        </p:nvSpPr>
        <p:spPr>
          <a:xfrm xmlns:a="http://schemas.openxmlformats.org/drawingml/2006/main">
            <a:off x="4143375" y="4857750"/>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Crew protection, evacuation and medical assistance</a:t>
            </a:r>
          </a:p>
        </p:txBody>
      </p:sp>
    </p:spTree>
    <p:extLst>
      <p:ext uri="{BB962C8B-B14F-4D97-AF65-F5344CB8AC3E}">
        <p14:creationId xmlns:p14="http://schemas.microsoft.com/office/powerpoint/2010/main" val="861486129"/>
      </p:ext>
    </p:extLst>
  </p:cSld>
</p:sld>
</file>

<file path=ppt/slides/slide5.xml><?xml version="1.0" encoding="utf-8"?>
<p:sld xmlns:p="http://schemas.openxmlformats.org/presentationml/2006/main">
  <p:cSld>
    <p:bg>
      <p:bgPr>
        <a:solidFill xmlns:a="http://schemas.openxmlformats.org/drawingml/2006/main">
          <a:srgbClr val="0B2134"/>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92E80894-A3E6-4B91-AB9C-A3C57B6A217F}"/>
              </a:ext>
            </a:extLst>
          </p:cNvPr>
          <p:cNvSpPr>
            <a:spLocks xmlns:a="http://schemas.openxmlformats.org/drawingml/2006/main" noGrp="1"/>
          </p:cNvSpPr>
          <p:nvPr/>
        </p:nvSpPr>
        <p:spPr>
          <a:xfrm xmlns:a="http://schemas.openxmlformats.org/drawingml/2006/main">
            <a:off x="609600" y="457200"/>
            <a:ext cx="10953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FFFFFF"/>
                </a:solidFill>
                <a:latin typeface="Arial"/>
                <a:ea typeface="Arial"/>
                <a:cs typeface="Arial"/>
              </a:defRPr>
            </a:defPPr>
          </a:lstStyle>
          <a:p xmlns:a="http://schemas.openxmlformats.org/drawingml/2006/main">
            <a:pPr>
              <a:defRPr sz="3450" b="1">
                <a:solidFill>
                  <a:srgbClr val="FFFFFF"/>
                </a:solidFill>
                <a:latin typeface="Arial"/>
                <a:ea typeface="Arial"/>
                <a:cs typeface="Arial"/>
              </a:defRPr>
            </a:pPr>
            <a:r>
              <a:rPr sz="3450" b="1">
                <a:solidFill>
                  <a:srgbClr val="FFFFFF"/>
                </a:solidFill>
                <a:latin typeface="Arial"/>
                <a:ea typeface="Arial"/>
                <a:cs typeface="Arial"/>
              </a:rPr>
              <a:t>The Turkish Straits and Montreux</a:t>
            </a:r>
          </a:p>
        </p:txBody>
      </p:sp>
      <p:sp>
        <p:nvSpPr>
          <p:cNvPr id="2" name="text-1">
            <a:extLst xmlns:a="http://schemas.openxmlformats.org/drawingml/2006/main">
              <a:ext uri="{FF2B5EF4-FFF2-40B4-BE49-F238E27FC236}">
                <a16:creationId xmlns:a16="http://schemas.microsoft.com/office/drawing/2014/main" id="{00B9425B-DC32-4A2A-83DD-188033FAE75D}"/>
              </a:ext>
            </a:extLst>
          </p:cNvPr>
          <p:cNvSpPr>
            <a:spLocks xmlns:a="http://schemas.openxmlformats.org/drawingml/2006/main" noGrp="1"/>
          </p:cNvSpPr>
          <p:nvPr/>
        </p:nvSpPr>
        <p:spPr>
          <a:xfrm xmlns:a="http://schemas.openxmlformats.org/drawingml/2006/main">
            <a:off x="11049000" y="6191250"/>
            <a:ext cx="571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0">
                <a:solidFill>
                  <a:srgbClr val="82C9D0"/>
                </a:solidFill>
                <a:latin typeface="Arial"/>
                <a:ea typeface="Arial"/>
                <a:cs typeface="Arial"/>
              </a:defRPr>
            </a:defPPr>
          </a:lstStyle>
          <a:p xmlns:a="http://schemas.openxmlformats.org/drawingml/2006/main">
            <a:pPr>
              <a:defRPr sz="2400" b="0">
                <a:solidFill>
                  <a:srgbClr val="82C9D0"/>
                </a:solidFill>
                <a:latin typeface="Arial"/>
                <a:ea typeface="Arial"/>
                <a:cs typeface="Arial"/>
              </a:defRPr>
            </a:pPr>
            <a:r>
              <a:rPr sz="2400" b="0">
                <a:solidFill>
                  <a:srgbClr val="82C9D0"/>
                </a:solidFill>
                <a:latin typeface="Arial"/>
                <a:ea typeface="Arial"/>
                <a:cs typeface="Arial"/>
              </a:rPr>
              <a:t>05</a:t>
            </a:r>
          </a:p>
        </p:txBody>
      </p:sp>
      <p:sp>
        <p:nvSpPr>
          <p:cNvPr id="3" name="text-2">
            <a:extLst xmlns:a="http://schemas.openxmlformats.org/drawingml/2006/main">
              <a:ext uri="{FF2B5EF4-FFF2-40B4-BE49-F238E27FC236}">
                <a16:creationId xmlns:a16="http://schemas.microsoft.com/office/drawing/2014/main" id="{DC7475C0-E021-4EC4-9BA5-0B47F56B18B7}"/>
              </a:ext>
            </a:extLst>
          </p:cNvPr>
          <p:cNvSpPr>
            <a:spLocks xmlns:a="http://schemas.openxmlformats.org/drawingml/2006/main" noGrp="1"/>
          </p:cNvSpPr>
          <p:nvPr/>
        </p:nvSpPr>
        <p:spPr>
          <a:xfrm xmlns:a="http://schemas.openxmlformats.org/drawingml/2006/main">
            <a:off x="609600" y="1885950"/>
            <a:ext cx="1057275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8FD0D6"/>
                </a:solidFill>
                <a:latin typeface="Arial"/>
                <a:ea typeface="Arial"/>
                <a:cs typeface="Arial"/>
              </a:defRPr>
            </a:defPPr>
          </a:lstStyle>
          <a:p xmlns:a="http://schemas.openxmlformats.org/drawingml/2006/main">
            <a:pPr>
              <a:defRPr sz="3600" b="1">
                <a:solidFill>
                  <a:srgbClr val="8FD0D6"/>
                </a:solidFill>
                <a:latin typeface="Arial"/>
                <a:ea typeface="Arial"/>
                <a:cs typeface="Arial"/>
              </a:defRPr>
            </a:pPr>
            <a:r>
              <a:rPr sz="3600" b="1">
                <a:solidFill>
                  <a:srgbClr val="8FD0D6"/>
                </a:solidFill>
                <a:latin typeface="Arial"/>
                <a:ea typeface="Arial"/>
                <a:cs typeface="Arial"/>
              </a:rPr>
              <a:t>Predictable passage supports regional stability</a:t>
            </a:r>
          </a:p>
        </p:txBody>
      </p:sp>
      <p:sp>
        <p:nvSpPr>
          <p:cNvPr id="4" name="text-3">
            <a:extLst xmlns:a="http://schemas.openxmlformats.org/drawingml/2006/main">
              <a:ext uri="{FF2B5EF4-FFF2-40B4-BE49-F238E27FC236}">
                <a16:creationId xmlns:a16="http://schemas.microsoft.com/office/drawing/2014/main" id="{88A5CC27-7796-4B25-A3AC-337EC661D9DB}"/>
              </a:ext>
            </a:extLst>
          </p:cNvPr>
          <p:cNvSpPr>
            <a:spLocks xmlns:a="http://schemas.openxmlformats.org/drawingml/2006/main" noGrp="1"/>
          </p:cNvSpPr>
          <p:nvPr/>
        </p:nvSpPr>
        <p:spPr>
          <a:xfrm xmlns:a="http://schemas.openxmlformats.org/drawingml/2006/main">
            <a:off x="609600" y="3276600"/>
            <a:ext cx="104775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700" b="0">
                <a:solidFill>
                  <a:srgbClr val="FFFFFF"/>
                </a:solidFill>
                <a:latin typeface="Arial"/>
                <a:ea typeface="Arial"/>
                <a:cs typeface="Arial"/>
              </a:defRPr>
            </a:defPPr>
          </a:lstStyle>
          <a:p xmlns:a="http://schemas.openxmlformats.org/drawingml/2006/main">
            <a:pPr>
              <a:defRPr sz="2700" b="0">
                <a:solidFill>
                  <a:srgbClr val="FFFFFF"/>
                </a:solidFill>
                <a:latin typeface="Arial"/>
                <a:ea typeface="Arial"/>
                <a:cs typeface="Arial"/>
              </a:defRPr>
            </a:pPr>
            <a:r>
              <a:rPr sz="2700" b="0">
                <a:solidFill>
                  <a:srgbClr val="FFFFFF"/>
                </a:solidFill>
                <a:latin typeface="Arial"/>
                <a:ea typeface="Arial"/>
                <a:cs typeface="Arial"/>
              </a:rPr>
              <a:t>Istanbul Strait and Çanakkale Strait</a:t>
            </a:r>
          </a:p>
          <a:p xmlns:a="http://schemas.openxmlformats.org/drawingml/2006/main">
            <a:pPr>
              <a:defRPr sz="2700" b="0">
                <a:solidFill>
                  <a:srgbClr val="FFFFFF"/>
                </a:solidFill>
                <a:latin typeface="Arial"/>
                <a:ea typeface="Arial"/>
                <a:cs typeface="Arial"/>
              </a:defRPr>
            </a:pPr>
            <a:r>
              <a:rPr sz="2700" b="0">
                <a:solidFill>
                  <a:srgbClr val="FFFFFF"/>
                </a:solidFill>
                <a:latin typeface="Arial"/>
                <a:ea typeface="Arial"/>
                <a:cs typeface="Arial"/>
              </a:rPr>
              <a:t>The Sea of Marmara is an inland sea</a:t>
            </a:r>
          </a:p>
        </p:txBody>
      </p:sp>
      <p:sp>
        <p:nvSpPr>
          <p:cNvPr id="5" name="text-4">
            <a:extLst xmlns:a="http://schemas.openxmlformats.org/drawingml/2006/main">
              <a:ext uri="{FF2B5EF4-FFF2-40B4-BE49-F238E27FC236}">
                <a16:creationId xmlns:a16="http://schemas.microsoft.com/office/drawing/2014/main" id="{7F008754-A1BA-49A4-9880-9D4F1E72E141}"/>
              </a:ext>
            </a:extLst>
          </p:cNvPr>
          <p:cNvSpPr>
            <a:spLocks xmlns:a="http://schemas.openxmlformats.org/drawingml/2006/main" noGrp="1"/>
          </p:cNvSpPr>
          <p:nvPr/>
        </p:nvSpPr>
        <p:spPr>
          <a:xfrm xmlns:a="http://schemas.openxmlformats.org/drawingml/2006/main">
            <a:off x="609600" y="4762500"/>
            <a:ext cx="103822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FFFFFF"/>
                </a:solidFill>
                <a:latin typeface="Arial"/>
                <a:ea typeface="Arial"/>
                <a:cs typeface="Arial"/>
              </a:defRPr>
            </a:defPPr>
          </a:lstStyle>
          <a:p xmlns:a="http://schemas.openxmlformats.org/drawingml/2006/main">
            <a:pPr>
              <a:defRPr sz="2550" b="0">
                <a:solidFill>
                  <a:srgbClr val="FFFFFF"/>
                </a:solidFill>
                <a:latin typeface="Arial"/>
                <a:ea typeface="Arial"/>
                <a:cs typeface="Arial"/>
              </a:defRPr>
            </a:pPr>
            <a:r>
              <a:rPr sz="2550" b="0">
                <a:solidFill>
                  <a:srgbClr val="FFFFFF"/>
                </a:solidFill>
                <a:latin typeface="Arial"/>
                <a:ea typeface="Arial"/>
                <a:cs typeface="Arial"/>
              </a:rPr>
              <a:t>Merchant vessels and warships follow different provisions</a:t>
            </a:r>
          </a:p>
          <a:p xmlns:a="http://schemas.openxmlformats.org/drawingml/2006/main">
            <a:pPr>
              <a:defRPr sz="2550" b="0">
                <a:solidFill>
                  <a:srgbClr val="FFFFFF"/>
                </a:solidFill>
                <a:latin typeface="Arial"/>
                <a:ea typeface="Arial"/>
                <a:cs typeface="Arial"/>
              </a:defRPr>
            </a:pPr>
            <a:r>
              <a:rPr sz="2550" b="0">
                <a:solidFill>
                  <a:srgbClr val="FFFFFF"/>
                </a:solidFill>
                <a:latin typeface="Arial"/>
                <a:ea typeface="Arial"/>
                <a:cs typeface="Arial"/>
              </a:rPr>
              <a:t>Passage through the Straits and port access carry distinct risks</a:t>
            </a:r>
          </a:p>
        </p:txBody>
      </p:sp>
    </p:spTree>
    <p:extLst>
      <p:ext uri="{BB962C8B-B14F-4D97-AF65-F5344CB8AC3E}">
        <p14:creationId xmlns:p14="http://schemas.microsoft.com/office/powerpoint/2010/main" val="139933530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D1C2D25-11DC-4BA6-AEE5-9C57F72EBDF1}"/>
              </a:ext>
            </a:extLst>
          </p:cNvPr>
          <p:cNvSpPr>
            <a:spLocks xmlns:a="http://schemas.openxmlformats.org/drawingml/2006/main" noGrp="1"/>
          </p:cNvSpPr>
          <p:nvPr/>
        </p:nvSpPr>
        <p:spPr>
          <a:xfrm xmlns:a="http://schemas.openxmlformats.org/drawingml/2006/main">
            <a:off x="609600" y="457200"/>
            <a:ext cx="10953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0B2134"/>
                </a:solidFill>
                <a:latin typeface="Arial"/>
                <a:ea typeface="Arial"/>
                <a:cs typeface="Arial"/>
              </a:defRPr>
            </a:defPPr>
          </a:lstStyle>
          <a:p xmlns:a="http://schemas.openxmlformats.org/drawingml/2006/main">
            <a:pPr>
              <a:defRPr sz="3450" b="1">
                <a:solidFill>
                  <a:srgbClr val="0B2134"/>
                </a:solidFill>
                <a:latin typeface="Arial"/>
                <a:ea typeface="Arial"/>
                <a:cs typeface="Arial"/>
              </a:defRPr>
            </a:pPr>
            <a:r>
              <a:rPr sz="3450" b="1">
                <a:solidFill>
                  <a:srgbClr val="0B2134"/>
                </a:solidFill>
                <a:latin typeface="Arial"/>
                <a:ea typeface="Arial"/>
                <a:cs typeface="Arial"/>
              </a:rPr>
              <a:t>Cooperation around defined maritime tasks</a:t>
            </a:r>
          </a:p>
        </p:txBody>
      </p:sp>
      <p:sp>
        <p:nvSpPr>
          <p:cNvPr id="2" name="text-1">
            <a:extLst xmlns:a="http://schemas.openxmlformats.org/drawingml/2006/main">
              <a:ext uri="{FF2B5EF4-FFF2-40B4-BE49-F238E27FC236}">
                <a16:creationId xmlns:a16="http://schemas.microsoft.com/office/drawing/2014/main" id="{759B8C1E-FA47-47E7-8886-50B58ADBC3E8}"/>
              </a:ext>
            </a:extLst>
          </p:cNvPr>
          <p:cNvSpPr>
            <a:spLocks xmlns:a="http://schemas.openxmlformats.org/drawingml/2006/main" noGrp="1"/>
          </p:cNvSpPr>
          <p:nvPr/>
        </p:nvSpPr>
        <p:spPr>
          <a:xfrm xmlns:a="http://schemas.openxmlformats.org/drawingml/2006/main">
            <a:off x="11049000" y="6191250"/>
            <a:ext cx="571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0">
                <a:solidFill>
                  <a:srgbClr val="087E8B"/>
                </a:solidFill>
                <a:latin typeface="Arial"/>
                <a:ea typeface="Arial"/>
                <a:cs typeface="Arial"/>
              </a:defRPr>
            </a:defPPr>
          </a:lstStyle>
          <a:p xmlns:a="http://schemas.openxmlformats.org/drawingml/2006/main">
            <a:pPr>
              <a:defRPr sz="2400" b="0">
                <a:solidFill>
                  <a:srgbClr val="087E8B"/>
                </a:solidFill>
                <a:latin typeface="Arial"/>
                <a:ea typeface="Arial"/>
                <a:cs typeface="Arial"/>
              </a:defRPr>
            </a:pPr>
            <a:r>
              <a:rPr sz="2400" b="0">
                <a:solidFill>
                  <a:srgbClr val="087E8B"/>
                </a:solidFill>
                <a:latin typeface="Arial"/>
                <a:ea typeface="Arial"/>
                <a:cs typeface="Arial"/>
              </a:rPr>
              <a:t>06</a:t>
            </a:r>
          </a:p>
        </p:txBody>
      </p:sp>
      <p:sp>
        <p:nvSpPr>
          <p:cNvPr id="3" name="text-2">
            <a:extLst xmlns:a="http://schemas.openxmlformats.org/drawingml/2006/main">
              <a:ext uri="{FF2B5EF4-FFF2-40B4-BE49-F238E27FC236}">
                <a16:creationId xmlns:a16="http://schemas.microsoft.com/office/drawing/2014/main" id="{F082B227-8700-4C4E-B3FE-427F6EBF36A6}"/>
              </a:ext>
            </a:extLst>
          </p:cNvPr>
          <p:cNvSpPr>
            <a:spLocks xmlns:a="http://schemas.openxmlformats.org/drawingml/2006/main" noGrp="1"/>
          </p:cNvSpPr>
          <p:nvPr/>
        </p:nvSpPr>
        <p:spPr>
          <a:xfrm xmlns:a="http://schemas.openxmlformats.org/drawingml/2006/main">
            <a:off x="609600" y="1828800"/>
            <a:ext cx="5048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850" b="1">
                <a:solidFill>
                  <a:srgbClr val="087E8B"/>
                </a:solidFill>
                <a:latin typeface="Arial"/>
                <a:ea typeface="Arial"/>
                <a:cs typeface="Arial"/>
              </a:defRPr>
            </a:defPPr>
          </a:lstStyle>
          <a:p xmlns:a="http://schemas.openxmlformats.org/drawingml/2006/main">
            <a:pPr>
              <a:defRPr sz="2850" b="1">
                <a:solidFill>
                  <a:srgbClr val="087E8B"/>
                </a:solidFill>
                <a:latin typeface="Arial"/>
                <a:ea typeface="Arial"/>
                <a:cs typeface="Arial"/>
              </a:defRPr>
            </a:pPr>
            <a:r>
              <a:rPr sz="2850" b="1">
                <a:solidFill>
                  <a:srgbClr val="087E8B"/>
                </a:solidFill>
                <a:latin typeface="Arial"/>
                <a:ea typeface="Arial"/>
                <a:cs typeface="Arial"/>
              </a:rPr>
              <a:t>Black Sea Grain Initiative</a:t>
            </a:r>
          </a:p>
        </p:txBody>
      </p:sp>
      <p:sp>
        <p:nvSpPr>
          <p:cNvPr id="4" name="text-3">
            <a:extLst xmlns:a="http://schemas.openxmlformats.org/drawingml/2006/main">
              <a:ext uri="{FF2B5EF4-FFF2-40B4-BE49-F238E27FC236}">
                <a16:creationId xmlns:a16="http://schemas.microsoft.com/office/drawing/2014/main" id="{BDE607B7-DD27-4030-8DDB-E16F351D6B56}"/>
              </a:ext>
            </a:extLst>
          </p:cNvPr>
          <p:cNvSpPr>
            <a:spLocks xmlns:a="http://schemas.openxmlformats.org/drawingml/2006/main" noGrp="1"/>
          </p:cNvSpPr>
          <p:nvPr/>
        </p:nvSpPr>
        <p:spPr>
          <a:xfrm xmlns:a="http://schemas.openxmlformats.org/drawingml/2006/main">
            <a:off x="609600" y="2714625"/>
            <a:ext cx="5095875" cy="2714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Commercial coordination during conflict</a:t>
            </a:r>
          </a:p>
          <a:p xmlns:a="http://schemas.openxmlformats.org/drawingml/2006/main">
            <a:r>
              <a:t/>
            </a:r>
          </a:p>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Political consent sustained its operation</a:t>
            </a:r>
          </a:p>
          <a:p xmlns:a="http://schemas.openxmlformats.org/drawingml/2006/main">
            <a:r>
              <a:t/>
            </a:r>
          </a:p>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The initiative ended in July 2023</a:t>
            </a:r>
          </a:p>
        </p:txBody>
      </p:sp>
      <p:sp>
        <p:nvSpPr>
          <p:cNvPr id="5" name="text-4">
            <a:extLst xmlns:a="http://schemas.openxmlformats.org/drawingml/2006/main">
              <a:ext uri="{FF2B5EF4-FFF2-40B4-BE49-F238E27FC236}">
                <a16:creationId xmlns:a16="http://schemas.microsoft.com/office/drawing/2014/main" id="{318EF43C-0A18-4EB6-9503-A9ADAD5E36B2}"/>
              </a:ext>
            </a:extLst>
          </p:cNvPr>
          <p:cNvSpPr>
            <a:spLocks xmlns:a="http://schemas.openxmlformats.org/drawingml/2006/main" noGrp="1"/>
          </p:cNvSpPr>
          <p:nvPr/>
        </p:nvSpPr>
        <p:spPr>
          <a:xfrm xmlns:a="http://schemas.openxmlformats.org/drawingml/2006/main">
            <a:off x="6572250" y="1828800"/>
            <a:ext cx="5048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850" b="1">
                <a:solidFill>
                  <a:srgbClr val="087E8B"/>
                </a:solidFill>
                <a:latin typeface="Arial"/>
                <a:ea typeface="Arial"/>
                <a:cs typeface="Arial"/>
              </a:defRPr>
            </a:defPPr>
          </a:lstStyle>
          <a:p xmlns:a="http://schemas.openxmlformats.org/drawingml/2006/main">
            <a:pPr>
              <a:defRPr sz="2850" b="1">
                <a:solidFill>
                  <a:srgbClr val="087E8B"/>
                </a:solidFill>
                <a:latin typeface="Arial"/>
                <a:ea typeface="Arial"/>
                <a:cs typeface="Arial"/>
              </a:defRPr>
            </a:pPr>
            <a:r>
              <a:rPr sz="2850" b="1">
                <a:solidFill>
                  <a:srgbClr val="087E8B"/>
                </a:solidFill>
                <a:latin typeface="Arial"/>
                <a:ea typeface="Arial"/>
                <a:cs typeface="Arial"/>
              </a:rPr>
              <a:t>Mine countermeasures</a:t>
            </a:r>
          </a:p>
        </p:txBody>
      </p:sp>
      <p:sp>
        <p:nvSpPr>
          <p:cNvPr id="6" name="text-5">
            <a:extLst xmlns:a="http://schemas.openxmlformats.org/drawingml/2006/main">
              <a:ext uri="{FF2B5EF4-FFF2-40B4-BE49-F238E27FC236}">
                <a16:creationId xmlns:a16="http://schemas.microsoft.com/office/drawing/2014/main" id="{6E49E770-B828-441F-8595-B096203FDE07}"/>
              </a:ext>
            </a:extLst>
          </p:cNvPr>
          <p:cNvSpPr>
            <a:spLocks xmlns:a="http://schemas.openxmlformats.org/drawingml/2006/main" noGrp="1"/>
          </p:cNvSpPr>
          <p:nvPr/>
        </p:nvSpPr>
        <p:spPr>
          <a:xfrm xmlns:a="http://schemas.openxmlformats.org/drawingml/2006/main">
            <a:off x="6572250" y="2714625"/>
            <a:ext cx="5000625" cy="2714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Türkiye, Romania and Bulgaria</a:t>
            </a:r>
          </a:p>
          <a:p xmlns:a="http://schemas.openxmlformats.org/drawingml/2006/main">
            <a:r>
              <a:t/>
            </a:r>
          </a:p>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Shared capacity for a specific threat</a:t>
            </a:r>
          </a:p>
          <a:p xmlns:a="http://schemas.openxmlformats.org/drawingml/2006/main">
            <a:r>
              <a:t/>
            </a:r>
          </a:p>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Clear duties and response procedures</a:t>
            </a:r>
          </a:p>
        </p:txBody>
      </p:sp>
    </p:spTree>
    <p:extLst>
      <p:ext uri="{BB962C8B-B14F-4D97-AF65-F5344CB8AC3E}">
        <p14:creationId xmlns:p14="http://schemas.microsoft.com/office/powerpoint/2010/main" val="38435454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F0B1A023-77C4-428D-916C-BB181D7F11BA}"/>
              </a:ext>
            </a:extLst>
          </p:cNvPr>
          <p:cNvSpPr>
            <a:spLocks xmlns:a="http://schemas.openxmlformats.org/drawingml/2006/main" noGrp="1"/>
          </p:cNvSpPr>
          <p:nvPr/>
        </p:nvSpPr>
        <p:spPr>
          <a:xfrm xmlns:a="http://schemas.openxmlformats.org/drawingml/2006/main">
            <a:off x="609600" y="457200"/>
            <a:ext cx="10953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0B2134"/>
                </a:solidFill>
                <a:latin typeface="Arial"/>
                <a:ea typeface="Arial"/>
                <a:cs typeface="Arial"/>
              </a:defRPr>
            </a:defPPr>
          </a:lstStyle>
          <a:p xmlns:a="http://schemas.openxmlformats.org/drawingml/2006/main">
            <a:pPr>
              <a:defRPr sz="3450" b="1">
                <a:solidFill>
                  <a:srgbClr val="0B2134"/>
                </a:solidFill>
                <a:latin typeface="Arial"/>
                <a:ea typeface="Arial"/>
                <a:cs typeface="Arial"/>
              </a:defRPr>
            </a:pPr>
            <a:r>
              <a:rPr sz="3450" b="1">
                <a:solidFill>
                  <a:srgbClr val="0B2134"/>
                </a:solidFill>
                <a:latin typeface="Arial"/>
                <a:ea typeface="Arial"/>
                <a:cs typeface="Arial"/>
              </a:rPr>
              <a:t>Arctic–Black Sea interaction</a:t>
            </a:r>
          </a:p>
        </p:txBody>
      </p:sp>
      <p:sp>
        <p:nvSpPr>
          <p:cNvPr id="2" name="text-1">
            <a:extLst xmlns:a="http://schemas.openxmlformats.org/drawingml/2006/main">
              <a:ext uri="{FF2B5EF4-FFF2-40B4-BE49-F238E27FC236}">
                <a16:creationId xmlns:a16="http://schemas.microsoft.com/office/drawing/2014/main" id="{C6738225-C158-4C9C-88BD-BA222648060E}"/>
              </a:ext>
            </a:extLst>
          </p:cNvPr>
          <p:cNvSpPr>
            <a:spLocks xmlns:a="http://schemas.openxmlformats.org/drawingml/2006/main" noGrp="1"/>
          </p:cNvSpPr>
          <p:nvPr/>
        </p:nvSpPr>
        <p:spPr>
          <a:xfrm xmlns:a="http://schemas.openxmlformats.org/drawingml/2006/main">
            <a:off x="11049000" y="6191250"/>
            <a:ext cx="571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0">
                <a:solidFill>
                  <a:srgbClr val="087E8B"/>
                </a:solidFill>
                <a:latin typeface="Arial"/>
                <a:ea typeface="Arial"/>
                <a:cs typeface="Arial"/>
              </a:defRPr>
            </a:defPPr>
          </a:lstStyle>
          <a:p xmlns:a="http://schemas.openxmlformats.org/drawingml/2006/main">
            <a:pPr>
              <a:defRPr sz="2400" b="0">
                <a:solidFill>
                  <a:srgbClr val="087E8B"/>
                </a:solidFill>
                <a:latin typeface="Arial"/>
                <a:ea typeface="Arial"/>
                <a:cs typeface="Arial"/>
              </a:defRPr>
            </a:pPr>
            <a:r>
              <a:rPr sz="2400" b="0">
                <a:solidFill>
                  <a:srgbClr val="087E8B"/>
                </a:solidFill>
                <a:latin typeface="Arial"/>
                <a:ea typeface="Arial"/>
                <a:cs typeface="Arial"/>
              </a:rPr>
              <a:t>07</a:t>
            </a:r>
          </a:p>
        </p:txBody>
      </p:sp>
      <p:sp>
        <p:nvSpPr>
          <p:cNvPr id="3" name="text-2">
            <a:extLst xmlns:a="http://schemas.openxmlformats.org/drawingml/2006/main">
              <a:ext uri="{FF2B5EF4-FFF2-40B4-BE49-F238E27FC236}">
                <a16:creationId xmlns:a16="http://schemas.microsoft.com/office/drawing/2014/main" id="{91AC56EA-1B5B-410F-9A39-11C55E8388CD}"/>
              </a:ext>
            </a:extLst>
          </p:cNvPr>
          <p:cNvSpPr>
            <a:spLocks xmlns:a="http://schemas.openxmlformats.org/drawingml/2006/main" noGrp="1"/>
          </p:cNvSpPr>
          <p:nvPr/>
        </p:nvSpPr>
        <p:spPr>
          <a:xfrm xmlns:a="http://schemas.openxmlformats.org/drawingml/2006/main">
            <a:off x="609600" y="17621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Cargo competition</a:t>
            </a:r>
          </a:p>
        </p:txBody>
      </p:sp>
      <p:sp>
        <p:nvSpPr>
          <p:cNvPr id="4" name="text-3">
            <a:extLst xmlns:a="http://schemas.openxmlformats.org/drawingml/2006/main">
              <a:ext uri="{FF2B5EF4-FFF2-40B4-BE49-F238E27FC236}">
                <a16:creationId xmlns:a16="http://schemas.microsoft.com/office/drawing/2014/main" id="{DB921F73-7B59-44ED-B02E-8B8A28658AE1}"/>
              </a:ext>
            </a:extLst>
          </p:cNvPr>
          <p:cNvSpPr>
            <a:spLocks xmlns:a="http://schemas.openxmlformats.org/drawingml/2006/main" noGrp="1"/>
          </p:cNvSpPr>
          <p:nvPr/>
        </p:nvSpPr>
        <p:spPr>
          <a:xfrm xmlns:a="http://schemas.openxmlformats.org/drawingml/2006/main">
            <a:off x="4143375" y="17621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The effect depends on origin, destination and cargo</a:t>
            </a:r>
          </a:p>
        </p:txBody>
      </p:sp>
      <p:sp>
        <p:nvSpPr>
          <p:cNvPr id="5" name="text-4">
            <a:extLst xmlns:a="http://schemas.openxmlformats.org/drawingml/2006/main">
              <a:ext uri="{FF2B5EF4-FFF2-40B4-BE49-F238E27FC236}">
                <a16:creationId xmlns:a16="http://schemas.microsoft.com/office/drawing/2014/main" id="{31F6F1BA-CAF6-4CFF-B7C4-A99BDBAA7982}"/>
              </a:ext>
            </a:extLst>
          </p:cNvPr>
          <p:cNvSpPr>
            <a:spLocks xmlns:a="http://schemas.openxmlformats.org/drawingml/2006/main" noGrp="1"/>
          </p:cNvSpPr>
          <p:nvPr/>
        </p:nvSpPr>
        <p:spPr>
          <a:xfrm xmlns:a="http://schemas.openxmlformats.org/drawingml/2006/main">
            <a:off x="609600" y="27908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Service opportunities</a:t>
            </a:r>
          </a:p>
        </p:txBody>
      </p:sp>
      <p:sp>
        <p:nvSpPr>
          <p:cNvPr id="6" name="text-5">
            <a:extLst xmlns:a="http://schemas.openxmlformats.org/drawingml/2006/main">
              <a:ext uri="{FF2B5EF4-FFF2-40B4-BE49-F238E27FC236}">
                <a16:creationId xmlns:a16="http://schemas.microsoft.com/office/drawing/2014/main" id="{1D79A898-501D-469E-8F60-3779470EBF89}"/>
              </a:ext>
            </a:extLst>
          </p:cNvPr>
          <p:cNvSpPr>
            <a:spLocks xmlns:a="http://schemas.openxmlformats.org/drawingml/2006/main" noGrp="1"/>
          </p:cNvSpPr>
          <p:nvPr/>
        </p:nvSpPr>
        <p:spPr>
          <a:xfrm xmlns:a="http://schemas.openxmlformats.org/drawingml/2006/main">
            <a:off x="4143375" y="27908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Training, maintenance and logistics, where demand exists</a:t>
            </a:r>
          </a:p>
        </p:txBody>
      </p:sp>
      <p:sp>
        <p:nvSpPr>
          <p:cNvPr id="7" name="text-6">
            <a:extLst xmlns:a="http://schemas.openxmlformats.org/drawingml/2006/main">
              <a:ext uri="{FF2B5EF4-FFF2-40B4-BE49-F238E27FC236}">
                <a16:creationId xmlns:a16="http://schemas.microsoft.com/office/drawing/2014/main" id="{4E2E3B94-649A-48FE-958F-BA22540DFCF7}"/>
              </a:ext>
            </a:extLst>
          </p:cNvPr>
          <p:cNvSpPr>
            <a:spLocks xmlns:a="http://schemas.openxmlformats.org/drawingml/2006/main" noGrp="1"/>
          </p:cNvSpPr>
          <p:nvPr/>
        </p:nvSpPr>
        <p:spPr>
          <a:xfrm xmlns:a="http://schemas.openxmlformats.org/drawingml/2006/main">
            <a:off x="609600" y="38195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Cooperation practices</a:t>
            </a:r>
          </a:p>
        </p:txBody>
      </p:sp>
      <p:sp>
        <p:nvSpPr>
          <p:cNvPr id="8" name="text-7">
            <a:extLst xmlns:a="http://schemas.openxmlformats.org/drawingml/2006/main">
              <a:ext uri="{FF2B5EF4-FFF2-40B4-BE49-F238E27FC236}">
                <a16:creationId xmlns:a16="http://schemas.microsoft.com/office/drawing/2014/main" id="{F2F75662-9169-4F35-968D-E56EDB9873BD}"/>
              </a:ext>
            </a:extLst>
          </p:cNvPr>
          <p:cNvSpPr>
            <a:spLocks xmlns:a="http://schemas.openxmlformats.org/drawingml/2006/main" noGrp="1"/>
          </p:cNvSpPr>
          <p:nvPr/>
        </p:nvSpPr>
        <p:spPr>
          <a:xfrm xmlns:a="http://schemas.openxmlformats.org/drawingml/2006/main">
            <a:off x="4143375" y="38195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Warnings, emergency contacts and response procedures</a:t>
            </a:r>
          </a:p>
        </p:txBody>
      </p:sp>
      <p:sp>
        <p:nvSpPr>
          <p:cNvPr id="9" name="text-8">
            <a:extLst xmlns:a="http://schemas.openxmlformats.org/drawingml/2006/main">
              <a:ext uri="{FF2B5EF4-FFF2-40B4-BE49-F238E27FC236}">
                <a16:creationId xmlns:a16="http://schemas.microsoft.com/office/drawing/2014/main" id="{B8F1483F-7BC9-445C-8C6B-B2D768901A6C}"/>
              </a:ext>
            </a:extLst>
          </p:cNvPr>
          <p:cNvSpPr>
            <a:spLocks xmlns:a="http://schemas.openxmlformats.org/drawingml/2006/main" noGrp="1"/>
          </p:cNvSpPr>
          <p:nvPr/>
        </p:nvSpPr>
        <p:spPr>
          <a:xfrm xmlns:a="http://schemas.openxmlformats.org/drawingml/2006/main">
            <a:off x="609600" y="48482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Middle Corridor</a:t>
            </a:r>
          </a:p>
        </p:txBody>
      </p:sp>
      <p:sp>
        <p:nvSpPr>
          <p:cNvPr id="10" name="text-9">
            <a:extLst xmlns:a="http://schemas.openxmlformats.org/drawingml/2006/main">
              <a:ext uri="{FF2B5EF4-FFF2-40B4-BE49-F238E27FC236}">
                <a16:creationId xmlns:a16="http://schemas.microsoft.com/office/drawing/2014/main" id="{19AA95FF-C6F1-401E-8ABC-E78AC6B30B56}"/>
              </a:ext>
            </a:extLst>
          </p:cNvPr>
          <p:cNvSpPr>
            <a:spLocks xmlns:a="http://schemas.openxmlformats.org/drawingml/2006/main" noGrp="1"/>
          </p:cNvSpPr>
          <p:nvPr/>
        </p:nvSpPr>
        <p:spPr>
          <a:xfrm xmlns:a="http://schemas.openxmlformats.org/drawingml/2006/main">
            <a:off x="4143375" y="48482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An additional option with its own capacity constraints</a:t>
            </a:r>
          </a:p>
        </p:txBody>
      </p:sp>
    </p:spTree>
    <p:extLst>
      <p:ext uri="{BB962C8B-B14F-4D97-AF65-F5344CB8AC3E}">
        <p14:creationId xmlns:p14="http://schemas.microsoft.com/office/powerpoint/2010/main" val="58833402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B0EFDBB5-1EE1-4F0F-820A-92EF161EA56D}"/>
              </a:ext>
            </a:extLst>
          </p:cNvPr>
          <p:cNvSpPr>
            <a:spLocks xmlns:a="http://schemas.openxmlformats.org/drawingml/2006/main" noGrp="1"/>
          </p:cNvSpPr>
          <p:nvPr/>
        </p:nvSpPr>
        <p:spPr>
          <a:xfrm xmlns:a="http://schemas.openxmlformats.org/drawingml/2006/main">
            <a:off x="609600" y="457200"/>
            <a:ext cx="10953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0B2134"/>
                </a:solidFill>
                <a:latin typeface="Arial"/>
                <a:ea typeface="Arial"/>
                <a:cs typeface="Arial"/>
              </a:defRPr>
            </a:defPPr>
          </a:lstStyle>
          <a:p xmlns:a="http://schemas.openxmlformats.org/drawingml/2006/main">
            <a:pPr>
              <a:defRPr sz="3450" b="1">
                <a:solidFill>
                  <a:srgbClr val="0B2134"/>
                </a:solidFill>
                <a:latin typeface="Arial"/>
                <a:ea typeface="Arial"/>
                <a:cs typeface="Arial"/>
              </a:defRPr>
            </a:pPr>
            <a:r>
              <a:rPr sz="3450" b="1">
                <a:solidFill>
                  <a:srgbClr val="0B2134"/>
                </a:solidFill>
                <a:latin typeface="Arial"/>
                <a:ea typeface="Arial"/>
                <a:cs typeface="Arial"/>
              </a:rPr>
              <a:t>Türkiye’s immediate maritime priorities</a:t>
            </a:r>
          </a:p>
        </p:txBody>
      </p:sp>
      <p:sp>
        <p:nvSpPr>
          <p:cNvPr id="2" name="text-1">
            <a:extLst xmlns:a="http://schemas.openxmlformats.org/drawingml/2006/main">
              <a:ext uri="{FF2B5EF4-FFF2-40B4-BE49-F238E27FC236}">
                <a16:creationId xmlns:a16="http://schemas.microsoft.com/office/drawing/2014/main" id="{A61AF9BC-5528-4432-B9A7-FCBB91180368}"/>
              </a:ext>
            </a:extLst>
          </p:cNvPr>
          <p:cNvSpPr>
            <a:spLocks xmlns:a="http://schemas.openxmlformats.org/drawingml/2006/main" noGrp="1"/>
          </p:cNvSpPr>
          <p:nvPr/>
        </p:nvSpPr>
        <p:spPr>
          <a:xfrm xmlns:a="http://schemas.openxmlformats.org/drawingml/2006/main">
            <a:off x="11049000" y="6191250"/>
            <a:ext cx="571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0">
                <a:solidFill>
                  <a:srgbClr val="087E8B"/>
                </a:solidFill>
                <a:latin typeface="Arial"/>
                <a:ea typeface="Arial"/>
                <a:cs typeface="Arial"/>
              </a:defRPr>
            </a:defPPr>
          </a:lstStyle>
          <a:p xmlns:a="http://schemas.openxmlformats.org/drawingml/2006/main">
            <a:pPr>
              <a:defRPr sz="2400" b="0">
                <a:solidFill>
                  <a:srgbClr val="087E8B"/>
                </a:solidFill>
                <a:latin typeface="Arial"/>
                <a:ea typeface="Arial"/>
                <a:cs typeface="Arial"/>
              </a:defRPr>
            </a:pPr>
            <a:r>
              <a:rPr sz="2400" b="0">
                <a:solidFill>
                  <a:srgbClr val="087E8B"/>
                </a:solidFill>
                <a:latin typeface="Arial"/>
                <a:ea typeface="Arial"/>
                <a:cs typeface="Arial"/>
              </a:rPr>
              <a:t>08</a:t>
            </a:r>
          </a:p>
        </p:txBody>
      </p:sp>
      <p:sp>
        <p:nvSpPr>
          <p:cNvPr id="3" name="text-2">
            <a:extLst xmlns:a="http://schemas.openxmlformats.org/drawingml/2006/main">
              <a:ext uri="{FF2B5EF4-FFF2-40B4-BE49-F238E27FC236}">
                <a16:creationId xmlns:a16="http://schemas.microsoft.com/office/drawing/2014/main" id="{56A17371-F1C6-4986-B4FE-09FBA49A6DD6}"/>
              </a:ext>
            </a:extLst>
          </p:cNvPr>
          <p:cNvSpPr>
            <a:spLocks xmlns:a="http://schemas.openxmlformats.org/drawingml/2006/main" noGrp="1"/>
          </p:cNvSpPr>
          <p:nvPr/>
        </p:nvSpPr>
        <p:spPr>
          <a:xfrm xmlns:a="http://schemas.openxmlformats.org/drawingml/2006/main">
            <a:off x="609600" y="17621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Commercial continuity</a:t>
            </a:r>
          </a:p>
        </p:txBody>
      </p:sp>
      <p:sp>
        <p:nvSpPr>
          <p:cNvPr id="4" name="text-3">
            <a:extLst xmlns:a="http://schemas.openxmlformats.org/drawingml/2006/main">
              <a:ext uri="{FF2B5EF4-FFF2-40B4-BE49-F238E27FC236}">
                <a16:creationId xmlns:a16="http://schemas.microsoft.com/office/drawing/2014/main" id="{41CD4FF5-E3C4-4CB1-A5AA-DD0D4763BA03}"/>
              </a:ext>
            </a:extLst>
          </p:cNvPr>
          <p:cNvSpPr>
            <a:spLocks xmlns:a="http://schemas.openxmlformats.org/drawingml/2006/main" noGrp="1"/>
          </p:cNvSpPr>
          <p:nvPr/>
        </p:nvSpPr>
        <p:spPr>
          <a:xfrm xmlns:a="http://schemas.openxmlformats.org/drawingml/2006/main">
            <a:off x="4143375" y="17621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Navigation services, rescue and emergency towing</a:t>
            </a:r>
          </a:p>
        </p:txBody>
      </p:sp>
      <p:sp>
        <p:nvSpPr>
          <p:cNvPr id="5" name="text-4">
            <a:extLst xmlns:a="http://schemas.openxmlformats.org/drawingml/2006/main">
              <a:ext uri="{FF2B5EF4-FFF2-40B4-BE49-F238E27FC236}">
                <a16:creationId xmlns:a16="http://schemas.microsoft.com/office/drawing/2014/main" id="{07192CC8-E6F9-48A6-99DE-0DACDA507D5A}"/>
              </a:ext>
            </a:extLst>
          </p:cNvPr>
          <p:cNvSpPr>
            <a:spLocks xmlns:a="http://schemas.openxmlformats.org/drawingml/2006/main" noGrp="1"/>
          </p:cNvSpPr>
          <p:nvPr/>
        </p:nvSpPr>
        <p:spPr>
          <a:xfrm xmlns:a="http://schemas.openxmlformats.org/drawingml/2006/main">
            <a:off x="609600" y="27908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Institutional coordination</a:t>
            </a:r>
          </a:p>
        </p:txBody>
      </p:sp>
      <p:sp>
        <p:nvSpPr>
          <p:cNvPr id="6" name="text-5">
            <a:extLst xmlns:a="http://schemas.openxmlformats.org/drawingml/2006/main">
              <a:ext uri="{FF2B5EF4-FFF2-40B4-BE49-F238E27FC236}">
                <a16:creationId xmlns:a16="http://schemas.microsoft.com/office/drawing/2014/main" id="{B0BC898F-B7E3-4110-9EBB-194152B0232E}"/>
              </a:ext>
            </a:extLst>
          </p:cNvPr>
          <p:cNvSpPr>
            <a:spLocks xmlns:a="http://schemas.openxmlformats.org/drawingml/2006/main" noGrp="1"/>
          </p:cNvSpPr>
          <p:nvPr/>
        </p:nvSpPr>
        <p:spPr>
          <a:xfrm xmlns:a="http://schemas.openxmlformats.org/drawingml/2006/main">
            <a:off x="4143375" y="27908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Defined responsibilities and clear emergency contacts</a:t>
            </a:r>
          </a:p>
        </p:txBody>
      </p:sp>
      <p:sp>
        <p:nvSpPr>
          <p:cNvPr id="7" name="text-6">
            <a:extLst xmlns:a="http://schemas.openxmlformats.org/drawingml/2006/main">
              <a:ext uri="{FF2B5EF4-FFF2-40B4-BE49-F238E27FC236}">
                <a16:creationId xmlns:a16="http://schemas.microsoft.com/office/drawing/2014/main" id="{BD5C5783-E382-470F-A6A9-423B4A6CB457}"/>
              </a:ext>
            </a:extLst>
          </p:cNvPr>
          <p:cNvSpPr>
            <a:spLocks xmlns:a="http://schemas.openxmlformats.org/drawingml/2006/main" noGrp="1"/>
          </p:cNvSpPr>
          <p:nvPr/>
        </p:nvSpPr>
        <p:spPr>
          <a:xfrm xmlns:a="http://schemas.openxmlformats.org/drawingml/2006/main">
            <a:off x="609600" y="38195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Verified warnings</a:t>
            </a:r>
          </a:p>
        </p:txBody>
      </p:sp>
      <p:sp>
        <p:nvSpPr>
          <p:cNvPr id="8" name="text-7">
            <a:extLst xmlns:a="http://schemas.openxmlformats.org/drawingml/2006/main">
              <a:ext uri="{FF2B5EF4-FFF2-40B4-BE49-F238E27FC236}">
                <a16:creationId xmlns:a16="http://schemas.microsoft.com/office/drawing/2014/main" id="{DD277EDF-D8FD-4394-B0A3-E4E3E37A26E7}"/>
              </a:ext>
            </a:extLst>
          </p:cNvPr>
          <p:cNvSpPr>
            <a:spLocks xmlns:a="http://schemas.openxmlformats.org/drawingml/2006/main" noGrp="1"/>
          </p:cNvSpPr>
          <p:nvPr/>
        </p:nvSpPr>
        <p:spPr>
          <a:xfrm xmlns:a="http://schemas.openxmlformats.org/drawingml/2006/main">
            <a:off x="4143375" y="38195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Cross-check positioning data and report interference</a:t>
            </a:r>
          </a:p>
        </p:txBody>
      </p:sp>
      <p:sp>
        <p:nvSpPr>
          <p:cNvPr id="9" name="text-8">
            <a:extLst xmlns:a="http://schemas.openxmlformats.org/drawingml/2006/main">
              <a:ext uri="{FF2B5EF4-FFF2-40B4-BE49-F238E27FC236}">
                <a16:creationId xmlns:a16="http://schemas.microsoft.com/office/drawing/2014/main" id="{BFF423A7-514E-411A-8AAF-2E40B0B04E7F}"/>
              </a:ext>
            </a:extLst>
          </p:cNvPr>
          <p:cNvSpPr>
            <a:spLocks xmlns:a="http://schemas.openxmlformats.org/drawingml/2006/main" noGrp="1"/>
          </p:cNvSpPr>
          <p:nvPr/>
        </p:nvSpPr>
        <p:spPr>
          <a:xfrm xmlns:a="http://schemas.openxmlformats.org/drawingml/2006/main">
            <a:off x="609600" y="48482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Seafarer protection</a:t>
            </a:r>
          </a:p>
        </p:txBody>
      </p:sp>
      <p:sp>
        <p:nvSpPr>
          <p:cNvPr id="10" name="text-9">
            <a:extLst xmlns:a="http://schemas.openxmlformats.org/drawingml/2006/main">
              <a:ext uri="{FF2B5EF4-FFF2-40B4-BE49-F238E27FC236}">
                <a16:creationId xmlns:a16="http://schemas.microsoft.com/office/drawing/2014/main" id="{6779FC70-1733-4B9A-AF1D-2E85BB3792CC}"/>
              </a:ext>
            </a:extLst>
          </p:cNvPr>
          <p:cNvSpPr>
            <a:spLocks xmlns:a="http://schemas.openxmlformats.org/drawingml/2006/main" noGrp="1"/>
          </p:cNvSpPr>
          <p:nvPr/>
        </p:nvSpPr>
        <p:spPr>
          <a:xfrm xmlns:a="http://schemas.openxmlformats.org/drawingml/2006/main">
            <a:off x="4143375" y="48482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Crew assistance and evacuation planning</a:t>
            </a:r>
          </a:p>
        </p:txBody>
      </p:sp>
    </p:spTree>
    <p:extLst>
      <p:ext uri="{BB962C8B-B14F-4D97-AF65-F5344CB8AC3E}">
        <p14:creationId xmlns:p14="http://schemas.microsoft.com/office/powerpoint/2010/main" val="178279263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B5DCCF56-7106-46B8-B5BF-3907AF11155F}"/>
              </a:ext>
            </a:extLst>
          </p:cNvPr>
          <p:cNvSpPr>
            <a:spLocks xmlns:a="http://schemas.openxmlformats.org/drawingml/2006/main" noGrp="1"/>
          </p:cNvSpPr>
          <p:nvPr/>
        </p:nvSpPr>
        <p:spPr>
          <a:xfrm xmlns:a="http://schemas.openxmlformats.org/drawingml/2006/main">
            <a:off x="609600" y="457200"/>
            <a:ext cx="10953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0B2134"/>
                </a:solidFill>
                <a:latin typeface="Arial"/>
                <a:ea typeface="Arial"/>
                <a:cs typeface="Arial"/>
              </a:defRPr>
            </a:defPPr>
          </a:lstStyle>
          <a:p xmlns:a="http://schemas.openxmlformats.org/drawingml/2006/main">
            <a:pPr>
              <a:defRPr sz="3450" b="1">
                <a:solidFill>
                  <a:srgbClr val="0B2134"/>
                </a:solidFill>
                <a:latin typeface="Arial"/>
                <a:ea typeface="Arial"/>
                <a:cs typeface="Arial"/>
              </a:defRPr>
            </a:pPr>
            <a:r>
              <a:rPr sz="3450" b="1">
                <a:solidFill>
                  <a:srgbClr val="0B2134"/>
                </a:solidFill>
                <a:latin typeface="Arial"/>
                <a:ea typeface="Arial"/>
                <a:cs typeface="Arial"/>
              </a:rPr>
              <a:t>Investment priorities and measurable results</a:t>
            </a:r>
          </a:p>
        </p:txBody>
      </p:sp>
      <p:sp>
        <p:nvSpPr>
          <p:cNvPr id="2" name="text-1">
            <a:extLst xmlns:a="http://schemas.openxmlformats.org/drawingml/2006/main">
              <a:ext uri="{FF2B5EF4-FFF2-40B4-BE49-F238E27FC236}">
                <a16:creationId xmlns:a16="http://schemas.microsoft.com/office/drawing/2014/main" id="{6DD03676-A2FD-4AAC-8602-835CBA273B20}"/>
              </a:ext>
            </a:extLst>
          </p:cNvPr>
          <p:cNvSpPr>
            <a:spLocks xmlns:a="http://schemas.openxmlformats.org/drawingml/2006/main" noGrp="1"/>
          </p:cNvSpPr>
          <p:nvPr/>
        </p:nvSpPr>
        <p:spPr>
          <a:xfrm xmlns:a="http://schemas.openxmlformats.org/drawingml/2006/main">
            <a:off x="11049000" y="6191250"/>
            <a:ext cx="571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0">
                <a:solidFill>
                  <a:srgbClr val="087E8B"/>
                </a:solidFill>
                <a:latin typeface="Arial"/>
                <a:ea typeface="Arial"/>
                <a:cs typeface="Arial"/>
              </a:defRPr>
            </a:defPPr>
          </a:lstStyle>
          <a:p xmlns:a="http://schemas.openxmlformats.org/drawingml/2006/main">
            <a:pPr>
              <a:defRPr sz="2400" b="0">
                <a:solidFill>
                  <a:srgbClr val="087E8B"/>
                </a:solidFill>
                <a:latin typeface="Arial"/>
                <a:ea typeface="Arial"/>
                <a:cs typeface="Arial"/>
              </a:defRPr>
            </a:pPr>
            <a:r>
              <a:rPr sz="2400" b="0">
                <a:solidFill>
                  <a:srgbClr val="087E8B"/>
                </a:solidFill>
                <a:latin typeface="Arial"/>
                <a:ea typeface="Arial"/>
                <a:cs typeface="Arial"/>
              </a:rPr>
              <a:t>09</a:t>
            </a:r>
          </a:p>
        </p:txBody>
      </p:sp>
      <p:sp>
        <p:nvSpPr>
          <p:cNvPr id="3" name="text-2">
            <a:extLst xmlns:a="http://schemas.openxmlformats.org/drawingml/2006/main">
              <a:ext uri="{FF2B5EF4-FFF2-40B4-BE49-F238E27FC236}">
                <a16:creationId xmlns:a16="http://schemas.microsoft.com/office/drawing/2014/main" id="{944EFE0C-0B62-4A4E-8729-A1EEF3B342F9}"/>
              </a:ext>
            </a:extLst>
          </p:cNvPr>
          <p:cNvSpPr>
            <a:spLocks xmlns:a="http://schemas.openxmlformats.org/drawingml/2006/main" noGrp="1"/>
          </p:cNvSpPr>
          <p:nvPr/>
        </p:nvSpPr>
        <p:spPr>
          <a:xfrm xmlns:a="http://schemas.openxmlformats.org/drawingml/2006/main">
            <a:off x="609600" y="17621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Port connections</a:t>
            </a:r>
          </a:p>
        </p:txBody>
      </p:sp>
      <p:sp>
        <p:nvSpPr>
          <p:cNvPr id="4" name="text-3">
            <a:extLst xmlns:a="http://schemas.openxmlformats.org/drawingml/2006/main">
              <a:ext uri="{FF2B5EF4-FFF2-40B4-BE49-F238E27FC236}">
                <a16:creationId xmlns:a16="http://schemas.microsoft.com/office/drawing/2014/main" id="{913757BF-12FF-402B-93B6-BE59FDBA1072}"/>
              </a:ext>
            </a:extLst>
          </p:cNvPr>
          <p:cNvSpPr>
            <a:spLocks xmlns:a="http://schemas.openxmlformats.org/drawingml/2006/main" noGrp="1"/>
          </p:cNvSpPr>
          <p:nvPr/>
        </p:nvSpPr>
        <p:spPr>
          <a:xfrm xmlns:a="http://schemas.openxmlformats.org/drawingml/2006/main">
            <a:off x="4143375" y="17621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Rail and road access, customs and cargo transfer</a:t>
            </a:r>
          </a:p>
        </p:txBody>
      </p:sp>
      <p:sp>
        <p:nvSpPr>
          <p:cNvPr id="5" name="text-4">
            <a:extLst xmlns:a="http://schemas.openxmlformats.org/drawingml/2006/main">
              <a:ext uri="{FF2B5EF4-FFF2-40B4-BE49-F238E27FC236}">
                <a16:creationId xmlns:a16="http://schemas.microsoft.com/office/drawing/2014/main" id="{05F6B586-AD66-42D4-89A8-F996A3A2A2E0}"/>
              </a:ext>
            </a:extLst>
          </p:cNvPr>
          <p:cNvSpPr>
            <a:spLocks xmlns:a="http://schemas.openxmlformats.org/drawingml/2006/main" noGrp="1"/>
          </p:cNvSpPr>
          <p:nvPr/>
        </p:nvSpPr>
        <p:spPr>
          <a:xfrm xmlns:a="http://schemas.openxmlformats.org/drawingml/2006/main">
            <a:off x="609600" y="27908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Arctic specialization</a:t>
            </a:r>
          </a:p>
        </p:txBody>
      </p:sp>
      <p:sp>
        <p:nvSpPr>
          <p:cNvPr id="6" name="text-5">
            <a:extLst xmlns:a="http://schemas.openxmlformats.org/drawingml/2006/main">
              <a:ext uri="{FF2B5EF4-FFF2-40B4-BE49-F238E27FC236}">
                <a16:creationId xmlns:a16="http://schemas.microsoft.com/office/drawing/2014/main" id="{337613B9-7678-4A12-BAE6-64C442B8584B}"/>
              </a:ext>
            </a:extLst>
          </p:cNvPr>
          <p:cNvSpPr>
            <a:spLocks xmlns:a="http://schemas.openxmlformats.org/drawingml/2006/main" noGrp="1"/>
          </p:cNvSpPr>
          <p:nvPr/>
        </p:nvSpPr>
        <p:spPr>
          <a:xfrm xmlns:a="http://schemas.openxmlformats.org/drawingml/2006/main">
            <a:off x="4143375" y="27908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Verified demand, certification and qualified providers</a:t>
            </a:r>
          </a:p>
        </p:txBody>
      </p:sp>
      <p:sp>
        <p:nvSpPr>
          <p:cNvPr id="7" name="text-6">
            <a:extLst xmlns:a="http://schemas.openxmlformats.org/drawingml/2006/main">
              <a:ext uri="{FF2B5EF4-FFF2-40B4-BE49-F238E27FC236}">
                <a16:creationId xmlns:a16="http://schemas.microsoft.com/office/drawing/2014/main" id="{0E2CA27B-9E0D-4D76-B584-B630610ADCB2}"/>
              </a:ext>
            </a:extLst>
          </p:cNvPr>
          <p:cNvSpPr>
            <a:spLocks xmlns:a="http://schemas.openxmlformats.org/drawingml/2006/main" noGrp="1"/>
          </p:cNvSpPr>
          <p:nvPr/>
        </p:nvSpPr>
        <p:spPr>
          <a:xfrm xmlns:a="http://schemas.openxmlformats.org/drawingml/2006/main">
            <a:off x="609600" y="38195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Investment sequence</a:t>
            </a:r>
          </a:p>
        </p:txBody>
      </p:sp>
      <p:sp>
        <p:nvSpPr>
          <p:cNvPr id="8" name="text-7">
            <a:extLst xmlns:a="http://schemas.openxmlformats.org/drawingml/2006/main">
              <a:ext uri="{FF2B5EF4-FFF2-40B4-BE49-F238E27FC236}">
                <a16:creationId xmlns:a16="http://schemas.microsoft.com/office/drawing/2014/main" id="{F4DBBF52-31B4-488B-87F0-85CE36F0EAF9}"/>
              </a:ext>
            </a:extLst>
          </p:cNvPr>
          <p:cNvSpPr>
            <a:spLocks xmlns:a="http://schemas.openxmlformats.org/drawingml/2006/main" noGrp="1"/>
          </p:cNvSpPr>
          <p:nvPr/>
        </p:nvSpPr>
        <p:spPr>
          <a:xfrm xmlns:a="http://schemas.openxmlformats.org/drawingml/2006/main">
            <a:off x="4143375" y="38195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Capacity review, limited trial, then expansion</a:t>
            </a:r>
          </a:p>
        </p:txBody>
      </p:sp>
      <p:sp>
        <p:nvSpPr>
          <p:cNvPr id="9" name="text-8">
            <a:extLst xmlns:a="http://schemas.openxmlformats.org/drawingml/2006/main">
              <a:ext uri="{FF2B5EF4-FFF2-40B4-BE49-F238E27FC236}">
                <a16:creationId xmlns:a16="http://schemas.microsoft.com/office/drawing/2014/main" id="{DA878FE5-EE7F-438B-B11D-616E07153AFB}"/>
              </a:ext>
            </a:extLst>
          </p:cNvPr>
          <p:cNvSpPr>
            <a:spLocks xmlns:a="http://schemas.openxmlformats.org/drawingml/2006/main" noGrp="1"/>
          </p:cNvSpPr>
          <p:nvPr/>
        </p:nvSpPr>
        <p:spPr>
          <a:xfrm xmlns:a="http://schemas.openxmlformats.org/drawingml/2006/main">
            <a:off x="609600" y="4848225"/>
            <a:ext cx="3286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087E8B"/>
                </a:solidFill>
                <a:latin typeface="Arial"/>
                <a:ea typeface="Arial"/>
                <a:cs typeface="Arial"/>
              </a:defRPr>
            </a:defPPr>
          </a:lstStyle>
          <a:p xmlns:a="http://schemas.openxmlformats.org/drawingml/2006/main">
            <a:pPr>
              <a:defRPr sz="2550" b="1">
                <a:solidFill>
                  <a:srgbClr val="087E8B"/>
                </a:solidFill>
                <a:latin typeface="Arial"/>
                <a:ea typeface="Arial"/>
                <a:cs typeface="Arial"/>
              </a:defRPr>
            </a:pPr>
            <a:r>
              <a:rPr sz="2550" b="1">
                <a:solidFill>
                  <a:srgbClr val="087E8B"/>
                </a:solidFill>
                <a:latin typeface="Arial"/>
                <a:ea typeface="Arial"/>
                <a:cs typeface="Arial"/>
              </a:rPr>
              <a:t>Performance measures</a:t>
            </a:r>
          </a:p>
        </p:txBody>
      </p:sp>
      <p:sp>
        <p:nvSpPr>
          <p:cNvPr id="10" name="text-9">
            <a:extLst xmlns:a="http://schemas.openxmlformats.org/drawingml/2006/main">
              <a:ext uri="{FF2B5EF4-FFF2-40B4-BE49-F238E27FC236}">
                <a16:creationId xmlns:a16="http://schemas.microsoft.com/office/drawing/2014/main" id="{6D06D384-EC81-4D70-A974-E660B09335C1}"/>
              </a:ext>
            </a:extLst>
          </p:cNvPr>
          <p:cNvSpPr>
            <a:spLocks xmlns:a="http://schemas.openxmlformats.org/drawingml/2006/main" noGrp="1"/>
          </p:cNvSpPr>
          <p:nvPr/>
        </p:nvSpPr>
        <p:spPr>
          <a:xfrm xmlns:a="http://schemas.openxmlformats.org/drawingml/2006/main">
            <a:off x="4143375" y="4848225"/>
            <a:ext cx="7334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0">
                <a:solidFill>
                  <a:srgbClr val="0B2134"/>
                </a:solidFill>
                <a:latin typeface="Arial"/>
                <a:ea typeface="Arial"/>
                <a:cs typeface="Arial"/>
              </a:defRPr>
            </a:defPPr>
          </a:lstStyle>
          <a:p xmlns:a="http://schemas.openxmlformats.org/drawingml/2006/main">
            <a:pPr>
              <a:defRPr sz="2550" b="0">
                <a:solidFill>
                  <a:srgbClr val="0B2134"/>
                </a:solidFill>
                <a:latin typeface="Arial"/>
                <a:ea typeface="Arial"/>
                <a:cs typeface="Arial"/>
              </a:defRPr>
            </a:pPr>
            <a:r>
              <a:rPr sz="2550" b="0">
                <a:solidFill>
                  <a:srgbClr val="0B2134"/>
                </a:solidFill>
                <a:latin typeface="Arial"/>
                <a:ea typeface="Arial"/>
                <a:cs typeface="Arial"/>
              </a:rPr>
              <a:t>Response time, delivery reliability and recovery time</a:t>
            </a:r>
          </a:p>
        </p:txBody>
      </p:sp>
    </p:spTree>
    <p:extLst>
      <p:ext uri="{BB962C8B-B14F-4D97-AF65-F5344CB8AC3E}">
        <p14:creationId xmlns:p14="http://schemas.microsoft.com/office/powerpoint/2010/main" val="213036683"/>
      </p:ext>
    </p:extLst>
  </p:cSld>
</p:sld>
</file>

<file path=ppt/slides/slide10.xml><?xml version="1.0" encoding="utf-8"?>
<p:sld xmlns:p="http://schemas.openxmlformats.org/presentationml/2006/main">
  <p:cSld>
    <p:bg>
      <p:bgPr>
        <a:solidFill xmlns:a="http://schemas.openxmlformats.org/drawingml/2006/main">
          <a:srgbClr val="0B2134"/>
        </a:solidFill>
      </p:bgPr>
    </p:bg>
    <p:spTree>
      <p:nvGrpSpPr>
        <p:cNvPr id="1" name=""/>
        <p:cNvGrpSpPr/>
        <p:nvPr/>
      </p:nvGrpSpPr>
      <p:grpSpPr>
        <a:xfrm xmlns:a="http://schemas.openxmlformats.org/drawingml/2006/main"/>
      </p:grpSpPr>
      <p:sp>
        <p:nvSpPr>
          <p:cNvPr id="5" name="text-0">
            <a:extLst xmlns:a="http://schemas.openxmlformats.org/drawingml/2006/main">
              <a:ext uri="{FF2B5EF4-FFF2-40B4-BE49-F238E27FC236}">
                <a16:creationId xmlns:a16="http://schemas.microsoft.com/office/drawing/2014/main" id="{AF8A9E45-12A3-4650-B0C0-CF6E398D3DD3}"/>
              </a:ext>
            </a:extLst>
          </p:cNvPr>
          <p:cNvSpPr>
            <a:spLocks xmlns:a="http://schemas.openxmlformats.org/drawingml/2006/main" noGrp="1"/>
          </p:cNvSpPr>
          <p:nvPr/>
        </p:nvSpPr>
        <p:spPr>
          <a:xfrm xmlns:a="http://schemas.openxmlformats.org/drawingml/2006/main">
            <a:off x="609600" y="457200"/>
            <a:ext cx="10953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450" b="1">
                <a:solidFill>
                  <a:srgbClr val="FFFFFF"/>
                </a:solidFill>
                <a:latin typeface="Arial"/>
                <a:ea typeface="Arial"/>
                <a:cs typeface="Arial"/>
              </a:defRPr>
            </a:defPPr>
          </a:lstStyle>
          <a:p xmlns:a="http://schemas.openxmlformats.org/drawingml/2006/main">
            <a:pPr>
              <a:defRPr sz="3450" b="1">
                <a:solidFill>
                  <a:srgbClr val="FFFFFF"/>
                </a:solidFill>
                <a:latin typeface="Arial"/>
                <a:ea typeface="Arial"/>
                <a:cs typeface="Arial"/>
              </a:defRPr>
            </a:pPr>
            <a:r>
              <a:rPr sz="3450" b="1">
                <a:solidFill>
                  <a:srgbClr val="FFFFFF"/>
                </a:solidFill>
                <a:latin typeface="Arial"/>
                <a:ea typeface="Arial"/>
                <a:cs typeface="Arial"/>
              </a:rPr>
              <a:t>Türkiye’s contribution to Eurasian transport</a:t>
            </a:r>
          </a:p>
        </p:txBody>
      </p:sp>
      <p:sp>
        <p:nvSpPr>
          <p:cNvPr id="2" name="text-1">
            <a:extLst xmlns:a="http://schemas.openxmlformats.org/drawingml/2006/main">
              <a:ext uri="{FF2B5EF4-FFF2-40B4-BE49-F238E27FC236}">
                <a16:creationId xmlns:a16="http://schemas.microsoft.com/office/drawing/2014/main" id="{C649D07B-33AE-48FE-B8D5-4D8186AFEDBB}"/>
              </a:ext>
            </a:extLst>
          </p:cNvPr>
          <p:cNvSpPr>
            <a:spLocks xmlns:a="http://schemas.openxmlformats.org/drawingml/2006/main" noGrp="1"/>
          </p:cNvSpPr>
          <p:nvPr/>
        </p:nvSpPr>
        <p:spPr>
          <a:xfrm xmlns:a="http://schemas.openxmlformats.org/drawingml/2006/main">
            <a:off x="11049000" y="6191250"/>
            <a:ext cx="571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0">
                <a:solidFill>
                  <a:srgbClr val="82C9D0"/>
                </a:solidFill>
                <a:latin typeface="Arial"/>
                <a:ea typeface="Arial"/>
                <a:cs typeface="Arial"/>
              </a:defRPr>
            </a:defPPr>
          </a:lstStyle>
          <a:p xmlns:a="http://schemas.openxmlformats.org/drawingml/2006/main">
            <a:pPr>
              <a:defRPr sz="2400" b="0">
                <a:solidFill>
                  <a:srgbClr val="82C9D0"/>
                </a:solidFill>
                <a:latin typeface="Arial"/>
                <a:ea typeface="Arial"/>
                <a:cs typeface="Arial"/>
              </a:defRPr>
            </a:pPr>
            <a:r>
              <a:rPr sz="2400" b="0">
                <a:solidFill>
                  <a:srgbClr val="82C9D0"/>
                </a:solidFill>
                <a:latin typeface="Arial"/>
                <a:ea typeface="Arial"/>
                <a:cs typeface="Arial"/>
              </a:rPr>
              <a:t>10</a:t>
            </a:r>
          </a:p>
        </p:txBody>
      </p:sp>
      <p:sp>
        <p:nvSpPr>
          <p:cNvPr id="3" name="text-2">
            <a:extLst xmlns:a="http://schemas.openxmlformats.org/drawingml/2006/main">
              <a:ext uri="{FF2B5EF4-FFF2-40B4-BE49-F238E27FC236}">
                <a16:creationId xmlns:a16="http://schemas.microsoft.com/office/drawing/2014/main" id="{856F6699-5C8F-4B69-AE4C-4D64408B8849}"/>
              </a:ext>
            </a:extLst>
          </p:cNvPr>
          <p:cNvSpPr>
            <a:spLocks xmlns:a="http://schemas.openxmlformats.org/drawingml/2006/main" noGrp="1"/>
          </p:cNvSpPr>
          <p:nvPr/>
        </p:nvSpPr>
        <p:spPr>
          <a:xfrm xmlns:a="http://schemas.openxmlformats.org/drawingml/2006/main">
            <a:off x="609600" y="1885950"/>
            <a:ext cx="107632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950" b="1">
                <a:solidFill>
                  <a:srgbClr val="8FD0D6"/>
                </a:solidFill>
                <a:latin typeface="Arial"/>
                <a:ea typeface="Arial"/>
                <a:cs typeface="Arial"/>
              </a:defRPr>
            </a:defPPr>
          </a:lstStyle>
          <a:p xmlns:a="http://schemas.openxmlformats.org/drawingml/2006/main">
            <a:pPr>
              <a:defRPr sz="4950" b="1">
                <a:solidFill>
                  <a:srgbClr val="8FD0D6"/>
                </a:solidFill>
                <a:latin typeface="Arial"/>
                <a:ea typeface="Arial"/>
                <a:cs typeface="Arial"/>
              </a:defRPr>
            </a:pPr>
            <a:r>
              <a:rPr sz="4950" b="1">
                <a:solidFill>
                  <a:srgbClr val="8FD0D6"/>
                </a:solidFill>
                <a:latin typeface="Arial"/>
                <a:ea typeface="Arial"/>
                <a:cs typeface="Arial"/>
              </a:rPr>
              <a:t>Keeping trade moving</a:t>
            </a:r>
          </a:p>
        </p:txBody>
      </p:sp>
      <p:sp>
        <p:nvSpPr>
          <p:cNvPr id="4" name="text-3">
            <a:extLst xmlns:a="http://schemas.openxmlformats.org/drawingml/2006/main">
              <a:ext uri="{FF2B5EF4-FFF2-40B4-BE49-F238E27FC236}">
                <a16:creationId xmlns:a16="http://schemas.microsoft.com/office/drawing/2014/main" id="{75EE9A0F-82C6-4FFA-8DF9-A67A3C09040D}"/>
              </a:ext>
            </a:extLst>
          </p:cNvPr>
          <p:cNvSpPr>
            <a:spLocks xmlns:a="http://schemas.openxmlformats.org/drawingml/2006/main" noGrp="1"/>
          </p:cNvSpPr>
          <p:nvPr/>
        </p:nvSpPr>
        <p:spPr>
          <a:xfrm xmlns:a="http://schemas.openxmlformats.org/drawingml/2006/main">
            <a:off x="609600" y="3248025"/>
            <a:ext cx="10668000" cy="2333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850" b="0">
                <a:solidFill>
                  <a:srgbClr val="FFFFFF"/>
                </a:solidFill>
                <a:latin typeface="Arial"/>
                <a:ea typeface="Arial"/>
                <a:cs typeface="Arial"/>
              </a:defRPr>
            </a:defPPr>
          </a:lstStyle>
          <a:p xmlns:a="http://schemas.openxmlformats.org/drawingml/2006/main">
            <a:pPr>
              <a:defRPr sz="2850" b="0">
                <a:solidFill>
                  <a:srgbClr val="FFFFFF"/>
                </a:solidFill>
                <a:latin typeface="Arial"/>
                <a:ea typeface="Arial"/>
                <a:cs typeface="Arial"/>
              </a:defRPr>
            </a:pPr>
            <a:r>
              <a:rPr sz="2850" b="0">
                <a:solidFill>
                  <a:srgbClr val="FFFFFF"/>
                </a:solidFill>
                <a:latin typeface="Arial"/>
                <a:ea typeface="Arial"/>
                <a:cs typeface="Arial"/>
              </a:rPr>
              <a:t>Stronger reliability in the Black Sea</a:t>
            </a:r>
          </a:p>
          <a:p xmlns:a="http://schemas.openxmlformats.org/drawingml/2006/main">
            <a:r>
              <a:t/>
            </a:r>
          </a:p>
          <a:p xmlns:a="http://schemas.openxmlformats.org/drawingml/2006/main">
            <a:pPr>
              <a:defRPr sz="2850" b="0">
                <a:solidFill>
                  <a:srgbClr val="FFFFFF"/>
                </a:solidFill>
                <a:latin typeface="Arial"/>
                <a:ea typeface="Arial"/>
                <a:cs typeface="Arial"/>
              </a:defRPr>
            </a:pPr>
            <a:r>
              <a:rPr sz="2850" b="0">
                <a:solidFill>
                  <a:srgbClr val="FFFFFF"/>
                </a:solidFill>
                <a:latin typeface="Arial"/>
                <a:ea typeface="Arial"/>
                <a:cs typeface="Arial"/>
              </a:rPr>
              <a:t>Evidence-based assessment of Arctic opportunities</a:t>
            </a:r>
          </a:p>
          <a:p xmlns:a="http://schemas.openxmlformats.org/drawingml/2006/main">
            <a:r>
              <a:t/>
            </a:r>
          </a:p>
          <a:p xmlns:a="http://schemas.openxmlformats.org/drawingml/2006/main">
            <a:pPr>
              <a:defRPr sz="2850" b="0">
                <a:solidFill>
                  <a:srgbClr val="FFFFFF"/>
                </a:solidFill>
                <a:latin typeface="Arial"/>
                <a:ea typeface="Arial"/>
                <a:cs typeface="Arial"/>
              </a:defRPr>
            </a:pPr>
            <a:r>
              <a:rPr sz="2850" b="0">
                <a:solidFill>
                  <a:srgbClr val="FFFFFF"/>
                </a:solidFill>
                <a:latin typeface="Arial"/>
                <a:ea typeface="Arial"/>
                <a:cs typeface="Arial"/>
              </a:rPr>
              <a:t>Usable alternatives during disruption</a:t>
            </a:r>
          </a:p>
        </p:txBody>
      </p:sp>
    </p:spTree>
    <p:extLst>
      <p:ext uri="{BB962C8B-B14F-4D97-AF65-F5344CB8AC3E}">
        <p14:creationId xmlns:p14="http://schemas.microsoft.com/office/powerpoint/2010/main" val="147322531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2026-10-15T13:51:58.3380000Z</dcterms:created>
  <dcterms:modified xsi:type="dcterms:W3CDTF">2026-10-15T13:51:58.3380000Z</dcterms:modified>
</coreProperties>
</file>