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685800" y="1234440"/>
            <a:ext cx="10789920" cy="15544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3400" b="1">
                <a:solidFill>
                  <a:srgbClr val="FFFFFF"/>
                </a:solidFill>
                <a:latin typeface="Aptos"/>
              </a:defRPr>
            </a:pPr>
            <a:r>
              <a:t>GEOPOLITICS OF THE ARCTIC</a:t>
            </a:r>
            <a:br/>
            <a:r>
              <a:t>AND THE NORTHERN SEA ROUTE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731520" y="2971800"/>
            <a:ext cx="1051560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2500" b="1">
                <a:solidFill>
                  <a:srgbClr val="DCAD4A"/>
                </a:solidFill>
                <a:latin typeface="Aptos"/>
              </a:defRPr>
            </a:pPr>
            <a:r>
              <a:t>Emergence of a Northern Rimland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749808" y="3840480"/>
            <a:ext cx="8046720" cy="82296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900" b="0">
                <a:solidFill>
                  <a:srgbClr val="DDECF4"/>
                </a:solidFill>
                <a:latin typeface="Aptos"/>
              </a:defRPr>
            </a:pPr>
            <a:r>
              <a:t>Based on the article by Javed Zafar</a:t>
            </a:r>
            <a:br/>
            <a:r>
              <a:t>Karabuk University</a:t>
            </a:r>
          </a:p>
        </p:txBody>
      </p:sp>
      <p:sp>
        <p:nvSpPr>
          <p:cNvPr id="5" name="Rectangle 4"/>
          <p:cNvSpPr/>
          <p:nvPr/>
        </p:nvSpPr>
        <p:spPr>
          <a:xfrm>
            <a:off x="731520" y="5166360"/>
            <a:ext cx="10698480" cy="22860"/>
          </a:xfrm>
          <a:prstGeom prst="rect">
            <a:avLst/>
          </a:prstGeom>
          <a:solidFill>
            <a:srgbClr val="28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6" name="Rectangle 5"/>
          <p:cNvSpPr/>
          <p:nvPr/>
        </p:nvSpPr>
        <p:spPr>
          <a:xfrm>
            <a:off x="1188720" y="5440680"/>
            <a:ext cx="9784080" cy="18288"/>
          </a:xfrm>
          <a:prstGeom prst="rect">
            <a:avLst/>
          </a:prstGeom>
          <a:solidFill>
            <a:srgbClr val="28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Rectangle 6"/>
          <p:cNvSpPr/>
          <p:nvPr/>
        </p:nvSpPr>
        <p:spPr>
          <a:xfrm>
            <a:off x="1828800" y="5687568"/>
            <a:ext cx="8503920" cy="18288"/>
          </a:xfrm>
          <a:prstGeom prst="rect">
            <a:avLst/>
          </a:prstGeom>
          <a:solidFill>
            <a:srgbClr val="28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5989320"/>
            <a:ext cx="9875520" cy="2743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300" b="1">
                <a:solidFill>
                  <a:srgbClr val="DDECF4"/>
                </a:solidFill>
                <a:latin typeface="Aptos"/>
              </a:defRPr>
            </a:pPr>
            <a:r>
              <a:t>SPACE  •  POWER  •  TRADE  •  STRATEGY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"/>
              </a:defRPr>
            </a:pPr>
            <a:r>
              <a:t>1. Geography, Place and Power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143000"/>
            <a:ext cx="1143000" cy="54864"/>
          </a:xfrm>
          <a:prstGeom prst="rect">
            <a:avLst/>
          </a:prstGeom>
          <a:solidFill>
            <a:srgbClr val="DCA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1792" y="1298448"/>
            <a:ext cx="10881360" cy="438912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500" b="0">
                <a:solidFill>
                  <a:srgbClr val="DDECF4"/>
                </a:solidFill>
                <a:latin typeface="Aptos"/>
              </a:defRPr>
            </a:pPr>
            <a:r>
              <a:t>The strategic meaning of a place changes over time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900" b="0">
                <a:solidFill>
                  <a:srgbClr val="DDECF4"/>
                </a:solidFill>
                <a:latin typeface="Aptos"/>
              </a:defRPr>
            </a:pPr>
            <a:r>
              <a:t>ARCTIC GEOPOLITICS  •  2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4251960"/>
          </a:xfrm>
          <a:prstGeom prst="rect">
            <a:avLst/>
          </a:prstGeom>
          <a:noFill/>
        </p:spPr>
        <p:txBody>
          <a:bodyPr wrap="square" rIns="73152" tIns="54864" bIns="36576">
            <a:spAutoFit/>
          </a:bodyPr>
          <a:lstStyle/>
          <a:p>
            <a:pPr>
              <a:spcAft>
                <a:spcPts val="1400"/>
              </a:spcAft>
              <a:defRPr sz="2100">
                <a:solidFill>
                  <a:srgbClr val="FFFFFF"/>
                </a:solidFill>
                <a:latin typeface="Aptos"/>
              </a:defRPr>
            </a:pPr>
            <a:r>
              <a:t>Geographical space is not fixed in strategic importance.</a:t>
            </a:r>
          </a:p>
          <a:p>
            <a:pPr>
              <a:spcAft>
                <a:spcPts val="1400"/>
              </a:spcAft>
              <a:defRPr sz="2100">
                <a:solidFill>
                  <a:srgbClr val="FFFFFF"/>
                </a:solidFill>
                <a:latin typeface="Aptos"/>
              </a:defRPr>
            </a:pPr>
            <a:r>
              <a:t>Political change, technology, society and weather conditions can reshape how a region is perceived.</a:t>
            </a:r>
          </a:p>
          <a:p>
            <a:pPr>
              <a:spcAft>
                <a:spcPts val="1400"/>
              </a:spcAft>
              <a:defRPr sz="2100">
                <a:solidFill>
                  <a:srgbClr val="FFFFFF"/>
                </a:solidFill>
                <a:latin typeface="Aptos"/>
              </a:defRPr>
            </a:pPr>
            <a:r>
              <a:t>Government policies, conflicts and resource extraction can transform the status of places.</a:t>
            </a:r>
          </a:p>
          <a:p>
            <a:pPr>
              <a:spcAft>
                <a:spcPts val="1400"/>
              </a:spcAft>
              <a:defRPr sz="2100">
                <a:solidFill>
                  <a:srgbClr val="FFFFFF"/>
                </a:solidFill>
                <a:latin typeface="Aptos"/>
              </a:defRPr>
            </a:pPr>
            <a:r>
              <a:t>A change in one place can affect connected and interdependent spaces.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"/>
              </a:defRPr>
            </a:pPr>
            <a:r>
              <a:t>2. A Dynamic Global Geopolitical Order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143000"/>
            <a:ext cx="1143000" cy="54864"/>
          </a:xfrm>
          <a:prstGeom prst="rect">
            <a:avLst/>
          </a:prstGeom>
          <a:solidFill>
            <a:srgbClr val="DCA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1792" y="1298448"/>
            <a:ext cx="10881360" cy="438912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500" b="0">
                <a:solidFill>
                  <a:srgbClr val="DDECF4"/>
                </a:solidFill>
                <a:latin typeface="Aptos"/>
              </a:defRPr>
            </a:pPr>
            <a:r>
              <a:t>Changing power relations increase the importance of strategic locations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900" b="0">
                <a:solidFill>
                  <a:srgbClr val="DDECF4"/>
                </a:solidFill>
                <a:latin typeface="Aptos"/>
              </a:defRPr>
            </a:pPr>
            <a:r>
              <a:t>ARCTIC GEOPOLITICS  •  3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4251960"/>
          </a:xfrm>
          <a:prstGeom prst="rect">
            <a:avLst/>
          </a:prstGeom>
          <a:noFill/>
        </p:spPr>
        <p:txBody>
          <a:bodyPr wrap="square" rIns="73152" tIns="54864" bIns="36576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The article describes a global order shaped by competition among the United States, China, Russia and other powers.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Rivalry stretches across the Indo-Pacific, Eurasia, the Mediterranean and the European Atlantic.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Strategic locations can gain or lose importance as global power relations change.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The Arctic is presented as an increasingly important region within this changing geopolitical landscape.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"/>
              </a:defRPr>
            </a:pPr>
            <a:r>
              <a:t>3. Why the Arctic Matters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143000"/>
            <a:ext cx="1143000" cy="54864"/>
          </a:xfrm>
          <a:prstGeom prst="rect">
            <a:avLst/>
          </a:prstGeom>
          <a:solidFill>
            <a:srgbClr val="DCA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1792" y="1298448"/>
            <a:ext cx="10881360" cy="438912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500" b="0">
                <a:solidFill>
                  <a:srgbClr val="DDECF4"/>
                </a:solidFill>
                <a:latin typeface="Aptos"/>
              </a:defRPr>
            </a:pPr>
            <a:r>
              <a:t>Environmental change and geopolitical uncertainty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900" b="0">
                <a:solidFill>
                  <a:srgbClr val="DDECF4"/>
                </a:solidFill>
                <a:latin typeface="Aptos"/>
              </a:defRPr>
            </a:pPr>
            <a:r>
              <a:t>ARCTIC GEOPOLITICS  •  4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731520" y="1920240"/>
            <a:ext cx="5029200" cy="4114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700" b="1">
                <a:solidFill>
                  <a:srgbClr val="DCAD4A"/>
                </a:solidFill>
                <a:latin typeface="Aptos"/>
              </a:defRPr>
            </a:pPr>
            <a:r>
              <a:t>GEOGRAPHICAL &amp; ECONOMIC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2514600"/>
            <a:ext cx="5029200" cy="3200400"/>
          </a:xfrm>
          <a:prstGeom prst="rect">
            <a:avLst/>
          </a:prstGeom>
          <a:noFill/>
        </p:spPr>
        <p:txBody>
          <a:bodyPr wrap="square" rIns="73152" tIns="54864" bIns="36576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Declining sea ice may improve seasonal navigation.</a:t>
            </a:r>
          </a:p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Potential for energy and mineral extraction.</a:t>
            </a:r>
          </a:p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Opportunities for fisheries, maritime trade and infrastructure.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217920" y="1920240"/>
            <a:ext cx="5029200" cy="4114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700" b="1">
                <a:solidFill>
                  <a:srgbClr val="DCAD4A"/>
                </a:solidFill>
                <a:latin typeface="Aptos"/>
              </a:defRPr>
            </a:pPr>
            <a:r>
              <a:t>GEOPOLITICAL &amp; STRATEGIC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217920" y="2514600"/>
            <a:ext cx="5029200" cy="3200400"/>
          </a:xfrm>
          <a:prstGeom prst="rect">
            <a:avLst/>
          </a:prstGeom>
          <a:noFill/>
        </p:spPr>
        <p:txBody>
          <a:bodyPr wrap="square" rIns="73152" tIns="54864" bIns="36576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Alternative maritime corridor between Asia and Europe.</a:t>
            </a:r>
          </a:p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Interest grows when traditional routes face congestion or security risks.</a:t>
            </a:r>
          </a:p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Arctic access raises questions of infrastructure, governance and influence.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"/>
              </a:defRPr>
            </a:pPr>
            <a:r>
              <a:t>4. The Northern Sea Route (NSR)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143000"/>
            <a:ext cx="1143000" cy="54864"/>
          </a:xfrm>
          <a:prstGeom prst="rect">
            <a:avLst/>
          </a:prstGeom>
          <a:solidFill>
            <a:srgbClr val="DCA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1792" y="1298448"/>
            <a:ext cx="10881360" cy="438912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500" b="0">
                <a:solidFill>
                  <a:srgbClr val="DDECF4"/>
                </a:solidFill>
                <a:latin typeface="Aptos"/>
              </a:defRPr>
            </a:pPr>
            <a:r>
              <a:t>A potential alternative corridor linking Asian and European markets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900" b="0">
                <a:solidFill>
                  <a:srgbClr val="DDECF4"/>
                </a:solidFill>
                <a:latin typeface="Aptos"/>
              </a:defRPr>
            </a:pPr>
            <a:r>
              <a:t>ARCTIC GEOPOLITICS  •  5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4251960"/>
          </a:xfrm>
          <a:prstGeom prst="rect">
            <a:avLst/>
          </a:prstGeom>
          <a:noFill/>
        </p:spPr>
        <p:txBody>
          <a:bodyPr wrap="square" rIns="73152" tIns="54864" bIns="36576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The NSR runs along Russia’s Arctic coast.</a:t>
            </a:r>
          </a:p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It may reduce exposure to risks around the Red Sea and congestion near the Suez Canal.</a:t>
            </a:r>
          </a:p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Its commercial role depends on navigability, infrastructure, safety, cost and geopolitical conditions.</a:t>
            </a:r>
          </a:p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The article highlights a March 2026 logistics cooperation agreement involving Rosatom and DP World, intended in part to develop container traffic.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"/>
              </a:defRPr>
            </a:pPr>
            <a:r>
              <a:t>5. Rimland Theory and U.S. Strategy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143000"/>
            <a:ext cx="1143000" cy="54864"/>
          </a:xfrm>
          <a:prstGeom prst="rect">
            <a:avLst/>
          </a:prstGeom>
          <a:solidFill>
            <a:srgbClr val="DCA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1792" y="1298448"/>
            <a:ext cx="10881360" cy="438912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500" b="0">
                <a:solidFill>
                  <a:srgbClr val="DDECF4"/>
                </a:solidFill>
                <a:latin typeface="Aptos"/>
              </a:defRPr>
            </a:pPr>
            <a:r>
              <a:t>Spykman’s Rimland as a framework for understanding strategic geography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900" b="0">
                <a:solidFill>
                  <a:srgbClr val="DDECF4"/>
                </a:solidFill>
                <a:latin typeface="Aptos"/>
              </a:defRPr>
            </a:pPr>
            <a:r>
              <a:t>ARCTIC GEOPOLITICS  •  6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4251960"/>
          </a:xfrm>
          <a:prstGeom prst="rect">
            <a:avLst/>
          </a:prstGeom>
          <a:noFill/>
        </p:spPr>
        <p:txBody>
          <a:bodyPr wrap="square" rIns="73152" tIns="54864" bIns="36576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Nicholas J. Spykman developed Rimland theory in response to Halford Mackinder’s Heartland theory.</a:t>
            </a:r>
          </a:p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Rimland emphasizes the coastal margins of Eurasia, where major population and economic zones are concentrated.</a:t>
            </a:r>
          </a:p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The article argues that U.S. influence across connected maritime regions has supported its global reach.</a:t>
            </a:r>
          </a:p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It interprets growing U.S. attention to Canada, Greenland and the Arctic as part of a wider strategic reorientation.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"/>
              </a:defRPr>
            </a:pPr>
            <a:r>
              <a:t>6. Arctic Resources and Economic Competition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143000"/>
            <a:ext cx="1143000" cy="54864"/>
          </a:xfrm>
          <a:prstGeom prst="rect">
            <a:avLst/>
          </a:prstGeom>
          <a:solidFill>
            <a:srgbClr val="DCA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1792" y="1298448"/>
            <a:ext cx="10881360" cy="438912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500" b="0">
                <a:solidFill>
                  <a:srgbClr val="DDECF4"/>
                </a:solidFill>
                <a:latin typeface="Aptos"/>
              </a:defRPr>
            </a:pPr>
            <a:r>
              <a:t>The region’s resource potential adds to its strategic value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900" b="0">
                <a:solidFill>
                  <a:srgbClr val="DDECF4"/>
                </a:solidFill>
                <a:latin typeface="Aptos"/>
              </a:defRPr>
            </a:pPr>
            <a:r>
              <a:t>ARCTIC GEOPOLITICS  •  7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14400" y="1965960"/>
            <a:ext cx="2971800" cy="1508760"/>
          </a:xfrm>
          <a:prstGeom prst="roundRect">
            <a:avLst/>
          </a:prstGeom>
          <a:solidFill>
            <a:srgbClr val="28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7" name="TextBox 6"/>
          <p:cNvSpPr txBox="1"/>
          <p:nvPr/>
        </p:nvSpPr>
        <p:spPr>
          <a:xfrm>
            <a:off x="1097280" y="2148840"/>
            <a:ext cx="26060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3200" b="1">
                <a:solidFill>
                  <a:srgbClr val="DCAD4A"/>
                </a:solidFill>
                <a:latin typeface="Aptos"/>
              </a:defRPr>
            </a:pPr>
            <a:r>
              <a:t>13%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097280" y="2743200"/>
            <a:ext cx="2606040" cy="5029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ptos"/>
              </a:defRPr>
            </a:pPr>
            <a:r>
              <a:t>of the world’s undiscovered</a:t>
            </a:r>
            <a:br/>
            <a:r>
              <a:t>conventional oil</a:t>
            </a:r>
          </a:p>
        </p:txBody>
      </p:sp>
      <p:sp>
        <p:nvSpPr>
          <p:cNvPr id="9" name="Rounded Rectangle 8"/>
          <p:cNvSpPr/>
          <p:nvPr/>
        </p:nvSpPr>
        <p:spPr>
          <a:xfrm>
            <a:off x="4389120" y="1965960"/>
            <a:ext cx="2971800" cy="1508760"/>
          </a:xfrm>
          <a:prstGeom prst="roundRect">
            <a:avLst/>
          </a:prstGeom>
          <a:solidFill>
            <a:srgbClr val="285B8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572000" y="2148840"/>
            <a:ext cx="2606040" cy="54864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3200" b="1">
                <a:solidFill>
                  <a:srgbClr val="DCAD4A"/>
                </a:solidFill>
                <a:latin typeface="Aptos"/>
              </a:defRPr>
            </a:pPr>
            <a:r>
              <a:t>30%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572000" y="2743200"/>
            <a:ext cx="2606040" cy="50292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400" b="0">
                <a:solidFill>
                  <a:srgbClr val="FFFFFF"/>
                </a:solidFill>
                <a:latin typeface="Aptos"/>
              </a:defRPr>
            </a:pPr>
            <a:r>
              <a:t>of the world’s undiscovered</a:t>
            </a:r>
            <a:br/>
            <a:r>
              <a:t>conventional natural gas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822960" y="3886200"/>
            <a:ext cx="10515600" cy="2011680"/>
          </a:xfrm>
          <a:prstGeom prst="rect">
            <a:avLst/>
          </a:prstGeom>
          <a:noFill/>
        </p:spPr>
        <p:txBody>
          <a:bodyPr wrap="square" rIns="73152" tIns="54864" bIns="36576">
            <a:spAutoFit/>
          </a:bodyPr>
          <a:lstStyle/>
          <a:p>
            <a:pPr>
              <a:spcAft>
                <a:spcPts val="14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The article cites the U.S. Geological Survey’s Arctic resource appraisal.</a:t>
            </a:r>
          </a:p>
          <a:p>
            <a:pPr>
              <a:spcAft>
                <a:spcPts val="14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It also identifies rare earth elements, nickel, cobalt, copper, lithium and graphite.</a:t>
            </a:r>
          </a:p>
          <a:p>
            <a:pPr>
              <a:spcAft>
                <a:spcPts val="1400"/>
              </a:spcAft>
              <a:defRPr sz="1800">
                <a:solidFill>
                  <a:srgbClr val="FFFFFF"/>
                </a:solidFill>
                <a:latin typeface="Aptos"/>
              </a:defRPr>
            </a:pPr>
            <a:r>
              <a:t>These resources are relevant to advanced technology, renewable energy and defense industries.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"/>
              </a:defRPr>
            </a:pPr>
            <a:r>
              <a:t>7. The Arctic as a Northern Rimland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143000"/>
            <a:ext cx="1143000" cy="54864"/>
          </a:xfrm>
          <a:prstGeom prst="rect">
            <a:avLst/>
          </a:prstGeom>
          <a:solidFill>
            <a:srgbClr val="DCA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1792" y="1298448"/>
            <a:ext cx="10881360" cy="438912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500" b="0">
                <a:solidFill>
                  <a:srgbClr val="DDECF4"/>
                </a:solidFill>
                <a:latin typeface="Aptos"/>
              </a:defRPr>
            </a:pPr>
            <a:r>
              <a:t>The article’s central conceptual contribution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900" b="0">
                <a:solidFill>
                  <a:srgbClr val="DDECF4"/>
                </a:solidFill>
                <a:latin typeface="Aptos"/>
              </a:defRPr>
            </a:pPr>
            <a:r>
              <a:t>ARCTIC GEOPOLITICS  •  8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4251960"/>
          </a:xfrm>
          <a:prstGeom prst="rect">
            <a:avLst/>
          </a:prstGeom>
          <a:noFill/>
        </p:spPr>
        <p:txBody>
          <a:bodyPr wrap="square" rIns="73152" tIns="54864" bIns="36576">
            <a:spAutoFit/>
          </a:bodyPr>
          <a:lstStyle/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The author proposes “Northern Rimland” or “New Eurasian Rimland” for the northern strategic space.</a:t>
            </a:r>
          </a:p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The concept frames the Arctic and northern Eurasian region as a growing arena of military and economic competition.</a:t>
            </a:r>
          </a:p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The NSR is presented as a link among major economies, including China, Japan, ASEAN, Europe and the United States.</a:t>
            </a:r>
          </a:p>
          <a:p>
            <a:pPr>
              <a:spcAft>
                <a:spcPts val="1400"/>
              </a:spcAft>
              <a:defRPr sz="1900">
                <a:solidFill>
                  <a:srgbClr val="FFFFFF"/>
                </a:solidFill>
                <a:latin typeface="Aptos"/>
              </a:defRPr>
            </a:pPr>
            <a:r>
              <a:t>The article argues that influence over the region could shape Eurasian connectivity and wider global power relations.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"/>
              </a:defRPr>
            </a:pPr>
            <a:r>
              <a:t>8. Russia’s Role in the Northern Sea Route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143000"/>
            <a:ext cx="1143000" cy="54864"/>
          </a:xfrm>
          <a:prstGeom prst="rect">
            <a:avLst/>
          </a:prstGeom>
          <a:solidFill>
            <a:srgbClr val="DCA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1792" y="1298448"/>
            <a:ext cx="10881360" cy="438912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500" b="0">
                <a:solidFill>
                  <a:srgbClr val="DDECF4"/>
                </a:solidFill>
                <a:latin typeface="Aptos"/>
              </a:defRPr>
            </a:pPr>
            <a:r>
              <a:t>Infrastructure, access and strategic interdependence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900" b="0">
                <a:solidFill>
                  <a:srgbClr val="DDECF4"/>
                </a:solidFill>
                <a:latin typeface="Aptos"/>
              </a:defRPr>
            </a:pPr>
            <a:r>
              <a:t>ARCTIC GEOPOLITICS  •  9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4251960"/>
          </a:xfrm>
          <a:prstGeom prst="rect">
            <a:avLst/>
          </a:prstGeom>
          <a:noFill/>
        </p:spPr>
        <p:txBody>
          <a:bodyPr wrap="square" rIns="73152" tIns="54864" bIns="36576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Russia is presented as the principal state providing NSR infrastructure and operational support.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Ice conditions, maritime infrastructure, safety and access affect the route’s commercial viability.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The route connects Asian and European markets while also creating strategic dependencies.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Greater traffic could increase both cooperation and competition among Arctic and non-Arctic states.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"/>
              </a:defRPr>
            </a:pPr>
            <a:r>
              <a:t>9. Strategic Implications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143000"/>
            <a:ext cx="1143000" cy="54864"/>
          </a:xfrm>
          <a:prstGeom prst="rect">
            <a:avLst/>
          </a:prstGeom>
          <a:solidFill>
            <a:srgbClr val="DCA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1792" y="1298448"/>
            <a:ext cx="10881360" cy="438912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500" b="0">
                <a:solidFill>
                  <a:srgbClr val="DDECF4"/>
                </a:solidFill>
                <a:latin typeface="Aptos"/>
              </a:defRPr>
            </a:pPr>
            <a:r>
              <a:t>Potential changes to Eurasian connectivity and global power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900" b="0">
                <a:solidFill>
                  <a:srgbClr val="DDECF4"/>
                </a:solidFill>
                <a:latin typeface="Aptos"/>
              </a:defRPr>
            </a:pPr>
            <a:r>
              <a:t>ARCTIC GEOPOLITICS  •  10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4251960"/>
          </a:xfrm>
          <a:prstGeom prst="rect">
            <a:avLst/>
          </a:prstGeom>
          <a:noFill/>
        </p:spPr>
        <p:txBody>
          <a:bodyPr wrap="square" rIns="73152" tIns="54864" bIns="36576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New shipping corridors may change the relative importance of established maritime chokepoints.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The Arctic’s growing accessibility could attract investment, infrastructure development and military attention.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The NSR may create new forms of cooperation, but also new dependencies and rivalries.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Its future importance will depend on environmental conditions, commercial economics, political relations and security.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F243D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94360" y="411480"/>
            <a:ext cx="10972800" cy="6400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3000" b="1">
                <a:solidFill>
                  <a:srgbClr val="FFFFFF"/>
                </a:solidFill>
                <a:latin typeface="Aptos"/>
              </a:defRPr>
            </a:pPr>
            <a:r>
              <a:t>10. Conclusion</a:t>
            </a:r>
          </a:p>
        </p:txBody>
      </p:sp>
      <p:sp>
        <p:nvSpPr>
          <p:cNvPr id="3" name="Rectangle 2"/>
          <p:cNvSpPr/>
          <p:nvPr/>
        </p:nvSpPr>
        <p:spPr>
          <a:xfrm>
            <a:off x="621792" y="1143000"/>
            <a:ext cx="1143000" cy="54864"/>
          </a:xfrm>
          <a:prstGeom prst="rect">
            <a:avLst/>
          </a:prstGeom>
          <a:solidFill>
            <a:srgbClr val="DCAD4A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621792" y="1298448"/>
            <a:ext cx="10881360" cy="438912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500" b="0">
                <a:solidFill>
                  <a:srgbClr val="DDECF4"/>
                </a:solidFill>
                <a:latin typeface="Aptos"/>
              </a:defRPr>
            </a:pPr>
            <a:r>
              <a:t>The Arctic’s geography is becoming more strategically consequential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21792" y="6473952"/>
            <a:ext cx="10881360" cy="1828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900" b="0">
                <a:solidFill>
                  <a:srgbClr val="DDECF4"/>
                </a:solidFill>
                <a:latin typeface="Aptos"/>
              </a:defRPr>
            </a:pPr>
            <a:r>
              <a:t>ARCTIC GEOPOLITICS  •  11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22960" y="1874519"/>
            <a:ext cx="10515600" cy="4251960"/>
          </a:xfrm>
          <a:prstGeom prst="rect">
            <a:avLst/>
          </a:prstGeom>
          <a:noFill/>
        </p:spPr>
        <p:txBody>
          <a:bodyPr wrap="square" rIns="73152" tIns="54864" bIns="36576">
            <a:spAutoFit/>
          </a:bodyPr>
          <a:lstStyle/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The article links changing perceptions of place with shifts in technology, politics and global power.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The Northern Sea Route is framed as both a transport corridor and a geopolitical asset.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“Northern Rimland” is proposed as a way to conceptualize the Arctic’s emerging role in Eurasian strategy.</a:t>
            </a:r>
          </a:p>
          <a:p>
            <a:pPr>
              <a:spcAft>
                <a:spcPts val="1400"/>
              </a:spcAft>
              <a:defRPr sz="2000">
                <a:solidFill>
                  <a:srgbClr val="FFFFFF"/>
                </a:solidFill>
                <a:latin typeface="Aptos"/>
              </a:defRPr>
            </a:pPr>
            <a:r>
              <a:t>The region may influence future patterns of trade, resource competition, strategic access and global alignment.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31520" y="5897880"/>
            <a:ext cx="10789920" cy="411480"/>
          </a:xfrm>
          <a:prstGeom prst="rect">
            <a:avLst/>
          </a:prstGeom>
          <a:noFill/>
        </p:spPr>
        <p:txBody>
          <a:bodyPr wrap="square" lIns="45720" rIns="45720" tIns="27432" bIns="27432">
            <a:spAutoFit/>
          </a:bodyPr>
          <a:lstStyle/>
          <a:p>
            <a:pPr>
              <a:defRPr sz="1000" b="0">
                <a:solidFill>
                  <a:srgbClr val="DDECF4"/>
                </a:solidFill>
                <a:latin typeface="Aptos"/>
              </a:defRPr>
            </a:pPr>
            <a:r>
              <a:t>Source: Javed Zafar, “Geopolitics of Arctic and Northern Sea Route: Emergence of a Northern Rimland,” Arctic Review, 12 (2026), pp. 44–49.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