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345" r:id="rId4"/>
    <p:sldId id="358" r:id="rId6"/>
    <p:sldId id="360" r:id="rId7"/>
    <p:sldId id="355" r:id="rId8"/>
    <p:sldId id="356" r:id="rId9"/>
    <p:sldId id="362" r:id="rId10"/>
    <p:sldId id="307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91" autoAdjust="0"/>
    <p:restoredTop sz="94660"/>
  </p:normalViewPr>
  <p:slideViewPr>
    <p:cSldViewPr snapToGrid="0" showGuides="1">
      <p:cViewPr varScale="1">
        <p:scale>
          <a:sx n="54" d="100"/>
          <a:sy n="54" d="100"/>
        </p:scale>
        <p:origin x="102" y="12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ru-RU" smtClean="0"/>
            </a:fld>
            <a:endParaRPr lang="ru-RU"/>
          </a:p>
        </p:txBody>
      </p:sp>
      <p:sp>
        <p:nvSpPr>
          <p:cNvPr id="4" name="Замещающий 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полнитель примечаний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Щелкните, чтобы изменить стиль образца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9760D-F85B-C647-ABC5-35EE68EC79C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9760D-F85B-C647-ABC5-35EE68EC79C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9760D-F85B-C647-ABC5-35EE68EC79C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9760D-F85B-C647-ABC5-35EE68EC79C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9760D-F85B-C647-ABC5-35EE68EC79C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microsoft.com/office/2007/relationships/hdphoto" Target="../media/image4.wdp"/><Relationship Id="rId4" Type="http://schemas.openxmlformats.org/officeDocument/2006/relationships/image" Target="../media/image3.png"/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5" Type="http://schemas.microsoft.com/office/2007/relationships/hdphoto" Target="../media/image4.wdp"/><Relationship Id="rId4" Type="http://schemas.openxmlformats.org/officeDocument/2006/relationships/image" Target="../media/image3.png"/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5" Type="http://schemas.microsoft.com/office/2007/relationships/hdphoto" Target="../media/image4.wdp"/><Relationship Id="rId4" Type="http://schemas.openxmlformats.org/officeDocument/2006/relationships/image" Target="../media/image5.png"/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5" Type="http://schemas.microsoft.com/office/2007/relationships/hdphoto" Target="../media/image4.wdp"/><Relationship Id="rId4" Type="http://schemas.openxmlformats.org/officeDocument/2006/relationships/image" Target="../media/image5.png"/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CD8FC-4ABA-46D2-ACAF-A0334E1EC007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9E20B0D8-7478-4650-BA4D-50C2AB78D8BF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CD8FC-4ABA-46D2-ACAF-A0334E1EC007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0B0D8-7478-4650-BA4D-50C2AB78D8BF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58CCD8FC-4ABA-46D2-ACAF-A0334E1EC007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9E20B0D8-7478-4650-BA4D-50C2AB78D8BF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CD8FC-4ABA-46D2-ACAF-A0334E1EC007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0B0D8-7478-4650-BA4D-50C2AB78D8BF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CD8FC-4ABA-46D2-ACAF-A0334E1EC007}" type="datetimeFigureOut">
              <a:rPr lang="ru-RU" smtClean="0"/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0B0D8-7478-4650-BA4D-50C2AB78D8BF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CD8FC-4ABA-46D2-ACAF-A0334E1EC007}" type="datetimeFigureOut">
              <a:rPr lang="ru-RU" smtClean="0"/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0B0D8-7478-4650-BA4D-50C2AB78D8BF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CD8FC-4ABA-46D2-ACAF-A0334E1EC007}" type="datetimeFigureOut">
              <a:rPr lang="ru-RU" smtClean="0"/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0B0D8-7478-4650-BA4D-50C2AB78D8BF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CD8FC-4ABA-46D2-ACAF-A0334E1EC007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-40000" contrast="20000"/>
                        </a14:imgEffect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0B0D8-7478-4650-BA4D-50C2AB78D8BF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CD8FC-4ABA-46D2-ACAF-A0334E1EC007}" type="datetimeFigureOut">
              <a:rPr lang="ru-RU" smtClean="0"/>
            </a:fld>
            <a:endParaRPr lang="ru-RU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-40000" contrast="20000"/>
                        </a14:imgEffect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0B0D8-7478-4650-BA4D-50C2AB78D8BF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CD8FC-4ABA-46D2-ACAF-A0334E1EC007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0B0D8-7478-4650-BA4D-50C2AB78D8BF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CD8FC-4ABA-46D2-ACAF-A0334E1EC007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0B0D8-7478-4650-BA4D-50C2AB78D8BF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3.png"/><Relationship Id="rId13" Type="http://schemas.microsoft.com/office/2007/relationships/hdphoto" Target="../media/image4.wdp"/><Relationship Id="rId12" Type="http://schemas.openxmlformats.org/officeDocument/2006/relationships/image" Target="../media/image5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58CCD8FC-4ABA-46D2-ACAF-A0334E1EC007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rightnessContrast bright="-40000" contrast="20000"/>
                        </a14:imgEffect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9E20B0D8-7478-4650-BA4D-50C2AB78D8BF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9992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275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99995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jpeg"/><Relationship Id="rId1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19025" y="2258525"/>
            <a:ext cx="10013042" cy="1319204"/>
          </a:xfrm>
        </p:spPr>
        <p:txBody>
          <a:bodyPr>
            <a:noAutofit/>
          </a:bodyPr>
          <a:lstStyle/>
          <a:p>
            <a:pPr algn="ctr"/>
            <a:r>
              <a:rPr lang="en-US" altLang="ru-RU" sz="4400" b="1" dirty="0">
                <a:solidFill>
                  <a:srgbClr val="C00000"/>
                </a:solidFill>
              </a:rPr>
              <a:t>China's Arctic Shipping Evolution: </a:t>
            </a:r>
            <a:r>
              <a:rPr lang="en-US" altLang="ru-RU" sz="3600" b="1" dirty="0">
                <a:solidFill>
                  <a:srgbClr val="C00000"/>
                </a:solidFill>
              </a:rPr>
              <a:t>From Episodic Transits to Regular Container Services</a:t>
            </a:r>
            <a:endParaRPr lang="en-US" altLang="ru-RU" sz="36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https://upload.wikimedia.org/wikipedia/en/thumb/7/7a/Harbin_Engineering_University_logo.png/180px-Harbin_Engineering_University_logo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62" y="101698"/>
            <a:ext cx="1852608" cy="185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26907" y="4940628"/>
            <a:ext cx="9620018" cy="1229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Prof. Gao Tianming, </a:t>
            </a:r>
            <a:r>
              <a:rPr lang="en-US" sz="2400" dirty="0" smtClean="0">
                <a:sym typeface="+mn-ea"/>
              </a:rPr>
              <a:t>Harbin Engineering University</a:t>
            </a:r>
            <a:endParaRPr lang="ru-RU" sz="2400" dirty="0" smtClean="0"/>
          </a:p>
          <a:p>
            <a:endParaRPr lang="en-US" sz="1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Dr. Vasily Erokhin, </a:t>
            </a:r>
            <a:r>
              <a:rPr lang="en-US" sz="2400" dirty="0" smtClean="0"/>
              <a:t>RUDN University</a:t>
            </a:r>
            <a:endParaRPr lang="ru-RU" sz="2400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2623790" y="213299"/>
            <a:ext cx="808006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Harbin Engineering University</a:t>
            </a:r>
            <a:endParaRPr lang="en-US" sz="3200" b="1" dirty="0" smtClean="0">
              <a:solidFill>
                <a:srgbClr val="C00000"/>
              </a:solidFill>
            </a:endParaRPr>
          </a:p>
          <a:p>
            <a:r>
              <a:rPr lang="en-US" sz="2400" dirty="0" smtClean="0"/>
              <a:t>School of Economics and Management</a:t>
            </a:r>
            <a:endParaRPr lang="ru-RU" sz="2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6925" y="5238399"/>
            <a:ext cx="1619601" cy="16196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508"/>
    </mc:Choice>
    <mc:Fallback>
      <p:transition spd="slow" advTm="10508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8644" y="462005"/>
            <a:ext cx="9257305" cy="736163"/>
          </a:xfrm>
        </p:spPr>
        <p:txBody>
          <a:bodyPr>
            <a:noAutofit/>
          </a:bodyPr>
          <a:lstStyle/>
          <a:p>
            <a:pPr algn="l"/>
            <a:r>
              <a:rPr lang="en-US" altLang="ru-RU" sz="2665" b="1" dirty="0">
                <a:solidFill>
                  <a:srgbClr val="C00000"/>
                </a:solidFill>
                <a:latin typeface="Trebuchet MS" panose="020B0603020202020204"/>
                <a:cs typeface="Trebuchet MS" panose="020B0603020202020204"/>
              </a:rPr>
              <a:t>Permits for entry to the Northern Sea Route </a:t>
            </a:r>
            <a:br>
              <a:rPr lang="en-US" altLang="ru-RU" sz="2665" b="1" dirty="0">
                <a:solidFill>
                  <a:srgbClr val="C00000"/>
                </a:solidFill>
                <a:latin typeface="Trebuchet MS" panose="020B0603020202020204"/>
                <a:cs typeface="Trebuchet MS" panose="020B0603020202020204"/>
              </a:rPr>
            </a:br>
            <a:r>
              <a:rPr lang="en-US" altLang="ru-RU" sz="2665" b="1" dirty="0">
                <a:solidFill>
                  <a:srgbClr val="C00000"/>
                </a:solidFill>
                <a:latin typeface="Trebuchet MS" panose="020B0603020202020204"/>
                <a:cs typeface="Trebuchet MS" panose="020B0603020202020204"/>
              </a:rPr>
              <a:t>for Chinese vessels</a:t>
            </a:r>
            <a:endParaRPr lang="en-US" altLang="ru-RU" sz="2665" b="1" dirty="0">
              <a:solidFill>
                <a:srgbClr val="C00000"/>
              </a:solidFill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60451" y="6253745"/>
            <a:ext cx="337347" cy="365125"/>
          </a:xfrm>
        </p:spPr>
        <p:txBody>
          <a:bodyPr/>
          <a:lstStyle/>
          <a:p>
            <a:pPr algn="ctr"/>
            <a:fld id="{897B1AD0-CEE0-234F-8740-2B05DEBC40E6}" type="slidenum">
              <a:rPr lang="en-US" sz="3735" smtClean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</a:fld>
            <a:endParaRPr lang="en-US" sz="3735" dirty="0">
              <a:solidFill>
                <a:srgbClr val="FFFFFF"/>
              </a:solidFill>
              <a:latin typeface="Trebuchet MS" panose="020B0603020202020204"/>
              <a:cs typeface="Trebuchet MS" panose="020B0603020202020204"/>
            </a:endParaRPr>
          </a:p>
        </p:txBody>
      </p:sp>
      <p:graphicFrame>
        <p:nvGraphicFramePr>
          <p:cNvPr id="8" name="Таблица 7"/>
          <p:cNvGraphicFramePr/>
          <p:nvPr/>
        </p:nvGraphicFramePr>
        <p:xfrm>
          <a:off x="368935" y="1377315"/>
          <a:ext cx="11504295" cy="5093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8690"/>
                <a:gridCol w="900430"/>
                <a:gridCol w="921385"/>
                <a:gridCol w="939800"/>
                <a:gridCol w="902970"/>
                <a:gridCol w="867410"/>
                <a:gridCol w="884555"/>
                <a:gridCol w="838200"/>
                <a:gridCol w="825500"/>
                <a:gridCol w="735330"/>
                <a:gridCol w="792480"/>
                <a:gridCol w="677545"/>
              </a:tblGrid>
              <a:tr h="678815">
                <a:tc>
                  <a:txBody>
                    <a:bodyPr/>
                    <a:p>
                      <a:pPr>
                        <a:buNone/>
                      </a:pPr>
                      <a:endParaRPr lang="ru-RU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ru-RU"/>
                        <a:t>2015</a:t>
                      </a:r>
                      <a:endParaRPr lang="en-US" altLang="ru-RU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ru-RU"/>
                        <a:t>2016</a:t>
                      </a:r>
                      <a:endParaRPr lang="en-US" altLang="ru-RU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ru-RU"/>
                        <a:t>2017</a:t>
                      </a:r>
                      <a:endParaRPr lang="en-US" altLang="ru-RU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ru-RU"/>
                        <a:t>2018</a:t>
                      </a:r>
                      <a:endParaRPr lang="en-US" altLang="ru-RU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ru-RU"/>
                        <a:t>2019</a:t>
                      </a:r>
                      <a:endParaRPr lang="en-US" altLang="ru-RU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ru-RU"/>
                        <a:t>2020</a:t>
                      </a:r>
                      <a:endParaRPr lang="en-US" altLang="ru-RU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ru-RU"/>
                        <a:t>2021</a:t>
                      </a:r>
                      <a:endParaRPr lang="en-US" altLang="ru-RU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ru-RU"/>
                        <a:t>2022</a:t>
                      </a:r>
                      <a:endParaRPr lang="en-US" altLang="ru-RU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ru-RU"/>
                        <a:t>2023</a:t>
                      </a:r>
                      <a:endParaRPr lang="en-US" altLang="ru-RU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ru-RU"/>
                        <a:t>2024</a:t>
                      </a:r>
                      <a:endParaRPr lang="en-US" altLang="ru-RU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ru-RU"/>
                        <a:t>2025</a:t>
                      </a:r>
                      <a:endParaRPr lang="en-US" altLang="ru-RU"/>
                    </a:p>
                  </a:txBody>
                  <a:tcPr anchor="ctr" anchorCtr="0"/>
                </a:tc>
              </a:tr>
              <a:tr h="9448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ru-RU" sz="2000"/>
                        <a:t>Total permits issued</a:t>
                      </a:r>
                      <a:endParaRPr lang="en-US" altLang="ru-RU" sz="20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marL="0" indent="0" algn="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ru-RU" sz="2000"/>
                        <a:t>715</a:t>
                      </a:r>
                      <a:endParaRPr lang="en-US" altLang="ru-RU" sz="2000"/>
                    </a:p>
                  </a:txBody>
                  <a:tcPr marL="0" marT="0" marB="0" anchor="ctr" anchorCtr="0"/>
                </a:tc>
                <a:tc>
                  <a:txBody>
                    <a:bodyPr/>
                    <a:p>
                      <a:pPr marL="0" indent="0" algn="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ru-RU" sz="2000"/>
                        <a:t>718</a:t>
                      </a:r>
                      <a:endParaRPr lang="en-US" altLang="ru-RU" sz="2000"/>
                    </a:p>
                  </a:txBody>
                  <a:tcPr marL="0" marT="0" marB="0" anchor="ctr" anchorCtr="0"/>
                </a:tc>
                <a:tc>
                  <a:txBody>
                    <a:bodyPr/>
                    <a:p>
                      <a:pPr marL="0" indent="0" algn="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ru-RU" sz="2000"/>
                        <a:t>662</a:t>
                      </a:r>
                      <a:endParaRPr lang="en-US" altLang="ru-RU" sz="2000"/>
                    </a:p>
                  </a:txBody>
                  <a:tcPr marL="0" marT="0" marB="0" anchor="ctr" anchorCtr="0"/>
                </a:tc>
                <a:tc>
                  <a:txBody>
                    <a:bodyPr/>
                    <a:p>
                      <a:pPr marL="0" indent="0" algn="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ru-RU" sz="2000"/>
                        <a:t>792</a:t>
                      </a:r>
                      <a:endParaRPr lang="en-US" altLang="ru-RU" sz="2000"/>
                    </a:p>
                  </a:txBody>
                  <a:tcPr marL="0" marT="0" marB="0" anchor="ctr" anchorCtr="0"/>
                </a:tc>
                <a:tc>
                  <a:txBody>
                    <a:bodyPr/>
                    <a:p>
                      <a:pPr marL="0" indent="0" algn="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ru-RU" sz="2000"/>
                        <a:t>799</a:t>
                      </a:r>
                      <a:endParaRPr lang="en-US" altLang="ru-RU" sz="2000"/>
                    </a:p>
                  </a:txBody>
                  <a:tcPr marL="0" marT="0" marB="0" anchor="ctr" anchorCtr="0"/>
                </a:tc>
                <a:tc>
                  <a:txBody>
                    <a:bodyPr/>
                    <a:p>
                      <a:pPr marL="0" indent="0" algn="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ru-RU" sz="2000"/>
                        <a:t>1014</a:t>
                      </a:r>
                      <a:endParaRPr lang="en-US" altLang="ru-RU" sz="2000"/>
                    </a:p>
                  </a:txBody>
                  <a:tcPr marL="0" marT="0" marB="0" anchor="ctr" anchorCtr="0"/>
                </a:tc>
                <a:tc>
                  <a:txBody>
                    <a:bodyPr/>
                    <a:p>
                      <a:pPr marL="0" indent="0" algn="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ru-RU" sz="2000"/>
                        <a:t>1229</a:t>
                      </a:r>
                      <a:endParaRPr lang="en-US" altLang="ru-RU" sz="2000"/>
                    </a:p>
                  </a:txBody>
                  <a:tcPr marL="0" marT="0" marB="0" anchor="ctr" anchorCtr="0"/>
                </a:tc>
                <a:tc>
                  <a:txBody>
                    <a:bodyPr/>
                    <a:p>
                      <a:pPr marL="0" indent="0" algn="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ru-RU" sz="2000"/>
                        <a:t>1182</a:t>
                      </a:r>
                      <a:endParaRPr lang="en-US" altLang="ru-RU" sz="2000"/>
                    </a:p>
                  </a:txBody>
                  <a:tcPr marL="0" marT="0" marB="0" anchor="ctr" anchorCtr="0"/>
                </a:tc>
                <a:tc>
                  <a:txBody>
                    <a:bodyPr/>
                    <a:p>
                      <a:pPr marL="0" indent="0" algn="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ru-RU" sz="2000"/>
                        <a:t>1219</a:t>
                      </a:r>
                      <a:endParaRPr lang="en-US" altLang="ru-RU" sz="2000"/>
                    </a:p>
                  </a:txBody>
                  <a:tcPr marL="0" marT="0" marB="0" anchor="ctr" anchorCtr="0"/>
                </a:tc>
                <a:tc>
                  <a:txBody>
                    <a:bodyPr/>
                    <a:p>
                      <a:pPr marL="0" indent="0" algn="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ru-RU" sz="2000"/>
                        <a:t>1312</a:t>
                      </a:r>
                      <a:endParaRPr lang="en-US" altLang="ru-RU" sz="2000"/>
                    </a:p>
                  </a:txBody>
                  <a:tcPr marL="0" marT="0" marB="0" anchor="ctr" anchorCtr="0"/>
                </a:tc>
                <a:tc>
                  <a:txBody>
                    <a:bodyPr/>
                    <a:p>
                      <a:pPr marL="0" indent="0" algn="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ru-RU" sz="2000"/>
                        <a:t>-</a:t>
                      </a:r>
                      <a:endParaRPr lang="en-US" altLang="ru-RU" sz="2000"/>
                    </a:p>
                  </a:txBody>
                  <a:tcPr marL="0" marT="0" marB="0" anchor="ctr" anchorCtr="0"/>
                </a:tc>
              </a:tr>
              <a:tr h="12623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ru-RU" sz="2000"/>
                        <a:t>Number of permits for foreign vessels</a:t>
                      </a:r>
                      <a:endParaRPr lang="en-US" altLang="ru-RU" sz="20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marL="0" indent="0" algn="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ru-RU" sz="2000"/>
                        <a:t>125</a:t>
                      </a:r>
                      <a:endParaRPr lang="en-US" altLang="ru-RU" sz="2000"/>
                    </a:p>
                  </a:txBody>
                  <a:tcPr marL="0" marT="0" marB="0" anchor="ctr" anchorCtr="0"/>
                </a:tc>
                <a:tc>
                  <a:txBody>
                    <a:bodyPr/>
                    <a:p>
                      <a:pPr marL="0" indent="0" algn="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ru-RU" sz="2000"/>
                        <a:t>144</a:t>
                      </a:r>
                      <a:endParaRPr lang="en-US" altLang="ru-RU" sz="2000"/>
                    </a:p>
                  </a:txBody>
                  <a:tcPr marL="0" marT="0" marB="0" anchor="ctr" anchorCtr="0"/>
                </a:tc>
                <a:tc>
                  <a:txBody>
                    <a:bodyPr/>
                    <a:p>
                      <a:pPr marL="0" indent="0" algn="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ru-RU" sz="2000"/>
                        <a:t>107</a:t>
                      </a:r>
                      <a:endParaRPr lang="en-US" altLang="ru-RU" sz="2000"/>
                    </a:p>
                  </a:txBody>
                  <a:tcPr marL="0" marT="0" marB="0" anchor="ctr" anchorCtr="0"/>
                </a:tc>
                <a:tc>
                  <a:txBody>
                    <a:bodyPr/>
                    <a:p>
                      <a:pPr marL="0" indent="0" algn="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ru-RU" sz="2000"/>
                        <a:t>91</a:t>
                      </a:r>
                      <a:endParaRPr lang="en-US" altLang="ru-RU" sz="2000"/>
                    </a:p>
                  </a:txBody>
                  <a:tcPr marL="0" marT="0" marB="0" anchor="ctr" anchorCtr="0"/>
                </a:tc>
                <a:tc>
                  <a:txBody>
                    <a:bodyPr/>
                    <a:p>
                      <a:pPr marL="0" indent="0" algn="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ru-RU" sz="2000"/>
                        <a:t>100</a:t>
                      </a:r>
                      <a:endParaRPr lang="en-US" altLang="ru-RU" sz="2000"/>
                    </a:p>
                  </a:txBody>
                  <a:tcPr marL="0" marT="0" marB="0" anchor="ctr" anchorCtr="0"/>
                </a:tc>
                <a:tc>
                  <a:txBody>
                    <a:bodyPr/>
                    <a:p>
                      <a:pPr marL="0" indent="0" algn="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ru-RU" sz="2000"/>
                        <a:t>157</a:t>
                      </a:r>
                      <a:endParaRPr lang="en-US" altLang="ru-RU" sz="2000"/>
                    </a:p>
                  </a:txBody>
                  <a:tcPr marL="0" marT="0" marB="0" anchor="ctr" anchorCtr="0"/>
                </a:tc>
                <a:tc>
                  <a:txBody>
                    <a:bodyPr/>
                    <a:p>
                      <a:pPr marL="0" indent="0" algn="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ru-RU" sz="2000"/>
                        <a:t>158</a:t>
                      </a:r>
                      <a:endParaRPr lang="en-US" altLang="ru-RU" sz="2000"/>
                    </a:p>
                  </a:txBody>
                  <a:tcPr marL="0" marT="0" marB="0" anchor="ctr" anchorCtr="0"/>
                </a:tc>
                <a:tc>
                  <a:txBody>
                    <a:bodyPr/>
                    <a:p>
                      <a:pPr marL="0" indent="0" algn="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ru-RU" sz="2000"/>
                        <a:t>56</a:t>
                      </a:r>
                      <a:endParaRPr lang="en-US" altLang="ru-RU" sz="2000"/>
                    </a:p>
                  </a:txBody>
                  <a:tcPr marL="0" marT="0" marB="0" anchor="ctr" anchorCtr="0"/>
                </a:tc>
                <a:tc>
                  <a:txBody>
                    <a:bodyPr/>
                    <a:p>
                      <a:pPr marL="0" indent="0" algn="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ru-RU" sz="2000"/>
                        <a:t>116</a:t>
                      </a:r>
                      <a:endParaRPr lang="en-US" altLang="ru-RU" sz="2000"/>
                    </a:p>
                  </a:txBody>
                  <a:tcPr marL="0" marT="0" marB="0" anchor="ctr" anchorCtr="0"/>
                </a:tc>
                <a:tc>
                  <a:txBody>
                    <a:bodyPr/>
                    <a:p>
                      <a:pPr marL="0" indent="0" algn="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ru-RU" sz="2000"/>
                        <a:t>117</a:t>
                      </a:r>
                      <a:endParaRPr lang="en-US" altLang="ru-RU" sz="2000"/>
                    </a:p>
                  </a:txBody>
                  <a:tcPr marL="0" marT="0" marB="0" anchor="ctr" anchorCtr="0"/>
                </a:tc>
                <a:tc>
                  <a:txBody>
                    <a:bodyPr/>
                    <a:p>
                      <a:pPr marL="0" indent="0" algn="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ru-RU" sz="2000"/>
                        <a:t>-</a:t>
                      </a:r>
                      <a:endParaRPr lang="en-US" altLang="ru-RU" sz="2000"/>
                    </a:p>
                  </a:txBody>
                  <a:tcPr marL="0" marT="0" marB="0" anchor="ctr" anchorCtr="0"/>
                </a:tc>
              </a:tr>
              <a:tr h="12623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ru-RU" sz="2000"/>
                        <a:t>Number of permits for Chinese vessels</a:t>
                      </a:r>
                      <a:endParaRPr lang="en-US" altLang="ru-RU" sz="20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marL="0" indent="0" algn="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ru-RU" sz="2000"/>
                        <a:t>2</a:t>
                      </a:r>
                      <a:endParaRPr lang="en-US" altLang="ru-RU" sz="2000"/>
                    </a:p>
                  </a:txBody>
                  <a:tcPr marL="0" marT="0" marB="0" anchor="ctr" anchorCtr="0"/>
                </a:tc>
                <a:tc>
                  <a:txBody>
                    <a:bodyPr/>
                    <a:p>
                      <a:pPr marL="0" indent="0" algn="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ru-RU" sz="2000"/>
                        <a:t>9</a:t>
                      </a:r>
                      <a:endParaRPr lang="en-US" altLang="ru-RU" sz="2000"/>
                    </a:p>
                  </a:txBody>
                  <a:tcPr marL="0" marT="0" marB="0" anchor="ctr" anchorCtr="0"/>
                </a:tc>
                <a:tc>
                  <a:txBody>
                    <a:bodyPr/>
                    <a:p>
                      <a:pPr marL="0" indent="0" algn="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ru-RU" sz="2000"/>
                        <a:t>16</a:t>
                      </a:r>
                      <a:endParaRPr lang="en-US" altLang="ru-RU" sz="2000"/>
                    </a:p>
                  </a:txBody>
                  <a:tcPr marL="0" marT="0" marB="0" anchor="ctr" anchorCtr="0"/>
                </a:tc>
                <a:tc>
                  <a:txBody>
                    <a:bodyPr/>
                    <a:p>
                      <a:pPr marL="0" indent="0" algn="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ru-RU" sz="2000"/>
                        <a:t>11</a:t>
                      </a:r>
                      <a:endParaRPr lang="en-US" altLang="ru-RU" sz="2000"/>
                    </a:p>
                  </a:txBody>
                  <a:tcPr marL="0" marT="0" marB="0" anchor="ctr" anchorCtr="0"/>
                </a:tc>
                <a:tc>
                  <a:txBody>
                    <a:bodyPr/>
                    <a:p>
                      <a:pPr marL="0" indent="0" algn="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ru-RU" sz="2000"/>
                        <a:t>15</a:t>
                      </a:r>
                      <a:endParaRPr lang="en-US" altLang="ru-RU" sz="2000"/>
                    </a:p>
                  </a:txBody>
                  <a:tcPr marL="0" marT="0" marB="0" anchor="ctr" anchorCtr="0"/>
                </a:tc>
                <a:tc>
                  <a:txBody>
                    <a:bodyPr/>
                    <a:p>
                      <a:pPr marL="0" indent="0" algn="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ru-RU" sz="2000"/>
                        <a:t>22</a:t>
                      </a:r>
                      <a:endParaRPr lang="en-US" altLang="ru-RU" sz="2000"/>
                    </a:p>
                  </a:txBody>
                  <a:tcPr marL="0" marT="0" marB="0" anchor="ctr" anchorCtr="0"/>
                </a:tc>
                <a:tc>
                  <a:txBody>
                    <a:bodyPr/>
                    <a:p>
                      <a:pPr marL="0" indent="0" algn="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ru-RU" sz="2000"/>
                        <a:t>30</a:t>
                      </a:r>
                      <a:endParaRPr lang="en-US" altLang="ru-RU" sz="2000"/>
                    </a:p>
                  </a:txBody>
                  <a:tcPr marL="0" marT="0" marB="0" anchor="ctr" anchorCtr="0"/>
                </a:tc>
                <a:tc>
                  <a:txBody>
                    <a:bodyPr/>
                    <a:p>
                      <a:pPr marL="0" indent="0" algn="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ru-RU" sz="2000"/>
                        <a:t>10</a:t>
                      </a:r>
                      <a:endParaRPr lang="en-US" altLang="ru-RU" sz="2000"/>
                    </a:p>
                  </a:txBody>
                  <a:tcPr marL="0" marT="0" marB="0" anchor="ctr" anchorCtr="0"/>
                </a:tc>
                <a:tc>
                  <a:txBody>
                    <a:bodyPr/>
                    <a:p>
                      <a:pPr marL="0" indent="0" algn="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ru-RU" sz="2000"/>
                        <a:t>22</a:t>
                      </a:r>
                      <a:endParaRPr lang="en-US" altLang="ru-RU" sz="2000"/>
                    </a:p>
                  </a:txBody>
                  <a:tcPr marL="0" marT="0" marB="0" anchor="ctr" anchorCtr="0"/>
                </a:tc>
                <a:tc>
                  <a:txBody>
                    <a:bodyPr/>
                    <a:p>
                      <a:pPr marL="0" indent="0" algn="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ru-RU" sz="2000"/>
                        <a:t>20</a:t>
                      </a:r>
                      <a:endParaRPr lang="en-US" altLang="ru-RU" sz="2000"/>
                    </a:p>
                  </a:txBody>
                  <a:tcPr marL="0" marT="0" marB="0" anchor="ctr" anchorCtr="0"/>
                </a:tc>
                <a:tc>
                  <a:txBody>
                    <a:bodyPr/>
                    <a:p>
                      <a:pPr algn="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ru-RU" sz="2000"/>
                        <a:t>23</a:t>
                      </a:r>
                      <a:endParaRPr lang="en-US" altLang="ru-RU" sz="2000"/>
                    </a:p>
                  </a:txBody>
                  <a:tcPr marL="0" marT="0" marB="0" anchor="ctr" anchorCtr="0"/>
                </a:tc>
              </a:tr>
              <a:tr h="9448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ru-RU" sz="2000"/>
                        <a:t>Number of Chinese vessels</a:t>
                      </a:r>
                      <a:endParaRPr lang="en-US" altLang="ru-RU" sz="20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marL="0" indent="0" algn="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ru-RU" sz="2000"/>
                        <a:t>2</a:t>
                      </a:r>
                      <a:endParaRPr lang="en-US" altLang="ru-RU" sz="2000"/>
                    </a:p>
                  </a:txBody>
                  <a:tcPr marL="0" marT="0" marB="0" anchor="ctr" anchorCtr="0"/>
                </a:tc>
                <a:tc>
                  <a:txBody>
                    <a:bodyPr/>
                    <a:p>
                      <a:pPr marL="0" indent="0" algn="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ru-RU" sz="2000"/>
                        <a:t>7</a:t>
                      </a:r>
                      <a:endParaRPr lang="en-US" altLang="ru-RU" sz="2000"/>
                    </a:p>
                  </a:txBody>
                  <a:tcPr marL="0" marT="0" marB="0" anchor="ctr" anchorCtr="0"/>
                </a:tc>
                <a:tc>
                  <a:txBody>
                    <a:bodyPr/>
                    <a:p>
                      <a:pPr marL="0" indent="0" algn="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ru-RU" sz="2000"/>
                        <a:t>16</a:t>
                      </a:r>
                      <a:endParaRPr lang="en-US" altLang="ru-RU" sz="2000"/>
                    </a:p>
                  </a:txBody>
                  <a:tcPr marL="0" marT="0" marB="0" anchor="ctr" anchorCtr="0"/>
                </a:tc>
                <a:tc>
                  <a:txBody>
                    <a:bodyPr/>
                    <a:p>
                      <a:pPr marL="0" indent="0" algn="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ru-RU" sz="2000"/>
                        <a:t>9</a:t>
                      </a:r>
                      <a:endParaRPr lang="en-US" altLang="ru-RU" sz="2000"/>
                    </a:p>
                  </a:txBody>
                  <a:tcPr marL="0" marT="0" marB="0" anchor="ctr" anchorCtr="0"/>
                </a:tc>
                <a:tc>
                  <a:txBody>
                    <a:bodyPr/>
                    <a:p>
                      <a:pPr marL="0" indent="0" algn="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ru-RU" sz="2000"/>
                        <a:t>13</a:t>
                      </a:r>
                      <a:endParaRPr lang="en-US" altLang="ru-RU" sz="2000"/>
                    </a:p>
                  </a:txBody>
                  <a:tcPr marL="0" marT="0" marB="0" anchor="ctr" anchorCtr="0"/>
                </a:tc>
                <a:tc>
                  <a:txBody>
                    <a:bodyPr/>
                    <a:p>
                      <a:pPr marL="0" indent="0" algn="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ru-RU" sz="2000"/>
                        <a:t>17</a:t>
                      </a:r>
                      <a:endParaRPr lang="en-US" altLang="ru-RU" sz="2000"/>
                    </a:p>
                  </a:txBody>
                  <a:tcPr marL="0" marT="0" marB="0" anchor="ctr" anchorCtr="0"/>
                </a:tc>
                <a:tc>
                  <a:txBody>
                    <a:bodyPr/>
                    <a:p>
                      <a:pPr marL="0" indent="0" algn="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ru-RU" sz="2000"/>
                        <a:t>27</a:t>
                      </a:r>
                      <a:endParaRPr lang="en-US" altLang="ru-RU" sz="2000"/>
                    </a:p>
                  </a:txBody>
                  <a:tcPr marL="0" marT="0" marB="0" anchor="ctr" anchorCtr="0"/>
                </a:tc>
                <a:tc>
                  <a:txBody>
                    <a:bodyPr/>
                    <a:p>
                      <a:pPr marL="0" indent="0" algn="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ru-RU" sz="2000"/>
                        <a:t>7</a:t>
                      </a:r>
                      <a:endParaRPr lang="en-US" altLang="ru-RU" sz="2000"/>
                    </a:p>
                  </a:txBody>
                  <a:tcPr marL="0" marT="0" marB="0" anchor="ctr" anchorCtr="0"/>
                </a:tc>
                <a:tc>
                  <a:txBody>
                    <a:bodyPr/>
                    <a:p>
                      <a:pPr marL="0" indent="0" algn="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ru-RU" sz="2000"/>
                        <a:t>19</a:t>
                      </a:r>
                      <a:endParaRPr lang="en-US" altLang="ru-RU" sz="2000"/>
                    </a:p>
                  </a:txBody>
                  <a:tcPr marL="0" marT="0" marB="0" anchor="ctr" anchorCtr="0"/>
                </a:tc>
                <a:tc>
                  <a:txBody>
                    <a:bodyPr/>
                    <a:p>
                      <a:pPr marL="0" indent="0" algn="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ru-RU" sz="2000"/>
                        <a:t>18</a:t>
                      </a:r>
                      <a:endParaRPr lang="en-US" altLang="ru-RU" sz="2000"/>
                    </a:p>
                  </a:txBody>
                  <a:tcPr marL="0" marT="0" marB="0" anchor="ctr" anchorCtr="0"/>
                </a:tc>
                <a:tc>
                  <a:txBody>
                    <a:bodyPr/>
                    <a:p>
                      <a:pPr algn="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ru-RU" sz="2000"/>
                        <a:t>23</a:t>
                      </a:r>
                      <a:endParaRPr lang="en-US" altLang="ru-RU" sz="2000"/>
                    </a:p>
                  </a:txBody>
                  <a:tcPr marL="0" marT="0" marB="0" anchor="ctr" anchorCtr="0"/>
                </a:tc>
              </a:tr>
            </a:tbl>
          </a:graphicData>
        </a:graphic>
      </p:graphicFrame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5475" y="144780"/>
            <a:ext cx="1196975" cy="117348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8644" y="462005"/>
            <a:ext cx="9257305" cy="736163"/>
          </a:xfrm>
        </p:spPr>
        <p:txBody>
          <a:bodyPr>
            <a:noAutofit/>
          </a:bodyPr>
          <a:lstStyle/>
          <a:p>
            <a:pPr algn="l"/>
            <a:r>
              <a:rPr lang="en-US" altLang="ru-RU" sz="2665" b="1" dirty="0">
                <a:solidFill>
                  <a:srgbClr val="C00000"/>
                </a:solidFill>
                <a:latin typeface="Trebuchet MS" panose="020B0603020202020204"/>
                <a:cs typeface="Trebuchet MS" panose="020B0603020202020204"/>
              </a:rPr>
              <a:t>China: Permits and vessels - three periods</a:t>
            </a:r>
            <a:endParaRPr lang="en-US" altLang="ru-RU" sz="2665" b="1" dirty="0">
              <a:solidFill>
                <a:srgbClr val="C00000"/>
              </a:solidFill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60451" y="6253745"/>
            <a:ext cx="337347" cy="365125"/>
          </a:xfrm>
        </p:spPr>
        <p:txBody>
          <a:bodyPr/>
          <a:lstStyle/>
          <a:p>
            <a:pPr algn="ctr"/>
            <a:fld id="{897B1AD0-CEE0-234F-8740-2B05DEBC40E6}" type="slidenum">
              <a:rPr lang="en-US" sz="3735" smtClean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</a:fld>
            <a:endParaRPr lang="en-US" sz="3735" dirty="0">
              <a:solidFill>
                <a:srgbClr val="FFFFFF"/>
              </a:solidFill>
              <a:latin typeface="Trebuchet MS" panose="020B0603020202020204"/>
              <a:cs typeface="Trebuchet MS" panose="020B0603020202020204"/>
            </a:endParaRPr>
          </a:p>
        </p:txBody>
      </p:sp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5475" y="144780"/>
            <a:ext cx="1196975" cy="1173480"/>
          </a:xfrm>
          <a:prstGeom prst="rect">
            <a:avLst/>
          </a:prstGeom>
        </p:spPr>
      </p:pic>
      <p:pic>
        <p:nvPicPr>
          <p:cNvPr id="4" name="Изображение 3" descr="Рисунок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420" y="1407795"/>
            <a:ext cx="10982325" cy="521081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8644" y="462005"/>
            <a:ext cx="9257305" cy="736163"/>
          </a:xfrm>
        </p:spPr>
        <p:txBody>
          <a:bodyPr>
            <a:noAutofit/>
          </a:bodyPr>
          <a:lstStyle/>
          <a:p>
            <a:pPr algn="l"/>
            <a:r>
              <a:rPr lang="en-US" altLang="ru-RU" sz="2665" b="1" dirty="0">
                <a:solidFill>
                  <a:srgbClr val="C00000"/>
                </a:solidFill>
                <a:latin typeface="Trebuchet MS" panose="020B0603020202020204"/>
                <a:cs typeface="Trebuchet MS" panose="020B0603020202020204"/>
              </a:rPr>
              <a:t>China: listed vessel records by cargo role</a:t>
            </a:r>
            <a:endParaRPr lang="ru-RU" altLang="en-US" sz="2665" b="1" dirty="0">
              <a:solidFill>
                <a:srgbClr val="C00000"/>
              </a:solidFill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60451" y="6253745"/>
            <a:ext cx="337347" cy="365125"/>
          </a:xfrm>
        </p:spPr>
        <p:txBody>
          <a:bodyPr/>
          <a:lstStyle/>
          <a:p>
            <a:pPr algn="ctr"/>
            <a:fld id="{897B1AD0-CEE0-234F-8740-2B05DEBC40E6}" type="slidenum">
              <a:rPr lang="en-US" sz="3735" smtClean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</a:fld>
            <a:endParaRPr lang="en-US" sz="3735" dirty="0">
              <a:solidFill>
                <a:srgbClr val="FFFFFF"/>
              </a:solidFill>
              <a:latin typeface="Trebuchet MS" panose="020B0603020202020204"/>
              <a:cs typeface="Trebuchet MS" panose="020B0603020202020204"/>
            </a:endParaRPr>
          </a:p>
        </p:txBody>
      </p:sp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5475" y="144780"/>
            <a:ext cx="1196975" cy="1173480"/>
          </a:xfrm>
          <a:prstGeom prst="rect">
            <a:avLst/>
          </a:prstGeom>
        </p:spPr>
      </p:pic>
      <p:pic>
        <p:nvPicPr>
          <p:cNvPr id="6" name="Изображение 5" descr="Рисунок2"/>
          <p:cNvPicPr>
            <a:picLocks noChangeAspect="1"/>
          </p:cNvPicPr>
          <p:nvPr/>
        </p:nvPicPr>
        <p:blipFill>
          <a:blip r:embed="rId2"/>
          <a:srcRect r="354" b="714"/>
          <a:stretch>
            <a:fillRect/>
          </a:stretch>
        </p:blipFill>
        <p:spPr>
          <a:xfrm>
            <a:off x="302260" y="1318895"/>
            <a:ext cx="10907395" cy="538289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2895" y="302895"/>
            <a:ext cx="11600180" cy="735965"/>
          </a:xfrm>
        </p:spPr>
        <p:txBody>
          <a:bodyPr>
            <a:noAutofit/>
          </a:bodyPr>
          <a:lstStyle/>
          <a:p>
            <a:pPr algn="l"/>
            <a:r>
              <a:rPr lang="en-US" altLang="en-US" sz="2800" b="1" dirty="0">
                <a:solidFill>
                  <a:srgbClr val="C00000"/>
                </a:solidFill>
                <a:latin typeface="Trebuchet MS" panose="020B0603020202020204"/>
                <a:cs typeface="Trebuchet MS" panose="020B0603020202020204"/>
              </a:rPr>
              <a:t>expanding the NSR</a:t>
            </a:r>
            <a:r>
              <a:rPr lang="en-US" altLang="ru-RU" sz="2800" b="1" dirty="0">
                <a:solidFill>
                  <a:srgbClr val="C00000"/>
                </a:solidFill>
                <a:latin typeface="Trebuchet MS" panose="020B0603020202020204"/>
                <a:cs typeface="Trebuchet MS" panose="020B0603020202020204"/>
              </a:rPr>
              <a:t> into the Trans-arctic transport corridor </a:t>
            </a:r>
            <a:endParaRPr lang="en-US" altLang="ru-RU" sz="2800" b="1" dirty="0">
              <a:solidFill>
                <a:srgbClr val="C00000"/>
              </a:solidFill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60451" y="6253745"/>
            <a:ext cx="337347" cy="365125"/>
          </a:xfrm>
        </p:spPr>
        <p:txBody>
          <a:bodyPr/>
          <a:lstStyle/>
          <a:p>
            <a:pPr algn="ctr"/>
            <a:fld id="{897B1AD0-CEE0-234F-8740-2B05DEBC40E6}" type="slidenum">
              <a:rPr lang="en-US" sz="3735" smtClean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</a:fld>
            <a:endParaRPr lang="en-US" sz="3735" dirty="0">
              <a:solidFill>
                <a:srgbClr val="FFFFFF"/>
              </a:solidFill>
              <a:latin typeface="Trebuchet MS" panose="020B0603020202020204"/>
              <a:cs typeface="Trebuchet MS" panose="020B0603020202020204"/>
            </a:endParaRPr>
          </a:p>
        </p:txBody>
      </p:sp>
      <p:graphicFrame>
        <p:nvGraphicFramePr>
          <p:cNvPr id="6" name="Таблица 5"/>
          <p:cNvGraphicFramePr/>
          <p:nvPr>
            <p:custDataLst>
              <p:tags r:id="rId1"/>
            </p:custDataLst>
          </p:nvPr>
        </p:nvGraphicFramePr>
        <p:xfrm>
          <a:off x="303530" y="1115060"/>
          <a:ext cx="11600180" cy="54819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8145"/>
                <a:gridCol w="4775200"/>
                <a:gridCol w="5156835"/>
              </a:tblGrid>
              <a:tr h="3657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ru-RU" sz="1600"/>
                        <a:t>Spheres</a:t>
                      </a:r>
                      <a:endParaRPr lang="en-US" altLang="ru-RU" sz="1600"/>
                    </a:p>
                  </a:txBody>
                  <a:tcPr marL="121920" marR="121920" marT="60960" marB="60960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ru-RU" sz="1600"/>
                        <a:t>Key aspects</a:t>
                      </a:r>
                      <a:endParaRPr lang="en-US" altLang="ru-RU" sz="1600"/>
                    </a:p>
                  </a:txBody>
                  <a:tcPr marL="121920" marR="121920" marT="60960" marB="60960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ru-RU" sz="1600"/>
                        <a:t>Plans and perspectives</a:t>
                      </a:r>
                      <a:endParaRPr lang="en-US" altLang="ru-RU" sz="1600"/>
                    </a:p>
                  </a:txBody>
                  <a:tcPr marL="121920" marR="121920" marT="60960" marB="60960" anchor="ctr" anchorCtr="0"/>
                </a:tc>
              </a:tr>
              <a:tr h="1770380">
                <a:tc>
                  <a:txBody>
                    <a:bodyPr/>
                    <a:p>
                      <a:pPr algn="l">
                        <a:lnSpc>
                          <a:spcPct val="107000"/>
                        </a:lnSpc>
                        <a:buClrTx/>
                        <a:buSzTx/>
                        <a:buFontTx/>
                      </a:pPr>
                      <a:r>
                        <a:rPr lang="en-US" alt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Current activities and growth</a:t>
                      </a:r>
                      <a:endParaRPr lang="en-US" altLang="ru-RU" sz="1600">
                        <a:latin typeface="Calibri" panose="020F0502020204030204" charset="0"/>
                        <a:ea typeface="Calibri" panose="020F0502020204030204"/>
                        <a:cs typeface="Calibri" panose="020F0502020204030204" charset="0"/>
                      </a:endParaRPr>
                    </a:p>
                  </a:txBody>
                  <a:tcPr marL="0" marR="0" marT="0" marB="0" anchor="ctr" anchorCtr="0"/>
                </a:tc>
                <a:tc>
                  <a:txBody>
                    <a:bodyPr/>
                    <a:p>
                      <a:pPr marL="171450" indent="-100965" algn="l">
                        <a:lnSpc>
                          <a:spcPct val="107000"/>
                        </a:lnSpc>
                        <a:buClrTx/>
                        <a:buSzTx/>
                        <a:buFont typeface="Wingdings" panose="05000000000000000000" charset="0"/>
                        <a:buChar char="§"/>
                      </a:pPr>
                      <a:r>
                        <a:rPr lang="en-US" alt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Launch of the multimodal route 'Arctic Express No. 1' (China – Arkhangelsk – Moscow)</a:t>
                      </a:r>
                      <a:r>
                        <a:rPr 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.</a:t>
                      </a:r>
                      <a:endParaRPr lang="ru-RU" sz="1600">
                        <a:latin typeface="Calibri" panose="020F0502020204030204" charset="0"/>
                        <a:ea typeface="Calibri" panose="020F0502020204030204"/>
                        <a:cs typeface="Calibri" panose="020F0502020204030204" charset="0"/>
                      </a:endParaRPr>
                    </a:p>
                    <a:p>
                      <a:pPr marL="171450" indent="-100965" algn="l">
                        <a:lnSpc>
                          <a:spcPct val="107000"/>
                        </a:lnSpc>
                        <a:buClrTx/>
                        <a:buSzTx/>
                        <a:buFont typeface="Wingdings" panose="05000000000000000000" charset="0"/>
                        <a:buChar char="§"/>
                      </a:pPr>
                      <a:r>
                        <a:rPr lang="en-US" alt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A successful example – the passage of a container ship from St. Petersburg to Shanghai in 23 days</a:t>
                      </a:r>
                      <a:r>
                        <a:rPr 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.</a:t>
                      </a:r>
                      <a:endParaRPr lang="ru-RU" sz="1600">
                        <a:latin typeface="Calibri" panose="020F0502020204030204" charset="0"/>
                        <a:ea typeface="Calibri" panose="020F0502020204030204"/>
                        <a:cs typeface="Calibri" panose="020F0502020204030204" charset="0"/>
                      </a:endParaRPr>
                    </a:p>
                  </a:txBody>
                  <a:tcPr marL="0" marR="0" marT="0" marB="0" anchor="ctr" anchorCtr="0"/>
                </a:tc>
                <a:tc>
                  <a:txBody>
                    <a:bodyPr/>
                    <a:p>
                      <a:pPr marL="171450" indent="-100965" algn="l">
                        <a:lnSpc>
                          <a:spcPct val="107000"/>
                        </a:lnSpc>
                        <a:buClrTx/>
                        <a:buSzTx/>
                        <a:buFont typeface="Wingdings" panose="05000000000000000000" charset="0"/>
                        <a:buChar char="§"/>
                      </a:pPr>
                      <a:r>
                        <a:rPr lang="en-US" alt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During 2025 – 20 voyages and 10 port calls as part of the service to Arkhangelsk</a:t>
                      </a:r>
                      <a:r>
                        <a:rPr 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.</a:t>
                      </a:r>
                      <a:endParaRPr lang="ru-RU" sz="1600">
                        <a:latin typeface="Calibri" panose="020F0502020204030204" charset="0"/>
                        <a:ea typeface="Calibri" panose="020F0502020204030204"/>
                        <a:cs typeface="Calibri" panose="020F0502020204030204" charset="0"/>
                      </a:endParaRPr>
                    </a:p>
                    <a:p>
                      <a:pPr marL="171450" indent="-100965" algn="l">
                        <a:lnSpc>
                          <a:spcPct val="107000"/>
                        </a:lnSpc>
                        <a:buClrTx/>
                        <a:buSzTx/>
                        <a:buFont typeface="Wingdings" panose="05000000000000000000" charset="0"/>
                        <a:buChar char="§"/>
                      </a:pPr>
                      <a:r>
                        <a:rPr lang="en-US" alt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Addition of the ports of Murmansk and Pevek to the route network</a:t>
                      </a:r>
                      <a:r>
                        <a:rPr 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.</a:t>
                      </a:r>
                      <a:endParaRPr lang="ru-RU" sz="1600">
                        <a:latin typeface="Calibri" panose="020F0502020204030204" charset="0"/>
                        <a:ea typeface="Calibri" panose="020F0502020204030204"/>
                        <a:cs typeface="Calibri" panose="020F0502020204030204" charset="0"/>
                      </a:endParaRPr>
                    </a:p>
                    <a:p>
                      <a:pPr marL="171450" indent="-100965" algn="l">
                        <a:lnSpc>
                          <a:spcPct val="107000"/>
                        </a:lnSpc>
                        <a:buClrTx/>
                        <a:buSzTx/>
                        <a:buFont typeface="Wingdings" panose="05000000000000000000" charset="0"/>
                        <a:buChar char="§"/>
                      </a:pPr>
                      <a:r>
                        <a:rPr lang="en-US" alt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Goal: to reduce transportation time to 18-19 days</a:t>
                      </a:r>
                      <a:r>
                        <a:rPr 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.</a:t>
                      </a:r>
                      <a:endParaRPr lang="ru-RU" sz="1600">
                        <a:latin typeface="Calibri" panose="020F0502020204030204" charset="0"/>
                        <a:ea typeface="Calibri" panose="020F0502020204030204"/>
                        <a:cs typeface="Calibri" panose="020F0502020204030204" charset="0"/>
                      </a:endParaRPr>
                    </a:p>
                  </a:txBody>
                  <a:tcPr marL="0" marR="0" marT="0" marB="0" anchor="ctr" anchorCtr="0"/>
                </a:tc>
              </a:tr>
              <a:tr h="1831975">
                <a:tc>
                  <a:txBody>
                    <a:bodyPr/>
                    <a:p>
                      <a:pPr algn="l">
                        <a:lnSpc>
                          <a:spcPct val="107000"/>
                        </a:lnSpc>
                        <a:buClrTx/>
                        <a:buSzTx/>
                        <a:buFontTx/>
                      </a:pPr>
                      <a:r>
                        <a:rPr lang="en-US" alt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Strategic project of the TATC</a:t>
                      </a:r>
                      <a:endParaRPr lang="ru-RU" sz="1600">
                        <a:latin typeface="Calibri" panose="020F0502020204030204" charset="0"/>
                        <a:ea typeface="Calibri" panose="020F0502020204030204"/>
                        <a:cs typeface="Calibri" panose="020F0502020204030204" charset="0"/>
                      </a:endParaRPr>
                    </a:p>
                  </a:txBody>
                  <a:tcPr marL="0" marR="0" marT="0" marB="0" anchor="ctr" anchorCtr="0"/>
                </a:tc>
                <a:tc>
                  <a:txBody>
                    <a:bodyPr/>
                    <a:p>
                      <a:pPr marL="171450" indent="-100965" algn="l">
                        <a:lnSpc>
                          <a:spcPct val="107000"/>
                        </a:lnSpc>
                        <a:buClrTx/>
                        <a:buSzTx/>
                        <a:buFont typeface="Wingdings" panose="05000000000000000000" charset="0"/>
                        <a:buChar char="§"/>
                      </a:pPr>
                      <a:r>
                        <a:rPr lang="en-US" alt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Evolution of the NSR into a large-scale route St. Petersburg – Kaliningrad – Murmansk – Arkhangelsk – Vladivostok</a:t>
                      </a:r>
                      <a:r>
                        <a:rPr 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.</a:t>
                      </a:r>
                      <a:endParaRPr lang="ru-RU" sz="1600">
                        <a:latin typeface="Calibri" panose="020F0502020204030204" charset="0"/>
                        <a:ea typeface="Calibri" panose="020F0502020204030204"/>
                        <a:cs typeface="Calibri" panose="020F0502020204030204" charset="0"/>
                      </a:endParaRPr>
                    </a:p>
                    <a:p>
                      <a:pPr marL="171450" indent="-100965" algn="l">
                        <a:lnSpc>
                          <a:spcPct val="107000"/>
                        </a:lnSpc>
                        <a:buClrTx/>
                        <a:buSzTx/>
                        <a:buFont typeface="Wingdings" panose="05000000000000000000" charset="0"/>
                        <a:buChar char="§"/>
                      </a:pPr>
                      <a:r>
                        <a:rPr lang="en-US" alt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Goal: to become the foundation for Russia's economic growth and national security in the Arctic</a:t>
                      </a:r>
                      <a:r>
                        <a:rPr 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.</a:t>
                      </a:r>
                      <a:endParaRPr lang="ru-RU" sz="1600">
                        <a:latin typeface="Calibri" panose="020F0502020204030204" charset="0"/>
                        <a:ea typeface="Calibri" panose="020F0502020204030204"/>
                        <a:cs typeface="Calibri" panose="020F0502020204030204" charset="0"/>
                      </a:endParaRPr>
                    </a:p>
                  </a:txBody>
                  <a:tcPr marL="0" marR="0" marT="0" marB="0" anchor="ctr" anchorCtr="0"/>
                </a:tc>
                <a:tc>
                  <a:txBody>
                    <a:bodyPr/>
                    <a:p>
                      <a:pPr marL="171450" indent="-100965" algn="l">
                        <a:lnSpc>
                          <a:spcPct val="107000"/>
                        </a:lnSpc>
                        <a:buClrTx/>
                        <a:buSzTx/>
                        <a:buFont typeface="Wingdings" panose="05000000000000000000" charset="0"/>
                        <a:buChar char="§"/>
                      </a:pPr>
                      <a:r>
                        <a:rPr lang="en-US" alt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Target cargo flow of up to 109 million tons per year by 2030</a:t>
                      </a:r>
                      <a:r>
                        <a:rPr 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.</a:t>
                      </a:r>
                      <a:endParaRPr lang="ru-RU" sz="1600">
                        <a:latin typeface="Calibri" panose="020F0502020204030204" charset="0"/>
                        <a:ea typeface="Calibri" panose="020F0502020204030204"/>
                        <a:cs typeface="Calibri" panose="020F0502020204030204" charset="0"/>
                      </a:endParaRPr>
                    </a:p>
                    <a:p>
                      <a:pPr marL="171450" indent="-100965" algn="l">
                        <a:lnSpc>
                          <a:spcPct val="107000"/>
                        </a:lnSpc>
                        <a:buClrTx/>
                        <a:buSzTx/>
                        <a:buFont typeface="Wingdings" panose="05000000000000000000" charset="0"/>
                        <a:buChar char="§"/>
                      </a:pPr>
                      <a:r>
                        <a:rPr lang="en-US" alt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Creation of a financial, economic, and organizational model for the Northern Sea Route transport and logistics corridor (supervised by Rosatom)</a:t>
                      </a:r>
                      <a:r>
                        <a:rPr 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.</a:t>
                      </a:r>
                      <a:endParaRPr lang="ru-RU" sz="1600">
                        <a:latin typeface="Calibri" panose="020F0502020204030204" charset="0"/>
                        <a:ea typeface="Calibri" panose="020F0502020204030204"/>
                        <a:cs typeface="Calibri" panose="020F0502020204030204" charset="0"/>
                      </a:endParaRPr>
                    </a:p>
                    <a:p>
                      <a:pPr marL="171450" indent="-100965" algn="l">
                        <a:lnSpc>
                          <a:spcPct val="107000"/>
                        </a:lnSpc>
                        <a:buClrTx/>
                        <a:buSzTx/>
                        <a:buFont typeface="Wingdings" panose="05000000000000000000" charset="0"/>
                        <a:buChar char="§"/>
                      </a:pPr>
                      <a:r>
                        <a:rPr lang="en-US" alt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Establishment of the Arctic Development Investment Fund and a project office with VEB.RF</a:t>
                      </a:r>
                      <a:r>
                        <a:rPr 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.</a:t>
                      </a:r>
                      <a:endParaRPr lang="ru-RU" sz="1600">
                        <a:latin typeface="Calibri" panose="020F0502020204030204" charset="0"/>
                        <a:ea typeface="Calibri" panose="020F0502020204030204"/>
                        <a:cs typeface="Calibri" panose="020F0502020204030204" charset="0"/>
                      </a:endParaRPr>
                    </a:p>
                  </a:txBody>
                  <a:tcPr marL="0" marR="0" marT="0" marB="0" anchor="ctr" anchorCtr="0"/>
                </a:tc>
              </a:tr>
              <a:tr h="1513840">
                <a:tc>
                  <a:txBody>
                    <a:bodyPr/>
                    <a:p>
                      <a:pPr algn="l">
                        <a:lnSpc>
                          <a:spcPct val="107000"/>
                        </a:lnSpc>
                        <a:buClrTx/>
                        <a:buSzTx/>
                        <a:buFontTx/>
                      </a:pPr>
                      <a:r>
                        <a:rPr lang="en-US" alt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Development of infrastructure</a:t>
                      </a:r>
                      <a:endParaRPr lang="en-US" altLang="ru-RU" sz="1600">
                        <a:latin typeface="Calibri" panose="020F0502020204030204" charset="0"/>
                        <a:ea typeface="Calibri" panose="020F0502020204030204"/>
                        <a:cs typeface="Calibri" panose="020F0502020204030204" charset="0"/>
                      </a:endParaRPr>
                    </a:p>
                  </a:txBody>
                  <a:tcPr marL="0" marR="0" marT="0" marB="0" anchor="ctr" anchorCtr="0"/>
                </a:tc>
                <a:tc>
                  <a:txBody>
                    <a:bodyPr/>
                    <a:p>
                      <a:pPr marL="171450" indent="-100965" algn="l">
                        <a:lnSpc>
                          <a:spcPct val="107000"/>
                        </a:lnSpc>
                        <a:buClrTx/>
                        <a:buSzTx/>
                        <a:buFont typeface="Wingdings" panose="05000000000000000000" charset="0"/>
                        <a:buChar char="§"/>
                      </a:pPr>
                      <a:r>
                        <a:rPr lang="en-US" alt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Repurposing part of the Murmansk port; development of the ports of Arkhangelsk, Vladivostok, Sakhalin, and Kamchatka</a:t>
                      </a:r>
                      <a:r>
                        <a:rPr 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.</a:t>
                      </a:r>
                      <a:endParaRPr lang="ru-RU" sz="1600">
                        <a:latin typeface="Calibri" panose="020F0502020204030204" charset="0"/>
                        <a:ea typeface="Calibri" panose="020F0502020204030204"/>
                        <a:cs typeface="Calibri" panose="020F0502020204030204" charset="0"/>
                      </a:endParaRPr>
                    </a:p>
                    <a:p>
                      <a:pPr marL="171450" indent="-100965" algn="l">
                        <a:lnSpc>
                          <a:spcPct val="107000"/>
                        </a:lnSpc>
                        <a:buClrTx/>
                        <a:buSzTx/>
                        <a:buFont typeface="Wingdings" panose="05000000000000000000" charset="0"/>
                        <a:buChar char="§"/>
                      </a:pPr>
                      <a:r>
                        <a:rPr lang="en-US" alt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Development of railway and highway arteries leading to the ports</a:t>
                      </a:r>
                      <a:r>
                        <a:rPr 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.</a:t>
                      </a:r>
                      <a:endParaRPr lang="ru-RU" sz="1600">
                        <a:latin typeface="Calibri" panose="020F0502020204030204" charset="0"/>
                        <a:ea typeface="Calibri" panose="020F0502020204030204"/>
                        <a:cs typeface="Calibri" panose="020F0502020204030204" charset="0"/>
                      </a:endParaRPr>
                    </a:p>
                  </a:txBody>
                  <a:tcPr marL="0" marR="0" marT="0" marB="0" anchor="ctr" anchorCtr="0"/>
                </a:tc>
                <a:tc>
                  <a:txBody>
                    <a:bodyPr/>
                    <a:p>
                      <a:pPr marL="171450" indent="-100965" algn="l">
                        <a:lnSpc>
                          <a:spcPct val="107000"/>
                        </a:lnSpc>
                        <a:buClrTx/>
                        <a:buSzTx/>
                        <a:buFont typeface="Wingdings" panose="05000000000000000000" charset="0"/>
                        <a:buChar char="§"/>
                      </a:pPr>
                      <a:r>
                        <a:rPr lang="en-US" alt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Creation of a seamless transport system (ports, railways, roads, inland waterways)</a:t>
                      </a:r>
                      <a:r>
                        <a:rPr 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.</a:t>
                      </a:r>
                      <a:endParaRPr lang="ru-RU" sz="1600">
                        <a:latin typeface="Calibri" panose="020F0502020204030204" charset="0"/>
                        <a:ea typeface="Calibri" panose="020F0502020204030204"/>
                        <a:cs typeface="Calibri" panose="020F0502020204030204" charset="0"/>
                      </a:endParaRPr>
                    </a:p>
                    <a:p>
                      <a:pPr marL="171450" indent="-100965" algn="l">
                        <a:lnSpc>
                          <a:spcPct val="107000"/>
                        </a:lnSpc>
                        <a:buClrTx/>
                        <a:buSzTx/>
                        <a:buFont typeface="Wingdings" panose="05000000000000000000" charset="0"/>
                        <a:buChar char="§"/>
                      </a:pPr>
                      <a:r>
                        <a:rPr lang="en-US" alt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A project to create comfortable living conditions for people in the Arctic</a:t>
                      </a:r>
                      <a:r>
                        <a:rPr 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.</a:t>
                      </a:r>
                      <a:endParaRPr lang="ru-RU" sz="1600">
                        <a:latin typeface="Calibri" panose="020F0502020204030204" charset="0"/>
                        <a:ea typeface="Calibri" panose="020F0502020204030204"/>
                        <a:cs typeface="Calibri" panose="020F0502020204030204" charset="0"/>
                      </a:endParaRPr>
                    </a:p>
                  </a:txBody>
                  <a:tcPr marL="0" marR="0" marT="0" marB="0" anchor="ctr" anchorCtr="0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2895" y="302895"/>
            <a:ext cx="11601450" cy="735965"/>
          </a:xfrm>
        </p:spPr>
        <p:txBody>
          <a:bodyPr>
            <a:noAutofit/>
          </a:bodyPr>
          <a:lstStyle/>
          <a:p>
            <a:pPr algn="l"/>
            <a:r>
              <a:rPr lang="en-US" altLang="ru-RU" sz="2800" b="1" dirty="0">
                <a:solidFill>
                  <a:srgbClr val="C00000"/>
                </a:solidFill>
                <a:latin typeface="Trebuchet MS" panose="020B0603020202020204"/>
                <a:cs typeface="Trebuchet MS" panose="020B0603020202020204"/>
              </a:rPr>
              <a:t>expanding the NSR into the Trans-arctic transport corridor</a:t>
            </a:r>
            <a:endParaRPr lang="en-US" altLang="ru-RU" sz="2800" b="1" dirty="0">
              <a:solidFill>
                <a:srgbClr val="C00000"/>
              </a:solidFill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60451" y="6253745"/>
            <a:ext cx="337347" cy="365125"/>
          </a:xfrm>
        </p:spPr>
        <p:txBody>
          <a:bodyPr/>
          <a:lstStyle/>
          <a:p>
            <a:pPr algn="ctr"/>
            <a:fld id="{897B1AD0-CEE0-234F-8740-2B05DEBC40E6}" type="slidenum">
              <a:rPr lang="en-US" sz="3735" smtClean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</a:fld>
            <a:endParaRPr lang="en-US" sz="3735" dirty="0">
              <a:solidFill>
                <a:srgbClr val="FFFFFF"/>
              </a:solidFill>
              <a:latin typeface="Trebuchet MS" panose="020B0603020202020204"/>
              <a:cs typeface="Trebuchet MS" panose="020B0603020202020204"/>
            </a:endParaRPr>
          </a:p>
        </p:txBody>
      </p:sp>
      <p:graphicFrame>
        <p:nvGraphicFramePr>
          <p:cNvPr id="6" name="Таблица 5"/>
          <p:cNvGraphicFramePr/>
          <p:nvPr>
            <p:custDataLst>
              <p:tags r:id="rId1"/>
            </p:custDataLst>
          </p:nvPr>
        </p:nvGraphicFramePr>
        <p:xfrm>
          <a:off x="368300" y="1115060"/>
          <a:ext cx="11535410" cy="5321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8620"/>
                <a:gridCol w="4748530"/>
                <a:gridCol w="5128260"/>
              </a:tblGrid>
              <a:tr h="3657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ru-RU" sz="1600"/>
                        <a:t>Spheres</a:t>
                      </a:r>
                      <a:endParaRPr lang="en-US" altLang="ru-RU" sz="1600"/>
                    </a:p>
                  </a:txBody>
                  <a:tcPr marL="121920" marR="121920" marT="60960" marB="60960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ru-RU" sz="1600"/>
                        <a:t>Key aspects</a:t>
                      </a:r>
                      <a:endParaRPr lang="en-US" altLang="ru-RU" sz="1600"/>
                    </a:p>
                  </a:txBody>
                  <a:tcPr marL="121920" marR="121920" marT="60960" marB="60960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ru-RU" sz="1600"/>
                        <a:t>Plans and perspectives</a:t>
                      </a:r>
                      <a:endParaRPr lang="en-US" altLang="ru-RU" sz="1600"/>
                    </a:p>
                  </a:txBody>
                  <a:tcPr marL="121920" marR="121920" marT="60960" marB="60960" anchor="ctr" anchorCtr="0"/>
                </a:tc>
              </a:tr>
              <a:tr h="1767840">
                <a:tc>
                  <a:txBody>
                    <a:bodyPr/>
                    <a:p>
                      <a:pPr algn="l">
                        <a:lnSpc>
                          <a:spcPct val="107000"/>
                        </a:lnSpc>
                        <a:buClrTx/>
                        <a:buSzTx/>
                        <a:buFontTx/>
                      </a:pPr>
                      <a:r>
                        <a:rPr lang="en-US" alt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Fleet and technologies</a:t>
                      </a:r>
                      <a:endParaRPr lang="en-US" altLang="ru-RU" sz="1600">
                        <a:latin typeface="Calibri" panose="020F0502020204030204" charset="0"/>
                        <a:ea typeface="Calibri" panose="020F0502020204030204"/>
                        <a:cs typeface="Calibri" panose="020F0502020204030204" charset="0"/>
                      </a:endParaRPr>
                    </a:p>
                  </a:txBody>
                  <a:tcPr marL="0" marR="0" marT="0" marB="0" anchor="ctr" anchorCtr="0"/>
                </a:tc>
                <a:tc>
                  <a:txBody>
                    <a:bodyPr/>
                    <a:p>
                      <a:pPr marL="171450" indent="-100965" algn="l">
                        <a:lnSpc>
                          <a:spcPct val="107000"/>
                        </a:lnSpc>
                        <a:buClrTx/>
                        <a:buSzTx/>
                        <a:buFont typeface="Wingdings" panose="05000000000000000000" charset="0"/>
                        <a:buChar char="§"/>
                      </a:pPr>
                      <a:r>
                        <a:rPr lang="en-US" alt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The backbone of the fleet consists of nuclear and diesel-electric icebreakers (Atomflot)</a:t>
                      </a:r>
                      <a:r>
                        <a:rPr 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.</a:t>
                      </a:r>
                      <a:endParaRPr lang="ru-RU" sz="1600">
                        <a:latin typeface="Calibri" panose="020F0502020204030204" charset="0"/>
                        <a:ea typeface="Calibri" panose="020F0502020204030204"/>
                        <a:cs typeface="Calibri" panose="020F0502020204030204" charset="0"/>
                      </a:endParaRPr>
                    </a:p>
                    <a:p>
                      <a:pPr marL="171450" indent="-100965" algn="l">
                        <a:lnSpc>
                          <a:spcPct val="107000"/>
                        </a:lnSpc>
                        <a:buClrTx/>
                        <a:buSzTx/>
                        <a:buFont typeface="Wingdings" panose="05000000000000000000" charset="0"/>
                        <a:buChar char="§"/>
                      </a:pPr>
                      <a:r>
                        <a:rPr lang="en-US" alt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Shipbuilding problems: the need to order ships outside Russia, establish international cooperation, and develop Russian shipbuilding</a:t>
                      </a:r>
                      <a:r>
                        <a:rPr 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.</a:t>
                      </a:r>
                      <a:endParaRPr lang="ru-RU" sz="1600">
                        <a:latin typeface="Calibri" panose="020F0502020204030204" charset="0"/>
                        <a:ea typeface="Calibri" panose="020F0502020204030204"/>
                        <a:cs typeface="Calibri" panose="020F0502020204030204" charset="0"/>
                      </a:endParaRPr>
                    </a:p>
                  </a:txBody>
                  <a:tcPr marL="0" marR="0" marT="0" marB="0" anchor="ctr" anchorCtr="0"/>
                </a:tc>
                <a:tc>
                  <a:txBody>
                    <a:bodyPr/>
                    <a:p>
                      <a:pPr marL="171450" indent="-100965" algn="l">
                        <a:lnSpc>
                          <a:spcPct val="107000"/>
                        </a:lnSpc>
                        <a:buClrTx/>
                        <a:buSzTx/>
                        <a:buFont typeface="Wingdings" panose="05000000000000000000" charset="0"/>
                        <a:buChar char="§"/>
                      </a:pPr>
                      <a:r>
                        <a:rPr lang="en-US" alt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Focus on the construction of Arc-7 class container ships</a:t>
                      </a:r>
                      <a:r>
                        <a:rPr 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.</a:t>
                      </a:r>
                      <a:endParaRPr lang="ru-RU" sz="1600">
                        <a:latin typeface="Calibri" panose="020F0502020204030204" charset="0"/>
                        <a:ea typeface="Calibri" panose="020F0502020204030204"/>
                        <a:cs typeface="Calibri" panose="020F0502020204030204" charset="0"/>
                      </a:endParaRPr>
                    </a:p>
                    <a:p>
                      <a:pPr marL="171450" indent="-100965" algn="l">
                        <a:lnSpc>
                          <a:spcPct val="107000"/>
                        </a:lnSpc>
                        <a:buClrTx/>
                        <a:buSzTx/>
                        <a:buFont typeface="Wingdings" panose="05000000000000000000" charset="0"/>
                        <a:buChar char="§"/>
                      </a:pPr>
                      <a:r>
                        <a:rPr lang="en-US" alt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Introduction of unmanned and autonomous technologies for ships and rail trains</a:t>
                      </a:r>
                      <a:r>
                        <a:rPr 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.</a:t>
                      </a:r>
                      <a:endParaRPr lang="ru-RU" sz="1600">
                        <a:latin typeface="Calibri" panose="020F0502020204030204" charset="0"/>
                        <a:ea typeface="Calibri" panose="020F0502020204030204"/>
                        <a:cs typeface="Calibri" panose="020F0502020204030204" charset="0"/>
                      </a:endParaRPr>
                    </a:p>
                    <a:p>
                      <a:pPr marL="171450" indent="-100965" algn="l">
                        <a:lnSpc>
                          <a:spcPct val="107000"/>
                        </a:lnSpc>
                        <a:buClrTx/>
                        <a:buSzTx/>
                        <a:buFont typeface="Wingdings" panose="05000000000000000000" charset="0"/>
                        <a:buChar char="§"/>
                      </a:pPr>
                      <a:r>
                        <a:rPr lang="en-US" alt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Planning of scheduled convoy navigation by 2040</a:t>
                      </a:r>
                      <a:r>
                        <a:rPr 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.</a:t>
                      </a:r>
                      <a:endParaRPr lang="ru-RU" sz="1600">
                        <a:latin typeface="Calibri" panose="020F0502020204030204" charset="0"/>
                        <a:ea typeface="Calibri" panose="020F0502020204030204"/>
                        <a:cs typeface="Calibri" panose="020F0502020204030204" charset="0"/>
                      </a:endParaRPr>
                    </a:p>
                  </a:txBody>
                  <a:tcPr marL="0" marR="0" marT="0" marB="0" anchor="ctr" anchorCtr="0"/>
                </a:tc>
              </a:tr>
              <a:tr h="1471930">
                <a:tc>
                  <a:txBody>
                    <a:bodyPr/>
                    <a:p>
                      <a:pPr algn="l">
                        <a:lnSpc>
                          <a:spcPct val="107000"/>
                        </a:lnSpc>
                        <a:buClrTx/>
                        <a:buSzTx/>
                        <a:buFontTx/>
                      </a:pPr>
                      <a:r>
                        <a:rPr lang="en-US" alt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Management and digitalization</a:t>
                      </a:r>
                      <a:endParaRPr lang="en-US" altLang="ru-RU" sz="1600">
                        <a:latin typeface="Calibri" panose="020F0502020204030204" charset="0"/>
                        <a:ea typeface="Calibri" panose="020F0502020204030204"/>
                        <a:cs typeface="Calibri" panose="020F0502020204030204" charset="0"/>
                      </a:endParaRPr>
                    </a:p>
                  </a:txBody>
                  <a:tcPr marL="0" marR="0" marT="0" marB="0" anchor="ctr" anchorCtr="0"/>
                </a:tc>
                <a:tc>
                  <a:txBody>
                    <a:bodyPr/>
                    <a:p>
                      <a:pPr marL="171450" indent="-100965" algn="l">
                        <a:lnSpc>
                          <a:spcPct val="107000"/>
                        </a:lnSpc>
                        <a:buClrTx/>
                        <a:buSzTx/>
                        <a:buFont typeface="Wingdings" panose="05000000000000000000" charset="0"/>
                        <a:buChar char="§"/>
                      </a:pPr>
                      <a:r>
                        <a:rPr lang="en-US" alt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The issue of appointing a single infrastructure operator for the TATC is under discussion</a:t>
                      </a:r>
                      <a:r>
                        <a:rPr 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.</a:t>
                      </a:r>
                      <a:endParaRPr lang="ru-RU" sz="1600">
                        <a:latin typeface="Calibri" panose="020F0502020204030204" charset="0"/>
                        <a:ea typeface="Calibri" panose="020F0502020204030204"/>
                        <a:cs typeface="Calibri" panose="020F0502020204030204" charset="0"/>
                      </a:endParaRPr>
                    </a:p>
                    <a:p>
                      <a:pPr marL="171450" indent="-100965" algn="l">
                        <a:lnSpc>
                          <a:spcPct val="107000"/>
                        </a:lnSpc>
                        <a:buClrTx/>
                        <a:buSzTx/>
                        <a:buFont typeface="Wingdings" panose="05000000000000000000" charset="0"/>
                        <a:buChar char="§"/>
                      </a:pPr>
                      <a:r>
                        <a:rPr lang="en-US" alt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Rosatom's area of responsibility: 3,000 nautical miles of the NSR from the Kara Gates to the Bering Strait</a:t>
                      </a:r>
                      <a:r>
                        <a:rPr 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.</a:t>
                      </a:r>
                      <a:endParaRPr lang="ru-RU" sz="1600">
                        <a:latin typeface="Calibri" panose="020F0502020204030204" charset="0"/>
                        <a:ea typeface="Calibri" panose="020F0502020204030204"/>
                        <a:cs typeface="Calibri" panose="020F0502020204030204" charset="0"/>
                      </a:endParaRPr>
                    </a:p>
                  </a:txBody>
                  <a:tcPr marL="0" marR="0" marT="0" marB="0" anchor="ctr" anchorCtr="0"/>
                </a:tc>
                <a:tc>
                  <a:txBody>
                    <a:bodyPr/>
                    <a:p>
                      <a:pPr marL="171450" indent="-100965" algn="l">
                        <a:lnSpc>
                          <a:spcPct val="107000"/>
                        </a:lnSpc>
                        <a:buClrTx/>
                        <a:buSzTx/>
                        <a:buFont typeface="Wingdings" panose="05000000000000000000" charset="0"/>
                        <a:buChar char="§"/>
                      </a:pPr>
                      <a:r>
                        <a:rPr lang="en-US" alt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Creation of a national digital transport and logistics platform</a:t>
                      </a:r>
                      <a:r>
                        <a:rPr 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.</a:t>
                      </a:r>
                      <a:endParaRPr lang="ru-RU" sz="1600">
                        <a:latin typeface="Calibri" panose="020F0502020204030204" charset="0"/>
                        <a:ea typeface="Calibri" panose="020F0502020204030204"/>
                        <a:cs typeface="Calibri" panose="020F0502020204030204" charset="0"/>
                      </a:endParaRPr>
                    </a:p>
                    <a:p>
                      <a:pPr marL="171450" indent="-100965" algn="l">
                        <a:lnSpc>
                          <a:spcPct val="107000"/>
                        </a:lnSpc>
                        <a:buClrTx/>
                        <a:buSzTx/>
                        <a:buFont typeface="Wingdings" panose="05000000000000000000" charset="0"/>
                        <a:buChar char="§"/>
                      </a:pPr>
                      <a:r>
                        <a:rPr lang="en-US" alt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Objectives of the platform: reducing paper document flow, converting document flow to electronic form</a:t>
                      </a:r>
                      <a:r>
                        <a:rPr 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.</a:t>
                      </a:r>
                      <a:endParaRPr lang="ru-RU" sz="1600">
                        <a:latin typeface="Calibri" panose="020F0502020204030204" charset="0"/>
                        <a:ea typeface="Calibri" panose="020F0502020204030204"/>
                        <a:cs typeface="Calibri" panose="020F0502020204030204" charset="0"/>
                      </a:endParaRPr>
                    </a:p>
                  </a:txBody>
                  <a:tcPr marL="0" marR="0" marT="0" marB="0" anchor="ctr" anchorCtr="0"/>
                </a:tc>
              </a:tr>
              <a:tr h="1716405">
                <a:tc>
                  <a:txBody>
                    <a:bodyPr/>
                    <a:p>
                      <a:pPr algn="l">
                        <a:lnSpc>
                          <a:spcPct val="107000"/>
                        </a:lnSpc>
                        <a:buClrTx/>
                        <a:buSzTx/>
                        <a:buFontTx/>
                      </a:pPr>
                      <a:r>
                        <a:rPr lang="en-US" alt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International collaboration</a:t>
                      </a:r>
                      <a:endParaRPr lang="en-US" altLang="ru-RU" sz="1600">
                        <a:latin typeface="Calibri" panose="020F0502020204030204" charset="0"/>
                        <a:ea typeface="Calibri" panose="020F0502020204030204"/>
                        <a:cs typeface="Calibri" panose="020F0502020204030204" charset="0"/>
                      </a:endParaRPr>
                    </a:p>
                  </a:txBody>
                  <a:tcPr marL="0" marR="0" marT="0" marB="0" anchor="ctr" anchorCtr="0"/>
                </a:tc>
                <a:tc>
                  <a:txBody>
                    <a:bodyPr/>
                    <a:p>
                      <a:pPr marL="171450" indent="-100965" algn="l">
                        <a:lnSpc>
                          <a:spcPct val="107000"/>
                        </a:lnSpc>
                        <a:buClrTx/>
                        <a:buSzTx/>
                        <a:buFont typeface="Wingdings" panose="05000000000000000000" charset="0"/>
                        <a:buChar char="§"/>
                      </a:pPr>
                      <a:r>
                        <a:rPr lang="en-US" alt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Interest and participation of partners from China, Belarus, the UAE, and India</a:t>
                      </a:r>
                      <a:r>
                        <a:rPr 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.</a:t>
                      </a:r>
                      <a:endParaRPr lang="ru-RU" sz="1600">
                        <a:latin typeface="Calibri" panose="020F0502020204030204" charset="0"/>
                        <a:ea typeface="Calibri" panose="020F0502020204030204"/>
                        <a:cs typeface="Calibri" panose="020F0502020204030204" charset="0"/>
                      </a:endParaRPr>
                    </a:p>
                    <a:p>
                      <a:pPr marL="171450" indent="-100965" algn="l">
                        <a:lnSpc>
                          <a:spcPct val="107000"/>
                        </a:lnSpc>
                        <a:buClrTx/>
                        <a:buSzTx/>
                        <a:buFont typeface="Wingdings" panose="05000000000000000000" charset="0"/>
                        <a:buChar char="§"/>
                      </a:pPr>
                      <a:r>
                        <a:rPr lang="en-US" alt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Intergovernmental formats for cooperation on the NSR have been established with China and India</a:t>
                      </a:r>
                      <a:r>
                        <a:rPr 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.</a:t>
                      </a:r>
                      <a:endParaRPr lang="ru-RU" sz="1600">
                        <a:latin typeface="Calibri" panose="020F0502020204030204" charset="0"/>
                        <a:ea typeface="Calibri" panose="020F0502020204030204"/>
                        <a:cs typeface="Calibri" panose="020F0502020204030204" charset="0"/>
                      </a:endParaRPr>
                    </a:p>
                  </a:txBody>
                  <a:tcPr marL="0" marR="0" marT="0" marB="0" anchor="ctr" anchorCtr="0"/>
                </a:tc>
                <a:tc>
                  <a:txBody>
                    <a:bodyPr/>
                    <a:p>
                      <a:pPr marL="171450" indent="-100965" algn="l">
                        <a:lnSpc>
                          <a:spcPct val="107000"/>
                        </a:lnSpc>
                        <a:buClrTx/>
                        <a:buSzTx/>
                        <a:buFont typeface="Wingdings" panose="05000000000000000000" charset="0"/>
                        <a:buChar char="§"/>
                      </a:pPr>
                      <a:r>
                        <a:rPr lang="en-US" alt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Proposals to international operators to invest in Russian companies with capital, technology, and fleet</a:t>
                      </a:r>
                      <a:r>
                        <a:rPr 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.</a:t>
                      </a:r>
                      <a:endParaRPr lang="ru-RU" sz="1600">
                        <a:latin typeface="Calibri" panose="020F0502020204030204" charset="0"/>
                        <a:ea typeface="Calibri" panose="020F0502020204030204"/>
                        <a:cs typeface="Calibri" panose="020F0502020204030204" charset="0"/>
                      </a:endParaRPr>
                    </a:p>
                    <a:p>
                      <a:pPr marL="171450" indent="-100965" algn="l">
                        <a:lnSpc>
                          <a:spcPct val="107000"/>
                        </a:lnSpc>
                        <a:buClrTx/>
                        <a:buSzTx/>
                        <a:buFont typeface="Wingdings" panose="05000000000000000000" charset="0"/>
                        <a:buChar char="§"/>
                      </a:pPr>
                      <a:r>
                        <a:rPr lang="en-US" alt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Priority is given to joint capital and the adaptation of Chinese technologies to Arctic conditions</a:t>
                      </a:r>
                      <a:r>
                        <a:rPr lang="ru-RU" sz="1600">
                          <a:latin typeface="Calibri" panose="020F0502020204030204" charset="0"/>
                          <a:ea typeface="Calibri" panose="020F0502020204030204"/>
                          <a:cs typeface="Calibri" panose="020F0502020204030204" charset="0"/>
                        </a:rPr>
                        <a:t>.</a:t>
                      </a:r>
                      <a:endParaRPr lang="ru-RU" sz="1600">
                        <a:latin typeface="Calibri" panose="020F0502020204030204" charset="0"/>
                        <a:ea typeface="Calibri" panose="020F0502020204030204"/>
                        <a:cs typeface="Calibri" panose="020F0502020204030204" charset="0"/>
                      </a:endParaRPr>
                    </a:p>
                  </a:txBody>
                  <a:tcPr marL="0" marR="0" marT="0" marB="0" anchor="ctr" anchorCtr="0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1475" y="300355"/>
            <a:ext cx="10058400" cy="1036955"/>
          </a:xfrm>
        </p:spPr>
        <p:txBody>
          <a:bodyPr/>
          <a:p>
            <a:r>
              <a:rPr lang="en-US" altLang="ru-RU" b="1">
                <a:solidFill>
                  <a:srgbClr val="C00000"/>
                </a:solidFill>
              </a:rPr>
              <a:t>Summary</a:t>
            </a:r>
            <a:endParaRPr lang="en-US" altLang="ru-RU" b="1">
              <a:solidFill>
                <a:srgbClr val="C00000"/>
              </a:solidFill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822960" y="1520190"/>
            <a:ext cx="10149840" cy="4050665"/>
          </a:xfrm>
        </p:spPr>
        <p:txBody>
          <a:bodyPr>
            <a:noAutofit/>
          </a:bodyPr>
          <a:p>
            <a:pPr>
              <a:buSzPct val="130000"/>
              <a:buFont typeface="Wingdings" panose="05000000000000000000" charset="0"/>
              <a:buChar char="ü"/>
            </a:pPr>
            <a:r>
              <a:rPr lang="en-US" altLang="ru-RU" sz="1600"/>
              <a:t> China has grown from an episodic NSR user into the route’s largest foreign shipping participant (23 permits and 23 vessels in 2025).</a:t>
            </a:r>
            <a:endParaRPr lang="en-US" altLang="ru-RU" sz="1600"/>
          </a:p>
          <a:p>
            <a:pPr>
              <a:buSzPct val="130000"/>
              <a:buFont typeface="Wingdings" panose="05000000000000000000" charset="0"/>
              <a:buChar char="ü"/>
            </a:pPr>
            <a:r>
              <a:rPr lang="en-US" altLang="ru-RU" sz="1600"/>
              <a:t> Yamal LNG shipments provided continuity throughout the decade - since 2023, growth has been driven by regular Russia–China container services.</a:t>
            </a:r>
            <a:endParaRPr lang="en-US" altLang="ru-RU" sz="1600"/>
          </a:p>
          <a:p>
            <a:pPr>
              <a:buSzPct val="130000"/>
              <a:buFont typeface="Wingdings" panose="05000000000000000000" charset="0"/>
              <a:buChar char="ü"/>
            </a:pPr>
            <a:r>
              <a:rPr lang="en-US" altLang="ru-RU" sz="1600"/>
              <a:t> Container shipping is booming: Chinese operators made 7 container voyages in 2023, 11 in 2024 and 14 in 2025. The NSR set a record of 23 container transits in 2025.</a:t>
            </a:r>
            <a:endParaRPr lang="en-US" altLang="ru-RU" sz="1600"/>
          </a:p>
          <a:p>
            <a:pPr>
              <a:buSzPct val="130000"/>
              <a:buFont typeface="Wingdings" panose="05000000000000000000" charset="0"/>
              <a:buChar char="ü"/>
            </a:pPr>
            <a:r>
              <a:rPr lang="en-US" altLang="ru-RU" sz="1600"/>
              <a:t> TATC: China is the corridor’s central foreign partner — cargo, capital, technology and fleet behind the 109 Mt/year target.</a:t>
            </a:r>
            <a:endParaRPr lang="en-US" altLang="ru-RU" sz="1600"/>
          </a:p>
          <a:p>
            <a:pPr>
              <a:buSzPct val="130000"/>
              <a:buFont typeface="Wingdings" panose="05000000000000000000" charset="0"/>
              <a:buChar char="ü"/>
            </a:pPr>
            <a:r>
              <a:rPr lang="en-US" altLang="ru-RU" sz="1600"/>
              <a:t> China–Europe Arctic Express: from trial voyage (Sept 2025) to regular weekly service (Aug 2026) — China–Europe in 20 days, half the Suez time, up to 50% lower CO₂ emissions.</a:t>
            </a:r>
            <a:endParaRPr lang="en-US" altLang="ru-RU" sz="1600"/>
          </a:p>
          <a:p>
            <a:pPr>
              <a:buSzPct val="130000"/>
              <a:buFont typeface="Wingdings" panose="05000000000000000000" charset="0"/>
              <a:buChar char="ü"/>
            </a:pPr>
            <a:r>
              <a:rPr lang="en-US" altLang="ru-RU" sz="1600"/>
              <a:t> Ideal for China’s high-value exports: power batteries, photovoltaic modules, energy-storage systems, NEV components, e-commerce cargo.</a:t>
            </a:r>
            <a:endParaRPr lang="en-US" altLang="ru-RU" sz="1600"/>
          </a:p>
          <a:p>
            <a:pPr>
              <a:buSzPct val="130000"/>
              <a:buFont typeface="Wingdings" panose="05000000000000000000" charset="0"/>
              <a:buChar char="ü"/>
            </a:pPr>
            <a:r>
              <a:rPr lang="en-US" altLang="ru-RU" sz="1600"/>
              <a:t> Year-round outlook: Rosatom–NewNew Shipping JV to build five Arc7 container ships (4,800+ TEU, lead ship 2027, home port Murmansk). More ice-class vessels on the China–St Petersburg line in 2026–2027.</a:t>
            </a:r>
            <a:endParaRPr lang="en-US" altLang="ru-RU" sz="1600"/>
          </a:p>
          <a:p>
            <a:pPr>
              <a:buSzPct val="130000"/>
              <a:buFont typeface="Wingdings" panose="05000000000000000000" charset="0"/>
              <a:buChar char="ü"/>
            </a:pPr>
            <a:r>
              <a:rPr lang="en-US" altLang="ru-RU" sz="1600"/>
              <a:t> Bilateral roadmap targets 20 Mt of annual Russia–China NSR cargo by 2030.</a:t>
            </a:r>
            <a:endParaRPr lang="en-US" altLang="ru-RU" sz="1600"/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3565" y="156210"/>
            <a:ext cx="1200150" cy="11811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19025" y="2258525"/>
            <a:ext cx="9989634" cy="1319204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solidFill>
                  <a:srgbClr val="C00000"/>
                </a:solidFill>
              </a:rPr>
              <a:t>Thank you for your attention!</a:t>
            </a:r>
            <a:endParaRPr lang="ru-RU" sz="48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https://upload.wikimedia.org/wikipedia/en/thumb/7/7a/Harbin_Engineering_University_logo.png/180px-Harbin_Engineering_University_logo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62" y="101698"/>
            <a:ext cx="1852608" cy="185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623790" y="213299"/>
            <a:ext cx="808006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Harbin Engineering University</a:t>
            </a:r>
            <a:endParaRPr lang="en-US" sz="3200" b="1" dirty="0" smtClean="0">
              <a:solidFill>
                <a:srgbClr val="C00000"/>
              </a:solidFill>
            </a:endParaRPr>
          </a:p>
          <a:p>
            <a:r>
              <a:rPr lang="en-US" sz="2400" dirty="0" smtClean="0"/>
              <a:t>School of Economics and Management</a:t>
            </a:r>
            <a:endParaRPr lang="ru-RU" sz="2400" dirty="0"/>
          </a:p>
        </p:txBody>
      </p:sp>
      <p:sp>
        <p:nvSpPr>
          <p:cNvPr id="8" name="Прямоугольник 8"/>
          <p:cNvSpPr/>
          <p:nvPr/>
        </p:nvSpPr>
        <p:spPr>
          <a:xfrm>
            <a:off x="875665" y="5027930"/>
            <a:ext cx="10229215" cy="1398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</a:rPr>
              <a:t>Gao Tianming: </a:t>
            </a:r>
            <a:r>
              <a:rPr lang="de-DE" sz="3200" dirty="0" smtClean="0">
                <a:solidFill>
                  <a:srgbClr val="C00000"/>
                </a:solidFill>
              </a:rPr>
              <a:t>gaotianming@hrbeu.edu.cn</a:t>
            </a:r>
            <a:endParaRPr lang="en-US" altLang="ru-RU" sz="4000" b="1" dirty="0" smtClean="0">
              <a:solidFill>
                <a:srgbClr val="C00000"/>
              </a:solidFill>
            </a:endParaRPr>
          </a:p>
          <a:p>
            <a:endParaRPr lang="en-US" sz="500" b="1" dirty="0" smtClean="0">
              <a:solidFill>
                <a:srgbClr val="C00000"/>
              </a:solidFill>
            </a:endParaRPr>
          </a:p>
          <a:p>
            <a:r>
              <a:rPr lang="en-US" sz="4000" b="1" dirty="0" smtClean="0">
                <a:solidFill>
                  <a:srgbClr val="C00000"/>
                </a:solidFill>
              </a:rPr>
              <a:t>Vasily Erokhin: </a:t>
            </a:r>
            <a:r>
              <a:rPr lang="de-DE" sz="3200" dirty="0" smtClean="0">
                <a:solidFill>
                  <a:srgbClr val="C00000"/>
                </a:solidFill>
              </a:rPr>
              <a:t>erokhin-vl</a:t>
            </a:r>
            <a:r>
              <a:rPr lang="de-DE" sz="3200" dirty="0" smtClean="0">
                <a:solidFill>
                  <a:srgbClr val="C00000"/>
                </a:solidFill>
                <a:sym typeface="+mn-ea"/>
              </a:rPr>
              <a:t>@</a:t>
            </a:r>
            <a:r>
              <a:rPr lang="en-US" altLang="de-DE" sz="3200" dirty="0" smtClean="0">
                <a:solidFill>
                  <a:srgbClr val="C00000"/>
                </a:solidFill>
                <a:sym typeface="+mn-ea"/>
              </a:rPr>
              <a:t>rudn</a:t>
            </a:r>
            <a:r>
              <a:rPr lang="de-DE" sz="3200" dirty="0" smtClean="0">
                <a:solidFill>
                  <a:srgbClr val="C00000"/>
                </a:solidFill>
                <a:sym typeface="+mn-ea"/>
              </a:rPr>
              <a:t>.</a:t>
            </a:r>
            <a:r>
              <a:rPr lang="en-US" altLang="de-DE" sz="3200" dirty="0" smtClean="0">
                <a:solidFill>
                  <a:srgbClr val="C00000"/>
                </a:solidFill>
                <a:sym typeface="+mn-ea"/>
              </a:rPr>
              <a:t>ru</a:t>
            </a:r>
            <a:r>
              <a:rPr lang="en-US" sz="4000" b="1" dirty="0" smtClean="0">
                <a:solidFill>
                  <a:srgbClr val="C00000"/>
                </a:solidFill>
              </a:rPr>
              <a:t> </a:t>
            </a:r>
            <a:endParaRPr lang="en-US" sz="32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TABLE_ENDDRAG_ORIGIN_RECT" val="681*324"/>
  <p:tag name="TABLE_ENDDRAG_RECT" val="21*65*681*324"/>
</p:tagLst>
</file>

<file path=ppt/tags/tag2.xml><?xml version="1.0" encoding="utf-8"?>
<p:tagLst xmlns:p="http://schemas.openxmlformats.org/presentationml/2006/main">
  <p:tag name="TABLE_ENDDRAG_ORIGIN_RECT" val="681*324"/>
  <p:tag name="TABLE_ENDDRAG_RECT" val="21*65*681*324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Дерево">
  <a:themeElements>
    <a:clrScheme name="Дерево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Дерево">
      <a:majorFont>
        <a:latin typeface="Rockwell Condensed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Дерево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Дерево</Template>
  <TotalTime>0</TotalTime>
  <Words>4706</Words>
  <Application>WPS Presentation</Application>
  <PresentationFormat>Widescreen</PresentationFormat>
  <Paragraphs>230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21" baseType="lpstr">
      <vt:lpstr>Arial</vt:lpstr>
      <vt:lpstr>SimSun</vt:lpstr>
      <vt:lpstr>Wingdings</vt:lpstr>
      <vt:lpstr>Trebuchet MS</vt:lpstr>
      <vt:lpstr>Calibri</vt:lpstr>
      <vt:lpstr>Calibri</vt:lpstr>
      <vt:lpstr>Wingdings</vt:lpstr>
      <vt:lpstr>Rockwell Condensed</vt:lpstr>
      <vt:lpstr>Rockwell</vt:lpstr>
      <vt:lpstr>Cambria</vt:lpstr>
      <vt:lpstr>Microsoft YaHei</vt:lpstr>
      <vt:lpstr>Arial Unicode MS</vt:lpstr>
      <vt:lpstr>Дерево</vt:lpstr>
      <vt:lpstr>China's Arctic Shipping Evolution: From Episodic Transits to Regular Container Services</vt:lpstr>
      <vt:lpstr>Permits for entry to the Northern Sea Route  for Chinese vessels</vt:lpstr>
      <vt:lpstr>China: Permits and vessels - three periods</vt:lpstr>
      <vt:lpstr>China: listed vessel records by cargo role</vt:lpstr>
      <vt:lpstr>expanding the NSR into the Trans-arctic transport corridor </vt:lpstr>
      <vt:lpstr>expanding the NSR into the Trans-arctic transport corridor</vt:lpstr>
      <vt:lpstr>Summary</vt:lpstr>
      <vt:lpstr>Thank you for your attention!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Vasily Erokhin</dc:creator>
  <cp:lastModifiedBy>Vasily Erokhin</cp:lastModifiedBy>
  <cp:revision>681</cp:revision>
  <dcterms:created xsi:type="dcterms:W3CDTF">2016-05-03T02:35:00Z</dcterms:created>
  <dcterms:modified xsi:type="dcterms:W3CDTF">2026-10-09T12:22:24Z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1049-12.1.0.28485</vt:lpwstr>
  </property>
  <property fmtid="{D5CDD505-2E9C-101B-9397-08002B2CF9AE}" pid="3" name="ICV">
    <vt:lpwstr>2783361480604C8289C7F092B9525F77_12</vt:lpwstr>
  </property>
</Properties>
</file>