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3" r:id="rId3"/>
    <p:sldId id="329" r:id="rId4"/>
    <p:sldId id="327" r:id="rId5"/>
    <p:sldId id="328" r:id="rId6"/>
    <p:sldId id="351" r:id="rId7"/>
    <p:sldId id="321" r:id="rId8"/>
    <p:sldId id="338" r:id="rId9"/>
    <p:sldId id="360" r:id="rId10"/>
    <p:sldId id="359" r:id="rId11"/>
    <p:sldId id="362" r:id="rId12"/>
    <p:sldId id="364" r:id="rId1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88452" autoAdjust="0"/>
  </p:normalViewPr>
  <p:slideViewPr>
    <p:cSldViewPr snapToGrid="0">
      <p:cViewPr varScale="1">
        <p:scale>
          <a:sx n="77" d="100"/>
          <a:sy n="77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F56E9-CCF5-433B-825F-BCE9E0E790D9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4AB84-7249-4849-AA2C-97349E867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22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DACD-A55B-48FA-A22C-CFD7558D5B62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3BFBD-BA50-4496-9C99-46D70859C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карта_ТТК_мультимод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 Пол кодекс.jpg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BFBD-BA50-4496-9C99-46D70859CF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86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AZMMO AZMRT Сравнение расстояний Мурманск СПб новые рынки 251124.xlsx 251124 Сравнение трасс </a:t>
            </a:r>
            <a:r>
              <a:rPr lang="ru-RU" dirty="0" err="1" smtClean="0"/>
              <a:t>Сокращ</a:t>
            </a:r>
            <a:r>
              <a:rPr lang="ru-RU" dirty="0" smtClean="0"/>
              <a:t>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карта_рынки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ТТК_мир.jpg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Глобальный юг </a:t>
            </a:r>
            <a:r>
              <a:rPr lang="en-US" dirty="0" smtClean="0"/>
              <a:t>World_map._UNCTAD_classification_of_economies.png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ТТК обеспечивает внешнеторговые операции России со странами Глобального Юга.</a:t>
            </a:r>
            <a:r>
              <a:rPr lang="ru-RU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Обеспечен круглогодичный вывоз через Атлантический океан – в Латинскую Америку, Африку; главный грузопоток идет в Азиатский регион.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Сезонные перевозки в летне-осенний период обеспечивают вывоз российского сырья в страны Восточной Азии, которая является, в силу экономической целесообразности, целевым рынком ТТК и его определяющей части – Северного морского пути.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Основной объем грузопотока определяют углеводородные ресурсы – сжиженный природный газ, нефть и газовый конденсат.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BFBD-BA50-4496-9C99-46D70859CF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6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 txBox="1">
            <a:spLocks noGrp="1" noChangeArrowheads="1"/>
          </p:cNvSpPr>
          <p:nvPr/>
        </p:nvSpPr>
        <p:spPr bwMode="auto">
          <a:xfrm>
            <a:off x="158" y="292486"/>
            <a:ext cx="126738738" cy="1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4" rIns="91550" bIns="4577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Calibri" pitchFamily="34" charset="0"/>
              </a:rPr>
              <a:t>100714_15 Роснедра 100622.ppt</a:t>
            </a: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165593662" y="292486"/>
            <a:ext cx="126738738" cy="1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4" rIns="91550" bIns="4577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DCECCA-1FBA-47FF-9AAF-4F15388B4FB0}" type="slidenum">
              <a:rPr lang="ru-RU" sz="1200">
                <a:latin typeface="Calibri" pitchFamily="34" charset="0"/>
              </a:rPr>
              <a:pPr algn="r" eaLnBrk="1" hangingPunct="1"/>
              <a:t>12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0" tIns="45774" rIns="91550" bIns="45774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Эйнштейн Изображение </a:t>
            </a:r>
            <a:r>
              <a:rPr lang="ru-RU" dirty="0" err="1" smtClean="0"/>
              <a:t>WhatsApp</a:t>
            </a:r>
            <a:r>
              <a:rPr lang="ru-RU" dirty="0" smtClean="0"/>
              <a:t> 2024-06-06 в 15.20.14_64295b3f.jpg</a:t>
            </a:r>
          </a:p>
          <a:p>
            <a:pPr>
              <a:spcBef>
                <a:spcPct val="0"/>
              </a:spcBef>
            </a:pPr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6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карта_ТТК_мультимод</a:t>
            </a:r>
            <a:r>
              <a:rPr lang="ru-RU" dirty="0" smtClean="0"/>
              <a:t>_ А4_250926ЕС.</a:t>
            </a:r>
            <a:r>
              <a:rPr lang="en-US" dirty="0" smtClean="0"/>
              <a:t>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D0EF-FD6E-423D-94E1-66D2C441C2C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58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схема_тр</a:t>
            </a:r>
            <a:r>
              <a:rPr lang="ru-RU" dirty="0" smtClean="0"/>
              <a:t> узлы_каркасные_250715ЕС.</a:t>
            </a:r>
            <a:r>
              <a:rPr lang="en-US" dirty="0" smtClean="0"/>
              <a:t>JPG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AZMTH </a:t>
            </a:r>
            <a:r>
              <a:rPr lang="ru-RU" dirty="0" smtClean="0"/>
              <a:t>Схема_АркКТС_узлы_240425ЕС 241106 МГ </a:t>
            </a:r>
            <a:r>
              <a:rPr lang="ru-RU" dirty="0" err="1" smtClean="0"/>
              <a:t>доп</a:t>
            </a:r>
            <a:r>
              <a:rPr lang="ru-RU" dirty="0" smtClean="0"/>
              <a:t> ТАТК 250520.</a:t>
            </a:r>
            <a:r>
              <a:rPr lang="en-US" dirty="0" smtClean="0"/>
              <a:t>xlsx </a:t>
            </a:r>
            <a:r>
              <a:rPr lang="ru-RU" dirty="0" smtClean="0"/>
              <a:t>Схема 250520 ТАТК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D0EF-FD6E-423D-94E1-66D2C441C2C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4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AZMCR_AZMPC_AZMAZMTV_AZMTC_</a:t>
            </a:r>
            <a:r>
              <a:rPr lang="ru-RU" dirty="0" smtClean="0"/>
              <a:t>Грузопоток_ТКТ_2024_250729_</a:t>
            </a:r>
            <a:r>
              <a:rPr lang="en-US" dirty="0" smtClean="0"/>
              <a:t>JOB.xlsx</a:t>
            </a:r>
            <a:r>
              <a:rPr lang="ru-RU" dirty="0" smtClean="0"/>
              <a:t>  Грузопоток ТТК 2024 </a:t>
            </a:r>
            <a:r>
              <a:rPr lang="ru-RU" dirty="0" err="1" smtClean="0"/>
              <a:t>МасшТКм</a:t>
            </a:r>
            <a:r>
              <a:rPr lang="ru-RU" dirty="0" smtClean="0"/>
              <a:t> Кру      ТТК 2024 грузопоток 251002.</a:t>
            </a:r>
            <a:r>
              <a:rPr lang="en-US" dirty="0" smtClean="0"/>
              <a:t>jpg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Глобальный юг </a:t>
            </a:r>
            <a:r>
              <a:rPr lang="en-US" dirty="0" smtClean="0"/>
              <a:t>World_map._UNCTAD_classification_of_economies.png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ТТК обеспечивает внешнеторговые операции России со странами Глобального Юга.</a:t>
            </a:r>
            <a:r>
              <a:rPr lang="ru-RU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Обеспечен круглогодичный вывоз через Атлантический океан – в Латинскую Америку, Африку; главный грузопоток идет в Азиатский регион.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Сезонные перевозки в летне-осенний период обеспечивают вывоз российского сырья в страны Восточной Азии, которая является, в силу экономической целесообразности, целевым рынком ТТК и его определяющей части – Северного морского пути.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Основной объем грузопотока определяют углеводородные ресурсы – сжиженный природный газ, нефть и газовый конденсат.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D0EF-FD6E-423D-94E1-66D2C441C2C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7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dirty="0" smtClean="0"/>
              <a:t>AZMMO СМП ПЕРЕВОЗКИ 2025М10 251113.xlsx   Рис СПГ Всего   карта_мир_СПГ_Восток_25М10_251114ЕС.</a:t>
            </a:r>
            <a:r>
              <a:rPr lang="en-US" dirty="0" smtClean="0"/>
              <a:t>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BFBD-BA50-4496-9C99-46D70859CF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14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dirty="0" smtClean="0"/>
              <a:t>AZMTD AZMCF Мурманск РПК перевалка до 2025_09 251106.xlsx    Рис РПК РГМ</a:t>
            </a:r>
          </a:p>
          <a:p>
            <a:pPr marL="0" indent="0">
              <a:buFont typeface="+mj-lt"/>
              <a:buNone/>
            </a:pPr>
            <a:endParaRPr lang="ru-RU" dirty="0" smtClean="0"/>
          </a:p>
          <a:p>
            <a:pPr marL="0" indent="0">
              <a:buFont typeface="+mj-lt"/>
              <a:buNone/>
            </a:pPr>
            <a:r>
              <a:rPr lang="ru-RU" dirty="0" smtClean="0"/>
              <a:t>РПК Норд фото 251111.</a:t>
            </a:r>
            <a:r>
              <a:rPr lang="en-US" dirty="0" smtClean="0"/>
              <a:t>jpghttps://www.gazprom-neft.ru/upload/iblock/f42/wzo9ew6rsnfqkxvedfwjt3b5hbdn1rmy.jpg</a:t>
            </a:r>
            <a:endParaRPr lang="ru-RU" dirty="0" smtClean="0"/>
          </a:p>
          <a:p>
            <a:pPr marL="0" indent="0">
              <a:buFont typeface="+mj-lt"/>
              <a:buNone/>
            </a:pPr>
            <a:endParaRPr lang="ru-RU" dirty="0" smtClean="0"/>
          </a:p>
          <a:p>
            <a:pPr marL="0" indent="0">
              <a:buFont typeface="+mj-lt"/>
              <a:buNone/>
            </a:pPr>
            <a:r>
              <a:rPr lang="ru-RU" dirty="0" smtClean="0"/>
              <a:t>  РПК ЛК Волга фото 251111.jpg    </a:t>
            </a:r>
            <a:r>
              <a:rPr lang="en-US" dirty="0" smtClean="0"/>
              <a:t>https://avatars.dzeninfra.ru/get-zen_doc/1579326/pub_5dc12d647cccba00afd5cae3_5dc12d6f7cccba00afd5cae4/scale_1200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BFBD-BA50-4496-9C99-46D70859CF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35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251008 РАО Григорьев .</a:t>
            </a:r>
            <a:r>
              <a:rPr lang="en-US" b="1" dirty="0" err="1" smtClean="0"/>
              <a:t>pptx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/>
              <a:t>". Приказ ФТГС от 29 декабря 2017 г. N 887. Об утверждении методологических положений по статистике транспорта;</a:t>
            </a: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AZMMO AZMTR JOB </a:t>
            </a:r>
            <a:r>
              <a:rPr lang="ru-RU" dirty="0" smtClean="0"/>
              <a:t>сквозные транзит </a:t>
            </a:r>
            <a:r>
              <a:rPr lang="ru-RU" dirty="0" err="1" smtClean="0"/>
              <a:t>смп</a:t>
            </a:r>
            <a:r>
              <a:rPr lang="ru-RU" dirty="0" smtClean="0"/>
              <a:t> 2011-2025 250930 251006.</a:t>
            </a:r>
            <a:r>
              <a:rPr lang="en-US" dirty="0" smtClean="0"/>
              <a:t>xlsx</a:t>
            </a:r>
            <a:r>
              <a:rPr lang="ru-RU" dirty="0" smtClean="0"/>
              <a:t> Рис Перевозки Транзит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r>
              <a:rPr lang="en-US" dirty="0" smtClean="0"/>
              <a:t>AZMMO AZMTR JOB </a:t>
            </a:r>
            <a:r>
              <a:rPr lang="ru-RU" dirty="0" smtClean="0"/>
              <a:t>сквозные транзит </a:t>
            </a:r>
            <a:r>
              <a:rPr lang="ru-RU" dirty="0" err="1" smtClean="0"/>
              <a:t>смп</a:t>
            </a:r>
            <a:r>
              <a:rPr lang="ru-RU" dirty="0" smtClean="0"/>
              <a:t> 2011-2025 250930 251006.</a:t>
            </a:r>
            <a:r>
              <a:rPr lang="en-US" dirty="0" smtClean="0"/>
              <a:t>xlsx</a:t>
            </a:r>
            <a:r>
              <a:rPr lang="ru-RU" dirty="0" smtClean="0"/>
              <a:t>  Рис Нефть ТТК СМП Азия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D0EF-FD6E-423D-94E1-66D2C441C2C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6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 smtClean="0"/>
              <a:t>Транзит 2025 251125 </a:t>
            </a:r>
            <a:r>
              <a:rPr lang="ru-RU" dirty="0" err="1" smtClean="0"/>
              <a:t>редактир</a:t>
            </a:r>
            <a:r>
              <a:rPr lang="ru-RU" dirty="0" smtClean="0"/>
              <a:t> МГ.xlsx  Рис Виды перевозок  Рис Структура Грузы группы  Рис Груз группы Направления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BFBD-BA50-4496-9C99-46D70859CF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27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 smtClean="0"/>
              <a:t> Транзит 2025 251125 </a:t>
            </a:r>
            <a:r>
              <a:rPr lang="ru-RU" dirty="0" err="1" smtClean="0"/>
              <a:t>редактир</a:t>
            </a:r>
            <a:r>
              <a:rPr lang="ru-RU" dirty="0" smtClean="0"/>
              <a:t> МГ.xlsx   Рис Партнеры Доли   Рис Страны партнеры 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BFBD-BA50-4496-9C99-46D70859CF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95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6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2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5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4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2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3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5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7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4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7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F2B6-DCDF-4105-881F-72053B4F66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E6B20-B79C-44D6-8DBB-4049533D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2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grigoriev@gecon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4568" y="1867638"/>
            <a:ext cx="9144000" cy="14545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РАЗВИТИЕ МЕЖДУНАРОДНОГО СУДОХОДСТВА ПО ТРАНСАРКТИЧЕСКОМУ ТРАНСПОРТНОМУ КОРИДОРУ</a:t>
            </a:r>
            <a:endParaRPr lang="ru-RU" sz="36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176" y="4143598"/>
            <a:ext cx="9918405" cy="1655762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cs typeface="Arial" panose="020B0604020202020204" pitchFamily="34" charset="0"/>
              </a:rPr>
              <a:t>Михаил Григорьев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cs typeface="Arial" panose="020B0604020202020204" pitchFamily="34" charset="0"/>
              </a:rPr>
              <a:t>Гекон </a:t>
            </a:r>
            <a:r>
              <a:rPr lang="en-US" sz="2200" dirty="0">
                <a:cs typeface="Arial" panose="020B0604020202020204" pitchFamily="34" charset="0"/>
              </a:rPr>
              <a:t>/</a:t>
            </a:r>
            <a:r>
              <a:rPr lang="ru-RU" sz="2200" dirty="0">
                <a:cs typeface="Arial" panose="020B0604020202020204" pitchFamily="34" charset="0"/>
              </a:rPr>
              <a:t> ИМЭМО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Научный совет РАН по изучению Арктики и Антарктики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Экспертный </a:t>
            </a:r>
            <a:r>
              <a:rPr lang="ru-RU" sz="2200" dirty="0"/>
              <a:t>совет Комиссии Госсовета «Северный морской путь и Арктика</a:t>
            </a:r>
            <a:r>
              <a:rPr lang="ru-RU" sz="2200" dirty="0" smtClean="0"/>
              <a:t>»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2729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Международная научная конференция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Международные проблемы новой геополитики Арктики</a:t>
            </a:r>
            <a:r>
              <a:rPr lang="ru-RU" dirty="0" smtClean="0"/>
              <a:t>», </a:t>
            </a:r>
            <a:r>
              <a:rPr lang="ru-RU" dirty="0"/>
              <a:t>25 ноября 2025 , </a:t>
            </a:r>
            <a:r>
              <a:rPr lang="ru-RU" dirty="0" smtClean="0"/>
              <a:t>Институт Европы РАН, г</a:t>
            </a:r>
            <a:r>
              <a:rPr lang="ru-RU" dirty="0"/>
              <a:t>. Москва</a:t>
            </a:r>
          </a:p>
        </p:txBody>
      </p: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10173303" y="93664"/>
            <a:ext cx="1928151" cy="938087"/>
            <a:chOff x="9937226" y="0"/>
            <a:chExt cx="2254774" cy="1096997"/>
          </a:xfrm>
        </p:grpSpPr>
        <p:pic>
          <p:nvPicPr>
            <p:cNvPr id="9" name="Picture 5" descr="logo_gre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5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82" y="131754"/>
            <a:ext cx="10515600" cy="3751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СТРАНЫ – ПАРТНЕРЫ ВНЕШНЕТОРГОВЫХ ПЕРЕВОЗОК ПО АРКТИЧЕСКОМУ СЕГМЕНТУ ТТК</a:t>
            </a:r>
            <a:endParaRPr lang="ru-RU" sz="2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8" name="Picture 5" descr="logo_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822096" y="6457890"/>
            <a:ext cx="451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 данных:  </a:t>
            </a:r>
            <a:r>
              <a:rPr lang="ru-RU" sz="1400" i="1" dirty="0" smtClean="0"/>
              <a:t>Минтранс России; </a:t>
            </a:r>
            <a:r>
              <a:rPr lang="ru-RU" sz="1400" i="1" dirty="0" smtClean="0"/>
              <a:t>анализ  Гекон</a:t>
            </a:r>
            <a:endParaRPr lang="ru-RU" sz="1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68" y="1517954"/>
            <a:ext cx="5760000" cy="3772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748" y="1517954"/>
            <a:ext cx="5760000" cy="37726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68948" y="5983357"/>
            <a:ext cx="190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18.11.2025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921" y="900311"/>
            <a:ext cx="974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ДОЛИ СТРАН-ПАРТНЕРОВ                                                       ГРУЗОВАЯ СПЕЦИАЛИЗАЦИЯ СТРАН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82" y="131754"/>
            <a:ext cx="10515600" cy="5715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РАЗВИТИЕ ТРАНСАРКТИЧЕСКОГО ТРАНСПОРТНОГО КОРИДОРА</a:t>
            </a:r>
            <a:endParaRPr lang="ru-RU" sz="2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8" name="Picture 5" descr="logo_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28340" y="578722"/>
            <a:ext cx="11529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ЗАДАЧА ТТК – </a:t>
            </a:r>
            <a:r>
              <a:rPr lang="ru-RU" sz="2000" dirty="0" smtClean="0"/>
              <a:t>РАСШИРЕНИЕ </a:t>
            </a:r>
            <a:r>
              <a:rPr lang="ru-RU" sz="2000" dirty="0" smtClean="0"/>
              <a:t>ПОСТАВОК </a:t>
            </a:r>
            <a:r>
              <a:rPr lang="ru-RU" sz="2000" dirty="0" smtClean="0"/>
              <a:t>В СТРАНЫ </a:t>
            </a:r>
            <a:r>
              <a:rPr lang="ru-RU" sz="2000" dirty="0" smtClean="0"/>
              <a:t>ГЛОБАЛЬНОГО </a:t>
            </a:r>
            <a:r>
              <a:rPr lang="ru-RU" sz="2000" dirty="0" smtClean="0"/>
              <a:t>ЮГА НА НОВЫЕ ПЕРСПЕКТИВНЫЕ ДЛЯ РОССИИ РЫНКИ. КРУГЛОГОДИЧНЫЙ </a:t>
            </a:r>
            <a:r>
              <a:rPr lang="ru-RU" sz="2000" dirty="0" smtClean="0"/>
              <a:t>ВЫВОЗ ОСУЩЕСТВЛЯЕТСЯ ЧЕРЕЗ АТЛАНТИЧЕСКИЙ ОКЕАН, </a:t>
            </a:r>
            <a:endParaRPr lang="ru-RU" sz="2000" dirty="0" smtClean="0"/>
          </a:p>
          <a:p>
            <a:pPr algn="ctr"/>
            <a:r>
              <a:rPr lang="ru-RU" sz="2000" dirty="0" smtClean="0"/>
              <a:t>СЕЗОННЫЙ </a:t>
            </a:r>
            <a:r>
              <a:rPr lang="ru-RU" sz="2000" dirty="0" smtClean="0"/>
              <a:t>- </a:t>
            </a:r>
            <a:r>
              <a:rPr lang="ru-RU" sz="2000" dirty="0" smtClean="0"/>
              <a:t>В </a:t>
            </a:r>
            <a:r>
              <a:rPr lang="ru-RU" sz="2000" dirty="0" smtClean="0"/>
              <a:t>ВОСТОЧНУЮ АЗИЮ ПО СЕВМОРПУТИ 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" y="2041353"/>
            <a:ext cx="4035028" cy="212679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52" y="1631232"/>
            <a:ext cx="5759450" cy="31108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652" y="4778919"/>
            <a:ext cx="5766301" cy="173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261" y="4778919"/>
            <a:ext cx="537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Дистанции перевозки грузов из базового морского порта ТТК -  Мурманска - сопоставимы с традиционными перевозками из портов Балтийского моря, но независимы от ситуации в Датских проливах и Ла-Манше.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26158" y="6497646"/>
            <a:ext cx="6808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 данных:  </a:t>
            </a:r>
            <a:r>
              <a:rPr lang="ru-RU" sz="1400" i="1" dirty="0"/>
              <a:t>Минэкономразвития </a:t>
            </a:r>
            <a:r>
              <a:rPr lang="ru-RU" sz="1400" i="1" dirty="0" smtClean="0"/>
              <a:t>России, </a:t>
            </a:r>
            <a:r>
              <a:rPr lang="en-US" sz="1400" i="1" dirty="0"/>
              <a:t>sea-distances.org</a:t>
            </a:r>
            <a:r>
              <a:rPr lang="ru-RU" sz="1400" i="1" dirty="0" smtClean="0"/>
              <a:t>; </a:t>
            </a:r>
            <a:r>
              <a:rPr lang="ru-RU" sz="1400" i="1" dirty="0" smtClean="0"/>
              <a:t>анализ  Гекон</a:t>
            </a:r>
            <a:endParaRPr lang="ru-RU" sz="14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7896" y="1987742"/>
            <a:ext cx="327991" cy="145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87018" y="801412"/>
            <a:ext cx="11402516" cy="457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5" rIns="91432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Благодарю </a:t>
            </a:r>
            <a:r>
              <a:rPr lang="ru-RU" sz="2400" b="1" dirty="0">
                <a:solidFill>
                  <a:srgbClr val="002060"/>
                </a:solidFill>
              </a:rPr>
              <a:t>за внимание!</a:t>
            </a:r>
          </a:p>
          <a:p>
            <a:pPr algn="r" eaLnBrk="1" hangingPunct="1">
              <a:spcBef>
                <a:spcPct val="5000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ru-RU" sz="1100" dirty="0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ru-RU" sz="1100" dirty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ru-RU" sz="1100" dirty="0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ru-RU" sz="1100" dirty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ru-RU" sz="1100" dirty="0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ru-RU" sz="1100" dirty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1100" dirty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mgrigoriev@gecon.ru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+7 916 674 04 82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02" y="6153208"/>
            <a:ext cx="1196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Гекон», ИМЭМО РАН 2025. Все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права защищены.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Полное или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частичное копирование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также тиражирование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разрешаются только с письменного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разрешения правообладателей.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logo_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06" y="18634"/>
            <a:ext cx="868694" cy="8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5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82" y="131754"/>
            <a:ext cx="10515600" cy="5715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ТРАНСАРКТИЧЕСКИЙ ТРАНСПОРТНЫЙ КОРИДОР</a:t>
            </a:r>
            <a:endParaRPr lang="ru-RU" sz="2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8" name="Picture 5" descr="logo_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446643" y="6457890"/>
            <a:ext cx="6887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 данных:  </a:t>
            </a:r>
            <a:r>
              <a:rPr lang="ru-RU" sz="1400" i="1" dirty="0" smtClean="0"/>
              <a:t>Комиссия Госсовета по направлению «</a:t>
            </a:r>
            <a:r>
              <a:rPr lang="ru-RU" sz="1400" i="1" dirty="0" err="1" smtClean="0"/>
              <a:t>Севморпуть</a:t>
            </a:r>
            <a:r>
              <a:rPr lang="ru-RU" sz="1400" i="1" dirty="0" smtClean="0"/>
              <a:t> и Арктика»</a:t>
            </a:r>
            <a:endParaRPr lang="ru-RU" sz="14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9681" y="1536246"/>
            <a:ext cx="6431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/>
              <a:t>Трансарктический транспортный коридор </a:t>
            </a:r>
            <a:r>
              <a:rPr lang="ru-RU" sz="2000" dirty="0" smtClean="0"/>
              <a:t>(ТТК) – </a:t>
            </a:r>
            <a:r>
              <a:rPr lang="ru-RU" sz="2000" dirty="0"/>
              <a:t>национальная и международная транспортная система, опирающаяся на морские </a:t>
            </a:r>
            <a:r>
              <a:rPr lang="ru-RU" sz="2000" dirty="0" smtClean="0"/>
              <a:t>порты (Санкт-Петербург, Мурманск, Архангельск, Владивосток), </a:t>
            </a:r>
            <a:r>
              <a:rPr lang="ru-RU" sz="2000" dirty="0"/>
              <a:t>объединяющая грузовые потоки морского, железнодорожного, внутреннего водного, автомобильного и трубопроводного транспорта, обеспечивающая внутренние и внешнеторговые перевозки Российской Федерации, а также международный транзит.</a:t>
            </a:r>
          </a:p>
        </p:txBody>
      </p:sp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6720050" y="1069340"/>
            <a:ext cx="5326865" cy="3519137"/>
            <a:chOff x="0" y="0"/>
            <a:chExt cx="4328556" cy="299852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328556" cy="2998520"/>
            </a:xfrm>
            <a:prstGeom prst="rect">
              <a:avLst/>
            </a:prstGeom>
          </p:spPr>
        </p:pic>
        <p:cxnSp>
          <p:nvCxnSpPr>
            <p:cNvPr id="13" name="Прямая со стрелкой 12"/>
            <p:cNvCxnSpPr/>
            <p:nvPr/>
          </p:nvCxnSpPr>
          <p:spPr>
            <a:xfrm flipH="1">
              <a:off x="670956" y="320634"/>
              <a:ext cx="717804" cy="78181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3437907" y="308759"/>
              <a:ext cx="402209" cy="133921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1401289" y="154379"/>
              <a:ext cx="2019300" cy="297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indent="450215"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Арктический сегмент ТТК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29681" y="4925306"/>
            <a:ext cx="1191723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Арктический сегмент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часть ТТК,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расположенная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 пределах Арктической зоны Российской Федерации и арктических акваторий, определенных Полярным кодексом с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включением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морских портов Баренцева и Белого морей, в первую очередь Мурманска и Архангельска.</a:t>
            </a:r>
          </a:p>
        </p:txBody>
      </p:sp>
    </p:spTree>
    <p:extLst>
      <p:ext uri="{BB962C8B-B14F-4D97-AF65-F5344CB8AC3E}">
        <p14:creationId xmlns:p14="http://schemas.microsoft.com/office/powerpoint/2010/main" val="22575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5492"/>
            <a:ext cx="10515600" cy="3269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+mn-lt"/>
              </a:rPr>
              <a:t>ПУНКТЫ ОТГРУЗКИ И ПЕРЕВАЛКИ УГЛЕВОДОРОДНОГО СЫРЬЯ, ТРАНСПОРТИРУЕМОГО ПО  ТТК</a:t>
            </a:r>
            <a:endParaRPr lang="ru-RU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56362" y="5719225"/>
            <a:ext cx="19356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Источники данных: Минтранс, компании; анализ Гекон</a:t>
            </a:r>
            <a:endParaRPr lang="ru-RU" sz="14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9" y="473856"/>
            <a:ext cx="9116535" cy="6343605"/>
          </a:xfrm>
          <a:prstGeom prst="rect">
            <a:avLst/>
          </a:prstGeom>
        </p:spPr>
      </p:pic>
      <p:sp>
        <p:nvSpPr>
          <p:cNvPr id="2" name="Овал 1"/>
          <p:cNvSpPr>
            <a:spLocks noChangeAspect="1"/>
          </p:cNvSpPr>
          <p:nvPr/>
        </p:nvSpPr>
        <p:spPr>
          <a:xfrm>
            <a:off x="4305028" y="2778592"/>
            <a:ext cx="216000" cy="21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3508816" y="2773410"/>
            <a:ext cx="216000" cy="21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3449740" y="2624050"/>
            <a:ext cx="216000" cy="21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2378452" y="2703117"/>
            <a:ext cx="216000" cy="216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4699894" y="2193334"/>
            <a:ext cx="216000" cy="21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10285107" y="1360141"/>
            <a:ext cx="216000" cy="21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10285107" y="3024716"/>
            <a:ext cx="216000" cy="216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609566" y="1265868"/>
            <a:ext cx="16205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Отгрузка</a:t>
            </a:r>
          </a:p>
          <a:p>
            <a:endParaRPr lang="ru-RU" sz="1600" dirty="0" smtClean="0"/>
          </a:p>
          <a:p>
            <a:r>
              <a:rPr lang="ru-RU" sz="1600" i="1" dirty="0" smtClean="0"/>
              <a:t>Печорское</a:t>
            </a:r>
          </a:p>
          <a:p>
            <a:r>
              <a:rPr lang="ru-RU" sz="1600" i="1" dirty="0" smtClean="0"/>
              <a:t>Карское</a:t>
            </a:r>
          </a:p>
          <a:p>
            <a:r>
              <a:rPr lang="ru-RU" sz="1600" i="1" dirty="0" smtClean="0"/>
              <a:t>Баренцево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Перевалка</a:t>
            </a:r>
            <a:endParaRPr lang="ru-RU" sz="1600" dirty="0"/>
          </a:p>
        </p:txBody>
      </p: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21" name="Picture 5" descr="logo_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23" name="Овал 22"/>
          <p:cNvSpPr>
            <a:spLocks noChangeAspect="1"/>
          </p:cNvSpPr>
          <p:nvPr/>
        </p:nvSpPr>
        <p:spPr>
          <a:xfrm>
            <a:off x="2607073" y="2737886"/>
            <a:ext cx="193850" cy="19385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4947083" y="2717342"/>
            <a:ext cx="216000" cy="21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4506600" y="2414466"/>
            <a:ext cx="216000" cy="21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4259343" y="2399114"/>
            <a:ext cx="216000" cy="216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>
            <a:spLocks noChangeAspect="1"/>
          </p:cNvSpPr>
          <p:nvPr/>
        </p:nvSpPr>
        <p:spPr>
          <a:xfrm>
            <a:off x="8444091" y="4373349"/>
            <a:ext cx="216000" cy="216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9571286" y="3224664"/>
            <a:ext cx="216000" cy="216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>
            <a:spLocks noChangeAspect="1"/>
          </p:cNvSpPr>
          <p:nvPr/>
        </p:nvSpPr>
        <p:spPr>
          <a:xfrm>
            <a:off x="3061169" y="2964924"/>
            <a:ext cx="216000" cy="2160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93434" y="2102069"/>
            <a:ext cx="2196662" cy="970855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15280" y="2881410"/>
            <a:ext cx="28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19776" y="3132716"/>
            <a:ext cx="28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42635" y="2650145"/>
            <a:ext cx="28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3045" y="2096865"/>
            <a:ext cx="28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02617"/>
            <a:ext cx="11125200" cy="552296"/>
          </a:xfrm>
        </p:spPr>
        <p:txBody>
          <a:bodyPr>
            <a:noAutofit/>
          </a:bodyPr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МЕСТО СЕВЕРНОГО МОРСКОГО ПУТИ </a:t>
            </a:r>
            <a:br>
              <a:rPr lang="ru-RU" sz="2000" b="1" dirty="0" smtClean="0"/>
            </a:br>
            <a:r>
              <a:rPr lang="ru-RU" sz="2000" b="1" dirty="0" smtClean="0"/>
              <a:t>В СТРУКТУРЕ ТРАНСАРКТИЧЕСКОГО ТРАНСПОРТНОГО КОРИДОРА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88499" y="6457889"/>
            <a:ext cx="420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Источник данных: Минтранс; анализ Гекон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630"/>
            <a:ext cx="12192000" cy="51047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10759" y="1713186"/>
            <a:ext cx="2196662" cy="851338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10" name="Picture 5" descr="logo_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1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6" y="674248"/>
            <a:ext cx="10246403" cy="5948415"/>
          </a:xfrm>
          <a:prstGeom prst="rect">
            <a:avLst/>
          </a:prstGeom>
        </p:spPr>
      </p:pic>
      <p:sp>
        <p:nvSpPr>
          <p:cNvPr id="3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4597" y="226918"/>
            <a:ext cx="10515600" cy="3269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+mn-lt"/>
              </a:rPr>
              <a:t>СТРУКТУРА </a:t>
            </a:r>
            <a:r>
              <a:rPr lang="ru-RU" sz="2000" b="1" dirty="0">
                <a:latin typeface="+mn-lt"/>
              </a:rPr>
              <a:t>ГРУЗОПОТОКА </a:t>
            </a:r>
            <a:r>
              <a:rPr lang="ru-RU" sz="2000" b="1" dirty="0" smtClean="0">
                <a:latin typeface="+mn-lt"/>
              </a:rPr>
              <a:t>АРКТИЧЕСКОГО СЕГМЕНТА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ТРАНСАРКТИЧЕСКОГО </a:t>
            </a:r>
            <a:r>
              <a:rPr lang="ru-RU" sz="2000" b="1" dirty="0">
                <a:latin typeface="+mn-lt"/>
              </a:rPr>
              <a:t>ТРАНСПОРТНОГО КОРИДОРА </a:t>
            </a:r>
            <a:r>
              <a:rPr lang="ru-RU" sz="2000" b="1" dirty="0" smtClean="0">
                <a:latin typeface="+mn-lt"/>
              </a:rPr>
              <a:t>(2024)</a:t>
            </a:r>
            <a:endParaRPr lang="ru-RU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9914" y="6541998"/>
            <a:ext cx="688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 данных: Минтранс, компании; анализ Гекон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36774" y="4424516"/>
            <a:ext cx="753294" cy="767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14" name="Picture 5" descr="logo_g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4031226" y="1108233"/>
            <a:ext cx="1071716" cy="476864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/>
          <a:srcRect l="33267" t="25555" r="34533" b="11333"/>
          <a:stretch/>
        </p:blipFill>
        <p:spPr>
          <a:xfrm>
            <a:off x="6749282" y="2487667"/>
            <a:ext cx="2828160" cy="3118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62929" y="1549530"/>
            <a:ext cx="151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Восточная Азия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288545" y="3642379"/>
            <a:ext cx="3434083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Европа, Северная и Южная Америка, Африка</a:t>
            </a:r>
            <a:r>
              <a:rPr lang="ru-RU" b="1" dirty="0" smtClean="0"/>
              <a:t>, </a:t>
            </a:r>
            <a:r>
              <a:rPr lang="ru-RU" b="1" dirty="0" smtClean="0"/>
              <a:t>Азия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19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8" name="Picture 5" descr="logo_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346831" y="6457890"/>
            <a:ext cx="3987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 данных:  Минтранс; анализ  Гекон</a:t>
            </a:r>
            <a:endParaRPr lang="ru-RU" sz="14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8903"/>
            <a:ext cx="10515600" cy="5270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</a:rPr>
              <a:t>ОБЩИЕ ПЕРЕВОЗКИ СПГ ПО НАПРАВЛЕНИЯМ</a:t>
            </a:r>
            <a:endParaRPr lang="ru-RU" sz="20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9" y="1089623"/>
            <a:ext cx="7326880" cy="4798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742677"/>
            <a:ext cx="968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ВЫВОЗ </a:t>
            </a:r>
            <a:r>
              <a:rPr lang="ru-RU" dirty="0" smtClean="0"/>
              <a:t>СПГ ПО НАПРАВЛЕНИЯМ                                                  ПОСТАВКИ ПО СЕВМОРПУТИ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99" y="1112009"/>
            <a:ext cx="4625463" cy="4625463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0935222" y="3751545"/>
            <a:ext cx="6263" cy="2066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21884" y="3909052"/>
            <a:ext cx="1233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Арктик СПГ 2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" y="1"/>
            <a:ext cx="10515600" cy="8520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ЭКСПОРТ НЕФТИ С </a:t>
            </a: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РЕЙДОВЫХ ПЕРЕВАЛОЧНЫХ КОМПЛЕКСОВ </a:t>
            </a: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МОРСКОГО ПОРТА МУРМАНСК</a:t>
            </a:r>
            <a:br>
              <a:rPr lang="ru-RU" sz="2000" b="1" dirty="0" smtClean="0">
                <a:latin typeface="+mn-lt"/>
                <a:cs typeface="Arial" panose="020B0604020202020204" pitchFamily="34" charset="0"/>
              </a:rPr>
            </a:br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(РАСЧЕТНАЯ ГОДОВАЯ МОЩНОСТЬ ТЕРМИНАЛОВ)</a:t>
            </a:r>
            <a:endParaRPr 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8" name="Picture 5" descr="logo_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346831" y="6457890"/>
            <a:ext cx="3987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 данных:  Минтранс; анализ  Гекон</a:t>
            </a:r>
            <a:endParaRPr lang="ru-RU" sz="1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7766"/>
          <a:stretch/>
        </p:blipFill>
        <p:spPr>
          <a:xfrm>
            <a:off x="206451" y="1162876"/>
            <a:ext cx="7843201" cy="4753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7" y="3355065"/>
            <a:ext cx="3600000" cy="24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7" y="846866"/>
            <a:ext cx="3600000" cy="2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443" y="5916513"/>
            <a:ext cx="746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Поставляемая на Мурманск нефть частично вывозится в восточном направлении по Севморпути на экспорт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07050"/>
            <a:ext cx="10515600" cy="326957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ysClr val="windowText" lastClr="000000"/>
                </a:solidFill>
              </a:rPr>
              <a:t>ТРАНЗИТНЫЕ И СКВОЗНЫЕ ПЕРЕВОЗКИ ПО 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АРКТИЧЕСКОМУ СЕГМЕНТУ ТТК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843" y="6550223"/>
            <a:ext cx="688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 данных: Правительство РФ, Минтранс, ААНИИ, компании; анализ Гекон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2020" y="2025239"/>
            <a:ext cx="9957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ТРАНЗИТ В СТРУКТУРЕ СКВОЗНЫХ ПЕРЕВОЗОК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774" y="5917472"/>
            <a:ext cx="11287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Главная задача сквозных рейсов – обеспечение внешнеторговых операций, главным образом – экспортных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Нефть становится ведущим грузом. Поставки нефти осуществляются в Восточную Азию – главным образом в Китай.</a:t>
            </a:r>
            <a:endParaRPr lang="ru-RU" sz="1600" dirty="0"/>
          </a:p>
        </p:txBody>
      </p:sp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13" name="Picture 5" descr="logo_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199028" y="572055"/>
            <a:ext cx="119446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Транзит</a:t>
            </a:r>
            <a:r>
              <a:rPr lang="ru-RU" dirty="0"/>
              <a:t> – </a:t>
            </a:r>
            <a:r>
              <a:rPr lang="ru-RU" dirty="0" smtClean="0"/>
              <a:t>международные </a:t>
            </a:r>
            <a:r>
              <a:rPr lang="ru-RU" dirty="0"/>
              <a:t>перевозки груза, пункты назначения/отправления которого находятся за пределами Российской Федерации. </a:t>
            </a:r>
            <a:r>
              <a:rPr lang="ru-RU" sz="1600" i="1" dirty="0"/>
              <a:t>ФЗ от 08.12.2003 N 164-ФЗ (ред. от 08.08.2024) "Об основах государственного регулирования внешнеторговой </a:t>
            </a:r>
            <a:r>
              <a:rPr lang="ru-RU" sz="1600" i="1" dirty="0" smtClean="0"/>
              <a:t>деятельности </a:t>
            </a:r>
          </a:p>
          <a:p>
            <a:r>
              <a:rPr lang="ru-RU" b="1" dirty="0" smtClean="0"/>
              <a:t>Сквозное плавание - </a:t>
            </a:r>
            <a:r>
              <a:rPr lang="ru-RU" dirty="0" smtClean="0"/>
              <a:t>рейсы </a:t>
            </a:r>
            <a:r>
              <a:rPr lang="ru-RU" dirty="0"/>
              <a:t>судов из портов западной части в порты восточной части Советского Союза или в обратном направлении. </a:t>
            </a:r>
            <a:r>
              <a:rPr lang="ru-RU" sz="1600" i="1" dirty="0"/>
              <a:t>Итоги хозяйственной и научной деятельности </a:t>
            </a:r>
            <a:r>
              <a:rPr lang="ru-RU" sz="1600" i="1" dirty="0" err="1"/>
              <a:t>Главсевморпути</a:t>
            </a:r>
            <a:r>
              <a:rPr lang="ru-RU" sz="1600" i="1" dirty="0"/>
              <a:t> за 1932-1948 </a:t>
            </a:r>
            <a:r>
              <a:rPr lang="ru-RU" i="1" dirty="0"/>
              <a:t>годы 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0834" y="2110248"/>
            <a:ext cx="57666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Транзитные </a:t>
            </a:r>
            <a:r>
              <a:rPr lang="ru-RU" dirty="0" smtClean="0">
                <a:ea typeface="Times New Roman" panose="02020603050405020304" pitchFamily="18" charset="0"/>
              </a:rPr>
              <a:t>перевозки 2011-2021 </a:t>
            </a:r>
            <a:r>
              <a:rPr lang="ru-RU" dirty="0">
                <a:ea typeface="Times New Roman" panose="02020603050405020304" pitchFamily="18" charset="0"/>
              </a:rPr>
              <a:t>страны АТР – Европа – Северная Америка:</a:t>
            </a: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Северная Америка – Канада (перевозки с западного побережья в Европу и с восточного побережья в Азию);</a:t>
            </a: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Европа – Норвегия, Нидерланды, Финляндия, Дания, Германия, Швеция, Великобритания, Эстония, Исландия;</a:t>
            </a:r>
          </a:p>
          <a:p>
            <a:pPr marL="342900" lvl="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Азиатско-Тихоокеанский регион  (АТР) – страны Восточной Азии: Южная Корея, Китай, Япония, а также Вьетнам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</a:p>
          <a:p>
            <a:pPr marL="342900" lvl="0" algn="just">
              <a:spcAft>
                <a:spcPts val="0"/>
              </a:spcAft>
            </a:pPr>
            <a:r>
              <a:rPr lang="ru-RU" i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2025 год: Китай – Великобритания – Германия – Польша – Нидерланды (</a:t>
            </a:r>
            <a:r>
              <a:rPr lang="en-US" i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Istanbul Bridge)</a:t>
            </a:r>
            <a:r>
              <a:rPr lang="ru-RU" i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  <a:endParaRPr lang="ru-RU" i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6" y="2394571"/>
            <a:ext cx="5456337" cy="35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21"/>
            <a:ext cx="10515600" cy="5715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  <a:cs typeface="Arial" panose="020B0604020202020204" pitchFamily="34" charset="0"/>
              </a:rPr>
              <a:t>ВНЕШНЕТОРГОВЫЕ СКВОЗНЫЕ ПЕРЕВОЗКИ ПО АРКТИЧЕСКОМУ СЕГМЕНТУ ТТК (2025)</a:t>
            </a:r>
            <a:endParaRPr lang="ru-RU" sz="2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4"/>
          <p:cNvSpPr txBox="1">
            <a:spLocks/>
          </p:cNvSpPr>
          <p:nvPr/>
        </p:nvSpPr>
        <p:spPr>
          <a:xfrm>
            <a:off x="0" y="64578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A2B9C8E-F7E7-45E6-83D0-E51FC78334AF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707546" y="40109"/>
            <a:ext cx="1469213" cy="714804"/>
            <a:chOff x="9937226" y="0"/>
            <a:chExt cx="2254774" cy="1096997"/>
          </a:xfrm>
        </p:grpSpPr>
        <p:pic>
          <p:nvPicPr>
            <p:cNvPr id="8" name="Picture 5" descr="logo_g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3429" y="0"/>
              <a:ext cx="1088571" cy="1096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7226" y="140646"/>
              <a:ext cx="1296000" cy="71928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742583" y="6457890"/>
            <a:ext cx="459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Источник данных:  </a:t>
            </a:r>
            <a:r>
              <a:rPr lang="ru-RU" sz="1400" i="1" dirty="0" smtClean="0"/>
              <a:t>Минтранс России</a:t>
            </a:r>
            <a:r>
              <a:rPr lang="ru-RU" sz="1400" i="1" dirty="0" smtClean="0"/>
              <a:t>; </a:t>
            </a:r>
            <a:r>
              <a:rPr lang="ru-RU" sz="1400" i="1" dirty="0" smtClean="0"/>
              <a:t>анализ  Гекон</a:t>
            </a:r>
            <a:endParaRPr lang="ru-RU" sz="1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41" y="691718"/>
            <a:ext cx="4320000" cy="2829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406" y="1387158"/>
            <a:ext cx="6843932" cy="4482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406" y="3810995"/>
            <a:ext cx="4320000" cy="2829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9578" y="367083"/>
            <a:ext cx="570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ВИДОВ ПЕРЕВОЗОК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19469" y="3479588"/>
            <a:ext cx="524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НАПРАВЛЕНИЯ ПЕРЕВОЗОК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92078" y="957055"/>
            <a:ext cx="510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ТОВАРНОГО ГРУЗОПОТОКА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68948" y="5983357"/>
            <a:ext cx="190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18.11.2025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9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1001</Words>
  <Application>Microsoft Office PowerPoint</Application>
  <PresentationFormat>Широкоэкранный</PresentationFormat>
  <Paragraphs>136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РАЗВИТИЕ МЕЖДУНАРОДНОГО СУДОХОДСТВА ПО ТРАНСАРКТИЧЕСКОМУ ТРАНСПОРТНОМУ КОРИДОРУ</vt:lpstr>
      <vt:lpstr>ТРАНСАРКТИЧЕСКИЙ ТРАНСПОРТНЫЙ КОРИДОР</vt:lpstr>
      <vt:lpstr>ПУНКТЫ ОТГРУЗКИ И ПЕРЕВАЛКИ УГЛЕВОДОРОДНОГО СЫРЬЯ, ТРАНСПОРТИРУЕМОГО ПО  ТТК</vt:lpstr>
      <vt:lpstr>МЕСТО СЕВЕРНОГО МОРСКОГО ПУТИ  В СТРУКТУРЕ ТРАНСАРКТИЧЕСКОГО ТРАНСПОРТНОГО КОРИДОРА</vt:lpstr>
      <vt:lpstr>СТРУКТУРА ГРУЗОПОТОКА АРКТИЧЕСКОГО СЕГМЕНТА  ТРАНСАРКТИЧЕСКОГО ТРАНСПОРТНОГО КОРИДОРА (2024)</vt:lpstr>
      <vt:lpstr>ОБЩИЕ ПЕРЕВОЗКИ СПГ ПО НАПРАВЛЕНИЯМ</vt:lpstr>
      <vt:lpstr>ЭКСПОРТ НЕФТИ С РЕЙДОВЫХ ПЕРЕВАЛОЧНЫХ КОМПЛЕКСОВ МОРСКОГО ПОРТА МУРМАНСК (РАСЧЕТНАЯ ГОДОВАЯ МОЩНОСТЬ ТЕРМИНАЛОВ)</vt:lpstr>
      <vt:lpstr>ТРАНЗИТНЫЕ И СКВОЗНЫЕ ПЕРЕВОЗКИ ПО АРКТИЧЕСКОМУ СЕГМЕНТУ ТТК</vt:lpstr>
      <vt:lpstr>ВНЕШНЕТОРГОВЫЕ СКВОЗНЫЕ ПЕРЕВОЗКИ ПО АРКТИЧЕСКОМУ СЕГМЕНТУ ТТК (2025)</vt:lpstr>
      <vt:lpstr>СТРАНЫ – ПАРТНЕРЫ ВНЕШНЕТОРГОВЫХ ПЕРЕВОЗОК ПО АРКТИЧЕСКОМУ СЕГМЕНТУ ТТК</vt:lpstr>
      <vt:lpstr>РАЗВИТИЕ ТРАНСАРКТИЧЕСКОГО ТРАНСПОРТНОГО КОРИДОРА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mgrigoriev</dc:creator>
  <cp:lastModifiedBy>mgrigoriev</cp:lastModifiedBy>
  <cp:revision>312</cp:revision>
  <cp:lastPrinted>2025-11-14T17:27:57Z</cp:lastPrinted>
  <dcterms:created xsi:type="dcterms:W3CDTF">2023-11-17T19:39:18Z</dcterms:created>
  <dcterms:modified xsi:type="dcterms:W3CDTF">2025-11-25T08:44:43Z</dcterms:modified>
</cp:coreProperties>
</file>