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96" r:id="rId4"/>
    <p:sldId id="260" r:id="rId5"/>
    <p:sldId id="258" r:id="rId6"/>
    <p:sldId id="295" r:id="rId7"/>
    <p:sldId id="293" r:id="rId8"/>
    <p:sldId id="262" r:id="rId9"/>
    <p:sldId id="29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500"/>
    <p:restoredTop sz="94653"/>
  </p:normalViewPr>
  <p:slideViewPr>
    <p:cSldViewPr snapToGrid="0">
      <p:cViewPr varScale="1">
        <p:scale>
          <a:sx n="81" d="100"/>
          <a:sy n="81" d="100"/>
        </p:scale>
        <p:origin x="2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0EEB-884E-4C4B-AC21-CE7BB5EA5468}" type="datetimeFigureOut">
              <a:rPr lang="tr-RU" smtClean="0"/>
              <a:t>11/21/24</a:t>
            </a:fld>
            <a:endParaRPr lang="tr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C7C-4109-8C4F-877E-A04A964249DE}" type="slidenum">
              <a:rPr lang="tr-RU" smtClean="0"/>
              <a:t>‹#›</a:t>
            </a:fld>
            <a:endParaRPr lang="tr-RU"/>
          </a:p>
        </p:txBody>
      </p:sp>
    </p:spTree>
    <p:extLst>
      <p:ext uri="{BB962C8B-B14F-4D97-AF65-F5344CB8AC3E}">
        <p14:creationId xmlns:p14="http://schemas.microsoft.com/office/powerpoint/2010/main" val="195339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0EEB-884E-4C4B-AC21-CE7BB5EA5468}" type="datetimeFigureOut">
              <a:rPr lang="tr-RU" smtClean="0"/>
              <a:t>11/21/24</a:t>
            </a:fld>
            <a:endParaRPr lang="tr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C7C-4109-8C4F-877E-A04A964249DE}" type="slidenum">
              <a:rPr lang="tr-RU" smtClean="0"/>
              <a:t>‹#›</a:t>
            </a:fld>
            <a:endParaRPr lang="tr-RU"/>
          </a:p>
        </p:txBody>
      </p:sp>
    </p:spTree>
    <p:extLst>
      <p:ext uri="{BB962C8B-B14F-4D97-AF65-F5344CB8AC3E}">
        <p14:creationId xmlns:p14="http://schemas.microsoft.com/office/powerpoint/2010/main" val="159065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0EEB-884E-4C4B-AC21-CE7BB5EA5468}" type="datetimeFigureOut">
              <a:rPr lang="tr-RU" smtClean="0"/>
              <a:t>11/21/24</a:t>
            </a:fld>
            <a:endParaRPr lang="tr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C7C-4109-8C4F-877E-A04A964249DE}" type="slidenum">
              <a:rPr lang="tr-RU" smtClean="0"/>
              <a:t>‹#›</a:t>
            </a:fld>
            <a:endParaRPr lang="tr-RU"/>
          </a:p>
        </p:txBody>
      </p:sp>
    </p:spTree>
    <p:extLst>
      <p:ext uri="{BB962C8B-B14F-4D97-AF65-F5344CB8AC3E}">
        <p14:creationId xmlns:p14="http://schemas.microsoft.com/office/powerpoint/2010/main" val="30148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0EEB-884E-4C4B-AC21-CE7BB5EA5468}" type="datetimeFigureOut">
              <a:rPr lang="tr-RU" smtClean="0"/>
              <a:t>11/21/24</a:t>
            </a:fld>
            <a:endParaRPr lang="tr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C7C-4109-8C4F-877E-A04A964249DE}" type="slidenum">
              <a:rPr lang="tr-RU" smtClean="0"/>
              <a:t>‹#›</a:t>
            </a:fld>
            <a:endParaRPr lang="tr-RU"/>
          </a:p>
        </p:txBody>
      </p:sp>
    </p:spTree>
    <p:extLst>
      <p:ext uri="{BB962C8B-B14F-4D97-AF65-F5344CB8AC3E}">
        <p14:creationId xmlns:p14="http://schemas.microsoft.com/office/powerpoint/2010/main" val="81855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0EEB-884E-4C4B-AC21-CE7BB5EA5468}" type="datetimeFigureOut">
              <a:rPr lang="tr-RU" smtClean="0"/>
              <a:t>11/21/24</a:t>
            </a:fld>
            <a:endParaRPr lang="tr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C7C-4109-8C4F-877E-A04A964249DE}" type="slidenum">
              <a:rPr lang="tr-RU" smtClean="0"/>
              <a:t>‹#›</a:t>
            </a:fld>
            <a:endParaRPr lang="tr-RU"/>
          </a:p>
        </p:txBody>
      </p:sp>
    </p:spTree>
    <p:extLst>
      <p:ext uri="{BB962C8B-B14F-4D97-AF65-F5344CB8AC3E}">
        <p14:creationId xmlns:p14="http://schemas.microsoft.com/office/powerpoint/2010/main" val="1393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0EEB-884E-4C4B-AC21-CE7BB5EA5468}" type="datetimeFigureOut">
              <a:rPr lang="tr-RU" smtClean="0"/>
              <a:t>11/21/24</a:t>
            </a:fld>
            <a:endParaRPr lang="tr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C7C-4109-8C4F-877E-A04A964249DE}" type="slidenum">
              <a:rPr lang="tr-RU" smtClean="0"/>
              <a:t>‹#›</a:t>
            </a:fld>
            <a:endParaRPr lang="tr-RU"/>
          </a:p>
        </p:txBody>
      </p:sp>
    </p:spTree>
    <p:extLst>
      <p:ext uri="{BB962C8B-B14F-4D97-AF65-F5344CB8AC3E}">
        <p14:creationId xmlns:p14="http://schemas.microsoft.com/office/powerpoint/2010/main" val="78250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0EEB-884E-4C4B-AC21-CE7BB5EA5468}" type="datetimeFigureOut">
              <a:rPr lang="tr-RU" smtClean="0"/>
              <a:t>11/21/24</a:t>
            </a:fld>
            <a:endParaRPr lang="tr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C7C-4109-8C4F-877E-A04A964249DE}" type="slidenum">
              <a:rPr lang="tr-RU" smtClean="0"/>
              <a:t>‹#›</a:t>
            </a:fld>
            <a:endParaRPr lang="tr-RU"/>
          </a:p>
        </p:txBody>
      </p:sp>
    </p:spTree>
    <p:extLst>
      <p:ext uri="{BB962C8B-B14F-4D97-AF65-F5344CB8AC3E}">
        <p14:creationId xmlns:p14="http://schemas.microsoft.com/office/powerpoint/2010/main" val="255254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0EEB-884E-4C4B-AC21-CE7BB5EA5468}" type="datetimeFigureOut">
              <a:rPr lang="tr-RU" smtClean="0"/>
              <a:t>11/21/24</a:t>
            </a:fld>
            <a:endParaRPr lang="tr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C7C-4109-8C4F-877E-A04A964249DE}" type="slidenum">
              <a:rPr lang="tr-RU" smtClean="0"/>
              <a:t>‹#›</a:t>
            </a:fld>
            <a:endParaRPr lang="tr-RU"/>
          </a:p>
        </p:txBody>
      </p:sp>
    </p:spTree>
    <p:extLst>
      <p:ext uri="{BB962C8B-B14F-4D97-AF65-F5344CB8AC3E}">
        <p14:creationId xmlns:p14="http://schemas.microsoft.com/office/powerpoint/2010/main" val="321888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0EEB-884E-4C4B-AC21-CE7BB5EA5468}" type="datetimeFigureOut">
              <a:rPr lang="tr-RU" smtClean="0"/>
              <a:t>11/21/24</a:t>
            </a:fld>
            <a:endParaRPr lang="tr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C7C-4109-8C4F-877E-A04A964249DE}" type="slidenum">
              <a:rPr lang="tr-RU" smtClean="0"/>
              <a:t>‹#›</a:t>
            </a:fld>
            <a:endParaRPr lang="tr-RU"/>
          </a:p>
        </p:txBody>
      </p:sp>
    </p:spTree>
    <p:extLst>
      <p:ext uri="{BB962C8B-B14F-4D97-AF65-F5344CB8AC3E}">
        <p14:creationId xmlns:p14="http://schemas.microsoft.com/office/powerpoint/2010/main" val="224152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0EEB-884E-4C4B-AC21-CE7BB5EA5468}" type="datetimeFigureOut">
              <a:rPr lang="tr-RU" smtClean="0"/>
              <a:t>11/21/24</a:t>
            </a:fld>
            <a:endParaRPr lang="tr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C7C-4109-8C4F-877E-A04A964249DE}" type="slidenum">
              <a:rPr lang="tr-RU" smtClean="0"/>
              <a:t>‹#›</a:t>
            </a:fld>
            <a:endParaRPr lang="tr-RU"/>
          </a:p>
        </p:txBody>
      </p:sp>
    </p:spTree>
    <p:extLst>
      <p:ext uri="{BB962C8B-B14F-4D97-AF65-F5344CB8AC3E}">
        <p14:creationId xmlns:p14="http://schemas.microsoft.com/office/powerpoint/2010/main" val="7456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0EEB-884E-4C4B-AC21-CE7BB5EA5468}" type="datetimeFigureOut">
              <a:rPr lang="tr-RU" smtClean="0"/>
              <a:t>11/21/24</a:t>
            </a:fld>
            <a:endParaRPr lang="tr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BC7C-4109-8C4F-877E-A04A964249DE}" type="slidenum">
              <a:rPr lang="tr-RU" smtClean="0"/>
              <a:t>‹#›</a:t>
            </a:fld>
            <a:endParaRPr lang="tr-RU"/>
          </a:p>
        </p:txBody>
      </p:sp>
    </p:spTree>
    <p:extLst>
      <p:ext uri="{BB962C8B-B14F-4D97-AF65-F5344CB8AC3E}">
        <p14:creationId xmlns:p14="http://schemas.microsoft.com/office/powerpoint/2010/main" val="1560700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30EEB-884E-4C4B-AC21-CE7BB5EA5468}" type="datetimeFigureOut">
              <a:rPr lang="tr-RU" smtClean="0"/>
              <a:t>11/21/24</a:t>
            </a:fld>
            <a:endParaRPr lang="tr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BC7C-4109-8C4F-877E-A04A964249DE}" type="slidenum">
              <a:rPr lang="tr-RU" smtClean="0"/>
              <a:t>‹#›</a:t>
            </a:fld>
            <a:endParaRPr lang="tr-RU"/>
          </a:p>
        </p:txBody>
      </p:sp>
    </p:spTree>
    <p:extLst>
      <p:ext uri="{BB962C8B-B14F-4D97-AF65-F5344CB8AC3E}">
        <p14:creationId xmlns:p14="http://schemas.microsoft.com/office/powerpoint/2010/main" val="179403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abia.kalfaoglu@erdogan.edu.t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abia.kalfaoglu@erdogan.edu.t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E32FC03-0C94-981B-A71B-ACE41077C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9"/>
            <a:ext cx="12192000" cy="683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77CC4307-006F-B060-6E31-73E7A6ABF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508" y="1085019"/>
            <a:ext cx="10592994" cy="2226769"/>
          </a:xfrm>
        </p:spPr>
        <p:txBody>
          <a:bodyPr anchor="ctr">
            <a:normAutofit/>
          </a:bodyPr>
          <a:lstStyle/>
          <a:p>
            <a:pPr algn="l"/>
            <a:r>
              <a:rPr lang="ru-RU" sz="3600" b="1" dirty="0">
                <a:latin typeface="Candara" panose="020E0502030303020204" pitchFamily="34" charset="0"/>
              </a:rPr>
              <a:t>Стратегическое значение</a:t>
            </a:r>
            <a:r>
              <a:rPr lang="tr-TR" sz="3600" b="1" dirty="0">
                <a:latin typeface="Candara" panose="020E0502030303020204" pitchFamily="34" charset="0"/>
              </a:rPr>
              <a:t> </a:t>
            </a:r>
            <a:r>
              <a:rPr lang="ru-RU" sz="3600" b="1" dirty="0">
                <a:latin typeface="Candara" panose="020E0502030303020204" pitchFamily="34" charset="0"/>
              </a:rPr>
              <a:t>Арктики для Турции: роль</a:t>
            </a:r>
            <a:r>
              <a:rPr lang="tr-TR" sz="3600" b="1" dirty="0">
                <a:latin typeface="Candara" panose="020E0502030303020204" pitchFamily="34" charset="0"/>
              </a:rPr>
              <a:t> </a:t>
            </a:r>
            <a:r>
              <a:rPr lang="ru-RU" sz="3600" b="1" dirty="0">
                <a:latin typeface="Candara" panose="020E0502030303020204" pitchFamily="34" charset="0"/>
              </a:rPr>
              <a:t>научной дипломатии</a:t>
            </a:r>
            <a:endParaRPr lang="tr-RU" sz="3600" b="1" dirty="0">
              <a:latin typeface="Candara" panose="020E0502030303020204" pitchFamily="34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CD5AFD1-B977-1DC1-693E-B7D6699F1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310" y="6170323"/>
            <a:ext cx="11626192" cy="682838"/>
          </a:xfrm>
        </p:spPr>
        <p:txBody>
          <a:bodyPr anchor="ctr">
            <a:noAutofit/>
          </a:bodyPr>
          <a:lstStyle/>
          <a:p>
            <a:pPr algn="just"/>
            <a:r>
              <a:rPr lang="tr-TR" sz="1800" b="1" dirty="0">
                <a:latin typeface="Candara" panose="020E0502030303020204" pitchFamily="34" charset="0"/>
              </a:rPr>
              <a:t>Rabia</a:t>
            </a:r>
            <a:r>
              <a:rPr lang="ru-RU" sz="1800" b="1" dirty="0">
                <a:latin typeface="Candara" panose="020E0502030303020204" pitchFamily="34" charset="0"/>
              </a:rPr>
              <a:t> </a:t>
            </a:r>
            <a:r>
              <a:rPr lang="tr-TR" sz="1800" b="1" dirty="0" err="1">
                <a:latin typeface="Candara" panose="020E0502030303020204" pitchFamily="34" charset="0"/>
              </a:rPr>
              <a:t>Kalfaoglu</a:t>
            </a:r>
            <a:r>
              <a:rPr lang="tr-TR" sz="1800" dirty="0">
                <a:latin typeface="Candara" panose="020E0502030303020204" pitchFamily="34" charset="0"/>
              </a:rPr>
              <a:t>, </a:t>
            </a:r>
            <a:r>
              <a:rPr lang="tr-TR" sz="1800" dirty="0" err="1">
                <a:latin typeface="Candara" panose="020E0502030303020204" pitchFamily="34" charset="0"/>
              </a:rPr>
              <a:t>Assistant</a:t>
            </a:r>
            <a:r>
              <a:rPr lang="tr-TR" sz="1800" dirty="0">
                <a:latin typeface="Candara" panose="020E0502030303020204" pitchFamily="34" charset="0"/>
              </a:rPr>
              <a:t> </a:t>
            </a:r>
            <a:r>
              <a:rPr lang="tr-TR" sz="1800" dirty="0" err="1">
                <a:latin typeface="Candara" panose="020E0502030303020204" pitchFamily="34" charset="0"/>
              </a:rPr>
              <a:t>Professor</a:t>
            </a:r>
            <a:r>
              <a:rPr lang="tr-TR" sz="1800" dirty="0">
                <a:latin typeface="Candara" panose="020E0502030303020204" pitchFamily="34" charset="0"/>
              </a:rPr>
              <a:t> of IR at RTEU in Rize, Türkiye</a:t>
            </a:r>
            <a:r>
              <a:rPr lang="ru-RU" sz="1800" dirty="0">
                <a:latin typeface="Candara" panose="020E0502030303020204" pitchFamily="34" charset="0"/>
              </a:rPr>
              <a:t>: «</a:t>
            </a:r>
            <a:r>
              <a:rPr lang="tr-TR" sz="1800" i="1" dirty="0" err="1">
                <a:latin typeface="Candara" panose="020E0502030303020204" pitchFamily="34" charset="0"/>
              </a:rPr>
              <a:t>The</a:t>
            </a:r>
            <a:r>
              <a:rPr lang="tr-TR" sz="1800" i="1" dirty="0">
                <a:latin typeface="Candara" panose="020E0502030303020204" pitchFamily="34" charset="0"/>
              </a:rPr>
              <a:t> Strategic </a:t>
            </a:r>
            <a:r>
              <a:rPr lang="tr-TR" sz="1800" i="1" dirty="0" err="1">
                <a:latin typeface="Candara" panose="020E0502030303020204" pitchFamily="34" charset="0"/>
              </a:rPr>
              <a:t>Significance</a:t>
            </a:r>
            <a:r>
              <a:rPr lang="tr-TR" sz="1800" i="1" dirty="0">
                <a:latin typeface="Candara" panose="020E0502030303020204" pitchFamily="34" charset="0"/>
              </a:rPr>
              <a:t> of </a:t>
            </a:r>
            <a:r>
              <a:rPr lang="tr-TR" sz="1800" i="1" dirty="0" err="1">
                <a:latin typeface="Candara" panose="020E0502030303020204" pitchFamily="34" charset="0"/>
              </a:rPr>
              <a:t>the</a:t>
            </a:r>
            <a:r>
              <a:rPr lang="tr-TR" sz="1800" i="1" dirty="0">
                <a:latin typeface="Candara" panose="020E0502030303020204" pitchFamily="34" charset="0"/>
              </a:rPr>
              <a:t> </a:t>
            </a:r>
            <a:r>
              <a:rPr lang="tr-TR" sz="1800" i="1" dirty="0" err="1">
                <a:latin typeface="Candara" panose="020E0502030303020204" pitchFamily="34" charset="0"/>
              </a:rPr>
              <a:t>Arctic</a:t>
            </a:r>
            <a:r>
              <a:rPr lang="tr-TR" sz="1800" i="1" dirty="0">
                <a:latin typeface="Candara" panose="020E0502030303020204" pitchFamily="34" charset="0"/>
              </a:rPr>
              <a:t> </a:t>
            </a:r>
            <a:r>
              <a:rPr lang="tr-TR" sz="1800" i="1" dirty="0" err="1">
                <a:latin typeface="Candara" panose="020E0502030303020204" pitchFamily="34" charset="0"/>
              </a:rPr>
              <a:t>region</a:t>
            </a:r>
            <a:r>
              <a:rPr lang="tr-TR" sz="1800" i="1" dirty="0">
                <a:latin typeface="Candara" panose="020E0502030303020204" pitchFamily="34" charset="0"/>
              </a:rPr>
              <a:t> </a:t>
            </a:r>
            <a:r>
              <a:rPr lang="tr-TR" sz="1800" i="1" dirty="0" err="1">
                <a:latin typeface="Candara" panose="020E0502030303020204" pitchFamily="34" charset="0"/>
              </a:rPr>
              <a:t>for</a:t>
            </a:r>
            <a:r>
              <a:rPr lang="tr-TR" sz="1800" i="1" dirty="0">
                <a:latin typeface="Candara" panose="020E0502030303020204" pitchFamily="34" charset="0"/>
              </a:rPr>
              <a:t> </a:t>
            </a:r>
            <a:r>
              <a:rPr lang="tr-TR" sz="1800" i="1" dirty="0" err="1">
                <a:latin typeface="Candara" panose="020E0502030303020204" pitchFamily="34" charset="0"/>
              </a:rPr>
              <a:t>Turkey</a:t>
            </a:r>
            <a:r>
              <a:rPr lang="tr-TR" sz="1800" i="1" dirty="0">
                <a:latin typeface="Candara" panose="020E0502030303020204" pitchFamily="34" charset="0"/>
              </a:rPr>
              <a:t>: </a:t>
            </a:r>
            <a:r>
              <a:rPr lang="tr-TR" sz="1800" i="1" dirty="0" err="1">
                <a:latin typeface="Candara" panose="020E0502030303020204" pitchFamily="34" charset="0"/>
              </a:rPr>
              <a:t>the</a:t>
            </a:r>
            <a:r>
              <a:rPr lang="tr-TR" sz="1800" i="1" dirty="0">
                <a:latin typeface="Candara" panose="020E0502030303020204" pitchFamily="34" charset="0"/>
              </a:rPr>
              <a:t> Role of </a:t>
            </a:r>
            <a:r>
              <a:rPr lang="tr-TR" sz="1800" i="1" dirty="0" err="1">
                <a:latin typeface="Candara" panose="020E0502030303020204" pitchFamily="34" charset="0"/>
              </a:rPr>
              <a:t>Scientific</a:t>
            </a:r>
            <a:r>
              <a:rPr lang="tr-TR" sz="1800" i="1" dirty="0">
                <a:latin typeface="Candara" panose="020E0502030303020204" pitchFamily="34" charset="0"/>
              </a:rPr>
              <a:t> </a:t>
            </a:r>
            <a:r>
              <a:rPr lang="tr-TR" sz="1800" i="1" dirty="0" err="1">
                <a:latin typeface="Candara" panose="020E0502030303020204" pitchFamily="34" charset="0"/>
              </a:rPr>
              <a:t>Diplomacy</a:t>
            </a:r>
            <a:r>
              <a:rPr lang="tr-TR" sz="1800" i="1" dirty="0">
                <a:latin typeface="Candara" panose="020E0502030303020204" pitchFamily="34" charset="0"/>
              </a:rPr>
              <a:t>.</a:t>
            </a:r>
            <a:r>
              <a:rPr lang="ru-RU" sz="1800" dirty="0">
                <a:latin typeface="Candara" panose="020E0502030303020204" pitchFamily="34" charset="0"/>
              </a:rPr>
              <a:t>»</a:t>
            </a:r>
            <a:endParaRPr lang="tr-RU" sz="1800" dirty="0">
              <a:latin typeface="Candara" panose="020E0502030303020204" pitchFamily="34" charset="0"/>
            </a:endParaRPr>
          </a:p>
        </p:txBody>
      </p:sp>
      <p:pic>
        <p:nvPicPr>
          <p:cNvPr id="7" name="İçerik Yer Tutucusu 4">
            <a:extLst>
              <a:ext uri="{FF2B5EF4-FFF2-40B4-BE49-F238E27FC236}">
                <a16:creationId xmlns:a16="http://schemas.microsoft.com/office/drawing/2014/main" id="{45E5BEC9-D808-1022-7FD9-4B1AC97C62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94114" y="11749"/>
            <a:ext cx="1391188" cy="1449517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EB21AB96-F22D-0A8E-C30E-61BD9ED92EF3}"/>
              </a:ext>
            </a:extLst>
          </p:cNvPr>
          <p:cNvSpPr txBox="1"/>
          <p:nvPr/>
        </p:nvSpPr>
        <p:spPr>
          <a:xfrm>
            <a:off x="3046686" y="3244334"/>
            <a:ext cx="6093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Калфаоглу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Рабия 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65F0BBB-FFF3-70FB-F5B5-58B8FF60B7A3}"/>
              </a:ext>
            </a:extLst>
          </p:cNvPr>
          <p:cNvSpPr txBox="1"/>
          <p:nvPr/>
        </p:nvSpPr>
        <p:spPr>
          <a:xfrm>
            <a:off x="5289330" y="4244168"/>
            <a:ext cx="6093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полит. н., 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Реджепа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Тайипа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Эрдогана</a:t>
            </a:r>
          </a:p>
          <a:p>
            <a:pPr algn="r"/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rabia.kalfaoglu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rdogan.edu.tr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7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9BA4258-D1B7-1939-77EF-6A862E134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51" y="-3061"/>
            <a:ext cx="6841840" cy="1495425"/>
          </a:xfrm>
        </p:spPr>
        <p:txBody>
          <a:bodyPr>
            <a:normAutofit/>
          </a:bodyPr>
          <a:lstStyle/>
          <a:p>
            <a:r>
              <a:rPr lang="ru-RU" sz="3400" b="1" dirty="0">
                <a:latin typeface="Candara" panose="020E0502030303020204" pitchFamily="34" charset="0"/>
              </a:rPr>
              <a:t>Арктические исследования Турции</a:t>
            </a:r>
            <a:br>
              <a:rPr lang="ru-RU" sz="3400" b="1" dirty="0">
                <a:latin typeface="Candara" panose="020E0502030303020204" pitchFamily="34" charset="0"/>
              </a:rPr>
            </a:br>
            <a:endParaRPr lang="tr-RU" sz="3400" b="1" dirty="0">
              <a:latin typeface="Candara" panose="020E0502030303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9010AC-F85C-07D0-F1E4-8068EFCF0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800" y="1019963"/>
            <a:ext cx="6841839" cy="5418161"/>
          </a:xfrm>
        </p:spPr>
        <p:txBody>
          <a:bodyPr>
            <a:noAutofit/>
          </a:bodyPr>
          <a:lstStyle/>
          <a:p>
            <a:pPr algn="just"/>
            <a:r>
              <a:rPr lang="ru-RU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2015 г Турция вместе с Грецией, Швейцарией, Монголией и Е</a:t>
            </a:r>
            <a:r>
              <a:rPr lang="tr-TR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1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подала заявку на получение статуса наблюдателя в Арктическом совете </a:t>
            </a:r>
            <a:endParaRPr lang="tr-TR" sz="19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</a:t>
            </a:r>
            <a:r>
              <a:rPr lang="tr-T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году - Полярный научно-исследовательский центр (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PolreC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tr-RU" sz="19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9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декабре 2019 года Институт полярных исследований (</a:t>
            </a:r>
            <a:r>
              <a:rPr lang="tr-T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KARE) 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создан под эгидой Научно-технического исследовательского совета Турции (</a:t>
            </a:r>
            <a:r>
              <a:rPr lang="tr-T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TÜBİTAK) 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составе Исследовательского Центра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Мармара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MAM).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научная экспедиция в Арктику состоялась в 2019 году (</a:t>
            </a:r>
            <a:r>
              <a:rPr lang="tr-TR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TASE-I),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вторая и третья в 2022 году и 2023 году соответственно (</a:t>
            </a:r>
            <a:r>
              <a:rPr lang="tr-TR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TASE-II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tr-TR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TASE-III).</a:t>
            </a:r>
          </a:p>
          <a:p>
            <a:pPr algn="just"/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программа полярных наук 2018-2022</a:t>
            </a:r>
            <a:r>
              <a:rPr lang="tr-T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стратегия по полярным наукам 2023-2035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2023 года было опубликовано Энциклопедия полярных исследований.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 2023 года Турция присоединилась к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Шпицбергенскому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соглашению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2C1A3B0-0ECB-191D-32EF-AD1856457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8" r="9757"/>
          <a:stretch/>
        </p:blipFill>
        <p:spPr>
          <a:xfrm>
            <a:off x="7199440" y="22312"/>
            <a:ext cx="4992560" cy="3729034"/>
          </a:xfrm>
          <a:prstGeom prst="rect">
            <a:avLst/>
          </a:prstGeom>
          <a:effectLst/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9897D06-B4F6-A4A5-859D-2A1791BA9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440" y="3690042"/>
            <a:ext cx="4989511" cy="31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7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14BEFF-5935-10DC-F068-3FDE8406C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Присоединение Турции 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Шпицбергенскому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соглашению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3725FF-1C42-DBBA-5658-D76B17DDE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345" y="2040823"/>
            <a:ext cx="6524297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открывает Турции возможность создании турецкой научной базы на Шпицбергене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 Турции право заниматься морской, горнодобывающей, торговой и промышленной деятельностью, а также рыболовством и охотой в регионе.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 турецким студентам возможность учиться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Свальбардском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университете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 возможность сотрудничать с коллегами из Российской арктической экспедиции на Шпицберген.</a:t>
            </a:r>
          </a:p>
        </p:txBody>
      </p:sp>
      <p:pic>
        <p:nvPicPr>
          <p:cNvPr id="9" name="Resim 8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0243B1E3-BF38-E781-A49E-3015A7B2D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148" y="2040823"/>
            <a:ext cx="5194852" cy="392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4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F5DD24-EA6A-350B-EB0B-A05D3A9C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50" y="0"/>
            <a:ext cx="113538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национальная арктическая научно-исследовательская экспедиция в 2023 г.</a:t>
            </a:r>
            <a:endParaRPr lang="tr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İçerik Yer Tutucusu 6" descr="dış mekan, kişi, şahıs, su, insanlar içeren bir resim&#10;&#10;Açıklama otomatik olarak oluşturuldu">
            <a:extLst>
              <a:ext uri="{FF2B5EF4-FFF2-40B4-BE49-F238E27FC236}">
                <a16:creationId xmlns:a16="http://schemas.microsoft.com/office/drawing/2014/main" id="{BF57522E-9914-5BAC-F366-4194B9664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325563"/>
            <a:ext cx="5795750" cy="3751404"/>
          </a:xfr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ABEBC29B-574C-962D-57CB-8101323C7501}"/>
              </a:ext>
            </a:extLst>
          </p:cNvPr>
          <p:cNvSpPr txBox="1"/>
          <p:nvPr/>
        </p:nvSpPr>
        <p:spPr>
          <a:xfrm>
            <a:off x="0" y="1163569"/>
            <a:ext cx="5974874" cy="5166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0" i="0" u="none" strike="noStrike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Турецкие исследователи в Арктике провели обширные исследования, включая:</a:t>
            </a:r>
            <a:endParaRPr lang="tr-TR" b="0" i="0" u="none" strike="noStrike" dirty="0">
              <a:solidFill>
                <a:srgbClr val="0D0D0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b="0" i="0" u="none" strike="noStrike" dirty="0">
              <a:solidFill>
                <a:srgbClr val="0D0D0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0" i="0" u="none" strike="noStrike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орскими 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0" i="0" u="none" strike="noStrike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ьдами, начиная с 81° северной 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b="0" i="0" u="none" strike="noStrike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ироты 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0" i="0" u="none" strike="noStrike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5,500 км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b="0" i="0" u="none" strike="noStrike" dirty="0">
              <a:solidFill>
                <a:srgbClr val="0D0D0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качества атмосферы.</a:t>
            </a:r>
            <a:endParaRPr lang="tr-TR" dirty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загрязнителей от человеческой 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0" i="0" u="none" strike="noStrike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еятельности.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рыб и морской жизни.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физических 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0" i="0" u="none" strike="noStrike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араметров 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0" i="0" u="none" strike="noStrike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орской 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0" i="0" u="none" strike="noStrike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оды.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0" i="0" u="none" strike="noStrike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икропластика</a:t>
            </a:r>
            <a:r>
              <a:rPr lang="ru-RU" b="0" i="0" u="none" strike="noStrike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тюленями, моржами, белыми медведями.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новых маршрутов.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b="0" i="0" u="none" strike="noStrike" dirty="0">
              <a:solidFill>
                <a:srgbClr val="0D0D0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b="0" i="0" u="none" strike="noStrike" dirty="0">
              <a:solidFill>
                <a:srgbClr val="0D0D0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6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8609E6-C67F-3AF2-8CF1-FBDCE195B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13" y="1690688"/>
            <a:ext cx="10515600" cy="4927709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позиций Турции с точки зрения будущего арктических регионов, а также их сохранения;</a:t>
            </a:r>
            <a:endParaRPr lang="tr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дорожной карты по вступлению Турции в Арктический совет;</a:t>
            </a:r>
            <a:endParaRPr lang="tr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научно-технической компетентности страны в арктических вопросах путём поощрения турецких учёных к проведению полярных исследований;</a:t>
            </a:r>
            <a:endParaRPr lang="tr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кадровой компетентности специалистов, работающих в области полярных наук, путём увеличения числа программ бакалавриата, магистратуры, докторантуры 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постдокторантуры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tr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членства в международных организациях, занимающихся полярными вопросами, и повышение эффективности сотрудничества Турции с этими организациями;</a:t>
            </a:r>
            <a:endParaRPr lang="tr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осведомлённости о глобальном изменении климата</a:t>
            </a:r>
            <a:r>
              <a:rPr lang="tr-T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налаживание сотрудничество с арктическими государствами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tr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RU" dirty="0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61D6BF3D-9655-5428-08FF-AD8D5DA1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Каковы арктические приоритеты Турции в стратегическом документе?</a:t>
            </a:r>
            <a:b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7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9943D3-ACE9-776A-DCEA-68C184D80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арктического сотрудничества для Турции 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53CCBA-64A3-2E5E-2C0E-0198628B1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5402"/>
            <a:ext cx="10515600" cy="460448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для быстрого увеличения торгового флота.</a:t>
            </a:r>
          </a:p>
          <a:p>
            <a:pPr algn="just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инвестиций в предприятия, занимающиеся экспортом СПГ и полезные ископаемые.</a:t>
            </a:r>
          </a:p>
          <a:p>
            <a:pPr algn="just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для турецких судоходных компаний осуществлять транзит грузов в ЕС.</a:t>
            </a:r>
          </a:p>
          <a:p>
            <a:pPr algn="just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Турция может принять участие в судостроении для Севморпути.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Турецкая верфь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Kuzey Star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Shipyard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выполняет заказ «Росатома» на строительство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плавдока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атомных ледоколов. </a:t>
            </a:r>
          </a:p>
          <a:p>
            <a:pPr algn="just">
              <a:lnSpc>
                <a:spcPct val="100000"/>
              </a:lnSpc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4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DE12543-DFD6-AF9E-651C-DD6AB6C9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 kern="1200" dirty="0" err="1">
                <a:solidFill>
                  <a:schemeClr val="tx1"/>
                </a:solidFill>
                <a:latin typeface="Candara" panose="020E0502030303020204" pitchFamily="34" charset="0"/>
              </a:rPr>
              <a:t>Перспективы</a:t>
            </a:r>
            <a:r>
              <a:rPr lang="en-US" sz="3300" b="1" kern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3300" b="1" kern="1200" dirty="0" err="1">
                <a:solidFill>
                  <a:schemeClr val="tx1"/>
                </a:solidFill>
                <a:latin typeface="Candara" panose="020E0502030303020204" pitchFamily="34" charset="0"/>
              </a:rPr>
              <a:t>сотрудничества</a:t>
            </a:r>
            <a:r>
              <a:rPr lang="en-US" sz="3300" b="1" kern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3300" b="1" kern="1200" dirty="0" err="1">
                <a:solidFill>
                  <a:schemeClr val="tx1"/>
                </a:solidFill>
                <a:latin typeface="Candara" panose="020E0502030303020204" pitchFamily="34" charset="0"/>
              </a:rPr>
              <a:t>России</a:t>
            </a:r>
            <a:r>
              <a:rPr lang="en-US" sz="3300" b="1" kern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3300" b="1" kern="1200" dirty="0" err="1">
                <a:solidFill>
                  <a:schemeClr val="tx1"/>
                </a:solidFill>
                <a:latin typeface="Candara" panose="020E0502030303020204" pitchFamily="34" charset="0"/>
              </a:rPr>
              <a:t>и</a:t>
            </a:r>
            <a:r>
              <a:rPr lang="en-US" sz="3300" b="1" kern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3300" b="1" kern="1200" dirty="0" err="1">
                <a:solidFill>
                  <a:schemeClr val="tx1"/>
                </a:solidFill>
                <a:latin typeface="Candara" panose="020E0502030303020204" pitchFamily="34" charset="0"/>
              </a:rPr>
              <a:t>Турции</a:t>
            </a:r>
            <a:r>
              <a:rPr lang="en-US" sz="3300" b="1" kern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3300" b="1" kern="1200" dirty="0" err="1">
                <a:solidFill>
                  <a:schemeClr val="tx1"/>
                </a:solidFill>
                <a:latin typeface="Candara" panose="020E0502030303020204" pitchFamily="34" charset="0"/>
              </a:rPr>
              <a:t>в</a:t>
            </a:r>
            <a:r>
              <a:rPr lang="en-US" sz="3300" b="1" kern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3300" b="1" kern="1200" dirty="0" err="1">
                <a:solidFill>
                  <a:schemeClr val="tx1"/>
                </a:solidFill>
                <a:latin typeface="Candara" panose="020E0502030303020204" pitchFamily="34" charset="0"/>
              </a:rPr>
              <a:t>регионе</a:t>
            </a:r>
            <a:br>
              <a:rPr lang="en-US" sz="3300" b="1" kern="12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endParaRPr lang="en-US" sz="3300" b="1" kern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DA7A4E8-E19C-024A-8580-02F029266077}"/>
              </a:ext>
            </a:extLst>
          </p:cNvPr>
          <p:cNvSpPr txBox="1"/>
          <p:nvPr/>
        </p:nvSpPr>
        <p:spPr>
          <a:xfrm>
            <a:off x="327348" y="1321553"/>
            <a:ext cx="4283717" cy="4853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342900" algn="just" defTabSz="9144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Турецкие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инженеров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инфраструктурными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Арктике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Ямал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CПГ»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Арктик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СПГ-2»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342900" algn="just" defTabSz="914400">
              <a:spcAft>
                <a:spcPts val="600"/>
              </a:spcAft>
              <a:buFont typeface="Wingdings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342900" algn="just" defTabSz="9144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онтракт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плавучего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атомных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ледоколов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турецкой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компанией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Kuzey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 Shipyard»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ФГУП 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Атомфлот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İçerik Yer Tutucusu 10" descr="metin içeren bir resim&#10;&#10;Açıklama otomatik olarak oluşturuldu">
            <a:extLst>
              <a:ext uri="{FF2B5EF4-FFF2-40B4-BE49-F238E27FC236}">
                <a16:creationId xmlns:a16="http://schemas.microsoft.com/office/drawing/2014/main" id="{FABD54BC-0310-D06F-DAD7-9A78438A6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5319" y="1670241"/>
            <a:ext cx="6761213" cy="386480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1603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975404-18CE-49CB-79AD-A0A44B57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tr-RU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615F23-0FA4-D5ED-F856-F147F2E05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600"/>
            <a:ext cx="10515600" cy="4652963"/>
          </a:xfrm>
        </p:spPr>
        <p:txBody>
          <a:bodyPr>
            <a:normAutofit/>
          </a:bodyPr>
          <a:lstStyle/>
          <a:p>
            <a:pPr algn="just"/>
            <a:r>
              <a:rPr lang="ru-RU" sz="2400" b="0" i="0" u="none" strike="noStrike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Турция активно включается в решение мировых проблем, в том числе борьбу с изменением климата, через национальные и международные научные экспедиции, особенно в полярных регионах.</a:t>
            </a:r>
            <a:endParaRPr lang="tr-TR" sz="2400" b="0" i="0" u="none" strike="noStrike" dirty="0">
              <a:solidFill>
                <a:srgbClr val="0D0D0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Турция усиливает свою присутствие в Арктике, но сталкивается с трудностями в статусе наблюдателя в Арктическом Совете.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научно-технологическим потенциалом в судостроении, Турция представляет собой перспективного союзника для стран с арктическими амбициями.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 акцент на научной дипломатии позволяет Турции легитимизировать своё присутствие в Арктике.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8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09AD5B-4F95-E1A3-4F0D-884A78D7A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9"/>
            <a:ext cx="12192000" cy="683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2A3CF4AD-AC68-ECCB-F45D-1BFE4458B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528" y="2023230"/>
            <a:ext cx="6732637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en-US" sz="5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5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en-US" sz="5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5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2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1E46B27-59CA-6AB8-2DF2-ADD9133C87D1}"/>
              </a:ext>
            </a:extLst>
          </p:cNvPr>
          <p:cNvSpPr txBox="1"/>
          <p:nvPr/>
        </p:nvSpPr>
        <p:spPr>
          <a:xfrm>
            <a:off x="3049160" y="4423717"/>
            <a:ext cx="6093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Калфаоглу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Рабия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F330156-0F75-622D-294F-E2849484FE4D}"/>
              </a:ext>
            </a:extLst>
          </p:cNvPr>
          <p:cNvSpPr txBox="1"/>
          <p:nvPr/>
        </p:nvSpPr>
        <p:spPr>
          <a:xfrm>
            <a:off x="5557344" y="5521175"/>
            <a:ext cx="6093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полит. н., 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Реджепа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Тайипа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Эрдогана</a:t>
            </a:r>
          </a:p>
          <a:p>
            <a:pPr algn="r"/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rabia.kalfaoglu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rdogan.edu.tr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18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4213</TotalTime>
  <Words>650</Words>
  <Application>Microsoft Macintosh PowerPoint</Application>
  <PresentationFormat>Geniş ekran</PresentationFormat>
  <Paragraphs>57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Times New Roman</vt:lpstr>
      <vt:lpstr>Wingdings</vt:lpstr>
      <vt:lpstr>Office Teması</vt:lpstr>
      <vt:lpstr>Стратегическое значение Арктики для Турции: роль научной дипломатии</vt:lpstr>
      <vt:lpstr>Арктические исследования Турции </vt:lpstr>
      <vt:lpstr>Присоединение Турции к Шпицбергенскому соглашению </vt:lpstr>
      <vt:lpstr>Третья национальная арктическая научно-исследовательская экспедиция в 2023 г.</vt:lpstr>
      <vt:lpstr>Каковы арктические приоритеты Турции в стратегическом документе? </vt:lpstr>
      <vt:lpstr>Перспективы арктического сотрудничества для Турции  </vt:lpstr>
      <vt:lpstr>Перспективы сотрудничества России и Турции в регионе </vt:lpstr>
      <vt:lpstr>Вывод</vt:lpstr>
      <vt:lpstr>Спасибо за внимание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Интересы Турции в Арктическом регионе </dc:title>
  <dc:creator>Калфаоглу Рабия</dc:creator>
  <cp:lastModifiedBy>Калфаоглу Рабия</cp:lastModifiedBy>
  <cp:revision>53</cp:revision>
  <cp:lastPrinted>2024-03-04T14:08:16Z</cp:lastPrinted>
  <dcterms:created xsi:type="dcterms:W3CDTF">2023-03-01T15:46:51Z</dcterms:created>
  <dcterms:modified xsi:type="dcterms:W3CDTF">2024-11-21T17:07:41Z</dcterms:modified>
</cp:coreProperties>
</file>