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56" r:id="rId3"/>
    <p:sldId id="257" r:id="rId4"/>
    <p:sldId id="258" r:id="rId5"/>
    <p:sldId id="259" r:id="rId6"/>
    <p:sldId id="260" r:id="rId7"/>
    <p:sldId id="261" r:id="rId8"/>
    <p:sldId id="262" r:id="rId9"/>
    <p:sldId id="263" r:id="rId10"/>
    <p:sldId id="264" r:id="rId11"/>
    <p:sldId id="265" r:id="rId12"/>
    <p:sldId id="266" r:id="rId13"/>
    <p:sldId id="269" r:id="rId14"/>
    <p:sldId id="267" r:id="rId15"/>
    <p:sldId id="270" r:id="rId16"/>
    <p:sldId id="271" r:id="rId17"/>
    <p:sldId id="268"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45" d="100"/>
          <a:sy n="45" d="100"/>
        </p:scale>
        <p:origin x="54"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FB9830B8-45B5-4EEF-B6C1-600755AB9C16}" type="datetimeFigureOut">
              <a:rPr lang="tr-TR" smtClean="0"/>
              <a:t>27.11.2024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B35CFE-E028-4F53-841F-DAAFEB5AE686}" type="slidenum">
              <a:rPr lang="tr-TR" smtClean="0"/>
              <a:t>‹#›</a:t>
            </a:fld>
            <a:endParaRPr lang="tr-TR"/>
          </a:p>
        </p:txBody>
      </p:sp>
    </p:spTree>
    <p:extLst>
      <p:ext uri="{BB962C8B-B14F-4D97-AF65-F5344CB8AC3E}">
        <p14:creationId xmlns:p14="http://schemas.microsoft.com/office/powerpoint/2010/main" val="378676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B9830B8-45B5-4EEF-B6C1-600755AB9C16}" type="datetimeFigureOut">
              <a:rPr lang="tr-TR" smtClean="0"/>
              <a:t>27.11.2024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B35CFE-E028-4F53-841F-DAAFEB5AE686}" type="slidenum">
              <a:rPr lang="tr-TR" smtClean="0"/>
              <a:t>‹#›</a:t>
            </a:fld>
            <a:endParaRPr lang="tr-TR"/>
          </a:p>
        </p:txBody>
      </p:sp>
    </p:spTree>
    <p:extLst>
      <p:ext uri="{BB962C8B-B14F-4D97-AF65-F5344CB8AC3E}">
        <p14:creationId xmlns:p14="http://schemas.microsoft.com/office/powerpoint/2010/main" val="4286820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B9830B8-45B5-4EEF-B6C1-600755AB9C16}" type="datetimeFigureOut">
              <a:rPr lang="tr-TR" smtClean="0"/>
              <a:t>27.11.2024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B35CFE-E028-4F53-841F-DAAFEB5AE686}" type="slidenum">
              <a:rPr lang="tr-TR" smtClean="0"/>
              <a:t>‹#›</a:t>
            </a:fld>
            <a:endParaRPr lang="tr-TR"/>
          </a:p>
        </p:txBody>
      </p:sp>
    </p:spTree>
    <p:extLst>
      <p:ext uri="{BB962C8B-B14F-4D97-AF65-F5344CB8AC3E}">
        <p14:creationId xmlns:p14="http://schemas.microsoft.com/office/powerpoint/2010/main" val="33689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B9830B8-45B5-4EEF-B6C1-600755AB9C16}" type="datetimeFigureOut">
              <a:rPr lang="tr-TR" smtClean="0"/>
              <a:t>27.11.2024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B35CFE-E028-4F53-841F-DAAFEB5AE686}" type="slidenum">
              <a:rPr lang="tr-TR" smtClean="0"/>
              <a:t>‹#›</a:t>
            </a:fld>
            <a:endParaRPr lang="tr-TR"/>
          </a:p>
        </p:txBody>
      </p:sp>
    </p:spTree>
    <p:extLst>
      <p:ext uri="{BB962C8B-B14F-4D97-AF65-F5344CB8AC3E}">
        <p14:creationId xmlns:p14="http://schemas.microsoft.com/office/powerpoint/2010/main" val="2313110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FB9830B8-45B5-4EEF-B6C1-600755AB9C16}" type="datetimeFigureOut">
              <a:rPr lang="tr-TR" smtClean="0"/>
              <a:t>27.11.2024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B35CFE-E028-4F53-841F-DAAFEB5AE686}" type="slidenum">
              <a:rPr lang="tr-TR" smtClean="0"/>
              <a:t>‹#›</a:t>
            </a:fld>
            <a:endParaRPr lang="tr-TR"/>
          </a:p>
        </p:txBody>
      </p:sp>
    </p:spTree>
    <p:extLst>
      <p:ext uri="{BB962C8B-B14F-4D97-AF65-F5344CB8AC3E}">
        <p14:creationId xmlns:p14="http://schemas.microsoft.com/office/powerpoint/2010/main" val="1256390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FB9830B8-45B5-4EEF-B6C1-600755AB9C16}" type="datetimeFigureOut">
              <a:rPr lang="tr-TR" smtClean="0"/>
              <a:t>27.11.2024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B35CFE-E028-4F53-841F-DAAFEB5AE686}" type="slidenum">
              <a:rPr lang="tr-TR" smtClean="0"/>
              <a:t>‹#›</a:t>
            </a:fld>
            <a:endParaRPr lang="tr-TR"/>
          </a:p>
        </p:txBody>
      </p:sp>
    </p:spTree>
    <p:extLst>
      <p:ext uri="{BB962C8B-B14F-4D97-AF65-F5344CB8AC3E}">
        <p14:creationId xmlns:p14="http://schemas.microsoft.com/office/powerpoint/2010/main" val="1508196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FB9830B8-45B5-4EEF-B6C1-600755AB9C16}" type="datetimeFigureOut">
              <a:rPr lang="tr-TR" smtClean="0"/>
              <a:t>27.11.2024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2B35CFE-E028-4F53-841F-DAAFEB5AE686}" type="slidenum">
              <a:rPr lang="tr-TR" smtClean="0"/>
              <a:t>‹#›</a:t>
            </a:fld>
            <a:endParaRPr lang="tr-TR"/>
          </a:p>
        </p:txBody>
      </p:sp>
    </p:spTree>
    <p:extLst>
      <p:ext uri="{BB962C8B-B14F-4D97-AF65-F5344CB8AC3E}">
        <p14:creationId xmlns:p14="http://schemas.microsoft.com/office/powerpoint/2010/main" val="3644069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FB9830B8-45B5-4EEF-B6C1-600755AB9C16}" type="datetimeFigureOut">
              <a:rPr lang="tr-TR" smtClean="0"/>
              <a:t>27.11.2024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2B35CFE-E028-4F53-841F-DAAFEB5AE686}" type="slidenum">
              <a:rPr lang="tr-TR" smtClean="0"/>
              <a:t>‹#›</a:t>
            </a:fld>
            <a:endParaRPr lang="tr-TR"/>
          </a:p>
        </p:txBody>
      </p:sp>
    </p:spTree>
    <p:extLst>
      <p:ext uri="{BB962C8B-B14F-4D97-AF65-F5344CB8AC3E}">
        <p14:creationId xmlns:p14="http://schemas.microsoft.com/office/powerpoint/2010/main" val="1457682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B9830B8-45B5-4EEF-B6C1-600755AB9C16}" type="datetimeFigureOut">
              <a:rPr lang="tr-TR" smtClean="0"/>
              <a:t>27.11.2024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2B35CFE-E028-4F53-841F-DAAFEB5AE686}" type="slidenum">
              <a:rPr lang="tr-TR" smtClean="0"/>
              <a:t>‹#›</a:t>
            </a:fld>
            <a:endParaRPr lang="tr-TR"/>
          </a:p>
        </p:txBody>
      </p:sp>
    </p:spTree>
    <p:extLst>
      <p:ext uri="{BB962C8B-B14F-4D97-AF65-F5344CB8AC3E}">
        <p14:creationId xmlns:p14="http://schemas.microsoft.com/office/powerpoint/2010/main" val="800705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FB9830B8-45B5-4EEF-B6C1-600755AB9C16}" type="datetimeFigureOut">
              <a:rPr lang="tr-TR" smtClean="0"/>
              <a:t>27.11.2024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B35CFE-E028-4F53-841F-DAAFEB5AE686}" type="slidenum">
              <a:rPr lang="tr-TR" smtClean="0"/>
              <a:t>‹#›</a:t>
            </a:fld>
            <a:endParaRPr lang="tr-TR"/>
          </a:p>
        </p:txBody>
      </p:sp>
    </p:spTree>
    <p:extLst>
      <p:ext uri="{BB962C8B-B14F-4D97-AF65-F5344CB8AC3E}">
        <p14:creationId xmlns:p14="http://schemas.microsoft.com/office/powerpoint/2010/main" val="3544879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FB9830B8-45B5-4EEF-B6C1-600755AB9C16}" type="datetimeFigureOut">
              <a:rPr lang="tr-TR" smtClean="0"/>
              <a:t>27.11.2024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B35CFE-E028-4F53-841F-DAAFEB5AE686}" type="slidenum">
              <a:rPr lang="tr-TR" smtClean="0"/>
              <a:t>‹#›</a:t>
            </a:fld>
            <a:endParaRPr lang="tr-TR"/>
          </a:p>
        </p:txBody>
      </p:sp>
    </p:spTree>
    <p:extLst>
      <p:ext uri="{BB962C8B-B14F-4D97-AF65-F5344CB8AC3E}">
        <p14:creationId xmlns:p14="http://schemas.microsoft.com/office/powerpoint/2010/main" val="846234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9830B8-45B5-4EEF-B6C1-600755AB9C16}" type="datetimeFigureOut">
              <a:rPr lang="tr-TR" smtClean="0"/>
              <a:t>27.11.2024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B35CFE-E028-4F53-841F-DAAFEB5AE686}" type="slidenum">
              <a:rPr lang="tr-TR" smtClean="0"/>
              <a:t>‹#›</a:t>
            </a:fld>
            <a:endParaRPr lang="tr-TR"/>
          </a:p>
        </p:txBody>
      </p:sp>
    </p:spTree>
    <p:extLst>
      <p:ext uri="{BB962C8B-B14F-4D97-AF65-F5344CB8AC3E}">
        <p14:creationId xmlns:p14="http://schemas.microsoft.com/office/powerpoint/2010/main" val="187553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Dikdörtgen 3"/>
          <p:cNvSpPr/>
          <p:nvPr/>
        </p:nvSpPr>
        <p:spPr>
          <a:xfrm>
            <a:off x="344648" y="1430774"/>
            <a:ext cx="10839634" cy="3631763"/>
          </a:xfrm>
          <a:prstGeom prst="rect">
            <a:avLst/>
          </a:prstGeom>
        </p:spPr>
        <p:txBody>
          <a:bodyPr wrap="none">
            <a:spAutoFit/>
          </a:bodyPr>
          <a:lstStyle/>
          <a:p>
            <a:r>
              <a:rPr lang="en-US" sz="6600" b="1" dirty="0" smtClean="0">
                <a:solidFill>
                  <a:srgbClr val="FFFF00"/>
                </a:solidFill>
                <a:effectLst>
                  <a:outerShdw blurRad="38100" dist="38100" dir="2700000" algn="tl">
                    <a:srgbClr val="000000">
                      <a:alpha val="43137"/>
                    </a:srgbClr>
                  </a:outerShdw>
                </a:effectLst>
              </a:rPr>
              <a:t>The Arctic Issue and T</a:t>
            </a:r>
            <a:r>
              <a:rPr lang="tr-TR" sz="6600" b="1" dirty="0">
                <a:solidFill>
                  <a:srgbClr val="FFFF00"/>
                </a:solidFill>
                <a:effectLst>
                  <a:outerShdw blurRad="38100" dist="38100" dir="2700000" algn="tl">
                    <a:srgbClr val="000000">
                      <a:alpha val="43137"/>
                    </a:srgbClr>
                  </a:outerShdw>
                </a:effectLst>
              </a:rPr>
              <a:t>ü</a:t>
            </a:r>
            <a:r>
              <a:rPr lang="en-US" sz="6600" b="1" dirty="0" err="1" smtClean="0">
                <a:solidFill>
                  <a:srgbClr val="FFFF00"/>
                </a:solidFill>
                <a:effectLst>
                  <a:outerShdw blurRad="38100" dist="38100" dir="2700000" algn="tl">
                    <a:srgbClr val="000000">
                      <a:alpha val="43137"/>
                    </a:srgbClr>
                  </a:outerShdw>
                </a:effectLst>
              </a:rPr>
              <a:t>rk</a:t>
            </a:r>
            <a:r>
              <a:rPr lang="tr-TR" sz="6600" b="1" dirty="0" smtClean="0">
                <a:solidFill>
                  <a:srgbClr val="FFFF00"/>
                </a:solidFill>
                <a:effectLst>
                  <a:outerShdw blurRad="38100" dist="38100" dir="2700000" algn="tl">
                    <a:srgbClr val="000000">
                      <a:alpha val="43137"/>
                    </a:srgbClr>
                  </a:outerShdw>
                </a:effectLst>
              </a:rPr>
              <a:t>iye</a:t>
            </a:r>
          </a:p>
          <a:p>
            <a:endParaRPr lang="tr-TR" sz="6600" b="1" dirty="0" smtClean="0">
              <a:solidFill>
                <a:srgbClr val="FFFF00"/>
              </a:solidFill>
              <a:effectLst>
                <a:outerShdw blurRad="38100" dist="38100" dir="2700000" algn="tl">
                  <a:srgbClr val="000000">
                    <a:alpha val="43137"/>
                  </a:srgbClr>
                </a:outerShdw>
              </a:effectLst>
            </a:endParaRPr>
          </a:p>
          <a:p>
            <a:r>
              <a:rPr lang="tr-TR" sz="6600" b="1" dirty="0" smtClean="0">
                <a:solidFill>
                  <a:srgbClr val="FFFF00"/>
                </a:solidFill>
                <a:effectLst>
                  <a:outerShdw blurRad="38100" dist="38100" dir="2700000" algn="tl">
                    <a:srgbClr val="000000">
                      <a:alpha val="43137"/>
                    </a:srgbClr>
                  </a:outerShdw>
                </a:effectLst>
              </a:rPr>
              <a:t>- Cihat Yaycı, </a:t>
            </a:r>
            <a:r>
              <a:rPr lang="en-US" sz="3200" b="1" dirty="0" smtClean="0">
                <a:solidFill>
                  <a:srgbClr val="FFFF00"/>
                </a:solidFill>
                <a:effectLst>
                  <a:outerShdw blurRad="38100" dist="38100" dir="2700000" algn="tl">
                    <a:srgbClr val="000000">
                      <a:alpha val="43137"/>
                    </a:srgbClr>
                  </a:outerShdw>
                </a:effectLst>
              </a:rPr>
              <a:t>Retired Admiral of the Turkish Navy</a:t>
            </a:r>
          </a:p>
          <a:p>
            <a:r>
              <a:rPr lang="en-US" sz="3200" b="1" dirty="0" smtClean="0">
                <a:solidFill>
                  <a:srgbClr val="FFFF00"/>
                </a:solidFill>
                <a:effectLst>
                  <a:outerShdw blurRad="38100" dist="38100" dir="2700000" algn="tl">
                    <a:srgbClr val="000000">
                      <a:alpha val="43137"/>
                    </a:srgbClr>
                  </a:outerShdw>
                </a:effectLst>
              </a:rPr>
              <a:t>Assoc. Prof., PhD, Istanbul </a:t>
            </a:r>
            <a:r>
              <a:rPr lang="en-US" sz="3200" b="1" dirty="0" err="1" smtClean="0">
                <a:solidFill>
                  <a:srgbClr val="FFFF00"/>
                </a:solidFill>
                <a:effectLst>
                  <a:outerShdw blurRad="38100" dist="38100" dir="2700000" algn="tl">
                    <a:srgbClr val="000000">
                      <a:alpha val="43137"/>
                    </a:srgbClr>
                  </a:outerShdw>
                </a:effectLst>
              </a:rPr>
              <a:t>Topkap</a:t>
            </a:r>
            <a:r>
              <a:rPr lang="tr-TR" sz="3200" b="1" dirty="0">
                <a:solidFill>
                  <a:srgbClr val="FFFF00"/>
                </a:solidFill>
                <a:effectLst>
                  <a:outerShdw blurRad="38100" dist="38100" dir="2700000" algn="tl">
                    <a:srgbClr val="000000">
                      <a:alpha val="43137"/>
                    </a:srgbClr>
                  </a:outerShdw>
                </a:effectLst>
              </a:rPr>
              <a:t>ı</a:t>
            </a:r>
            <a:r>
              <a:rPr lang="en-US" sz="3200" b="1" dirty="0" smtClean="0">
                <a:solidFill>
                  <a:srgbClr val="FFFF00"/>
                </a:solidFill>
                <a:effectLst>
                  <a:outerShdw blurRad="38100" dist="38100" dir="2700000" algn="tl">
                    <a:srgbClr val="000000">
                      <a:alpha val="43137"/>
                    </a:srgbClr>
                  </a:outerShdw>
                </a:effectLst>
              </a:rPr>
              <a:t> University</a:t>
            </a:r>
            <a:endParaRPr lang="tr-TR" sz="32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81801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Dikdörtgen 3"/>
          <p:cNvSpPr/>
          <p:nvPr/>
        </p:nvSpPr>
        <p:spPr>
          <a:xfrm>
            <a:off x="487679" y="4735646"/>
            <a:ext cx="11140440" cy="1938992"/>
          </a:xfrm>
          <a:prstGeom prst="rect">
            <a:avLst/>
          </a:prstGeom>
          <a:solidFill>
            <a:srgbClr val="FF0000"/>
          </a:solidFill>
        </p:spPr>
        <p:txBody>
          <a:bodyPr wrap="square">
            <a:spAutoFit/>
          </a:bodyPr>
          <a:lstStyle/>
          <a:p>
            <a:pPr algn="ctr"/>
            <a:r>
              <a:rPr lang="tr-TR" sz="2000" b="1" dirty="0" err="1" smtClean="0">
                <a:solidFill>
                  <a:schemeClr val="bg1"/>
                </a:solidFill>
                <a:effectLst>
                  <a:outerShdw blurRad="38100" dist="38100" dir="2700000" algn="tl">
                    <a:srgbClr val="000000">
                      <a:alpha val="43137"/>
                    </a:srgbClr>
                  </a:outerShdw>
                </a:effectLst>
              </a:rPr>
              <a:t>For</a:t>
            </a:r>
            <a:r>
              <a:rPr lang="tr-TR" sz="2000" b="1" dirty="0" smtClean="0">
                <a:solidFill>
                  <a:schemeClr val="bg1"/>
                </a:solidFill>
                <a:effectLst>
                  <a:outerShdw blurRad="38100" dist="38100" dir="2700000" algn="tl">
                    <a:srgbClr val="000000">
                      <a:alpha val="43137"/>
                    </a:srgbClr>
                  </a:outerShdw>
                </a:effectLst>
              </a:rPr>
              <a:t> </a:t>
            </a:r>
            <a:r>
              <a:rPr lang="tr-TR" sz="2000" b="1" dirty="0" err="1" smtClean="0">
                <a:solidFill>
                  <a:schemeClr val="bg1"/>
                </a:solidFill>
                <a:effectLst>
                  <a:outerShdw blurRad="38100" dist="38100" dir="2700000" algn="tl">
                    <a:srgbClr val="000000">
                      <a:alpha val="43137"/>
                    </a:srgbClr>
                  </a:outerShdw>
                </a:effectLst>
              </a:rPr>
              <a:t>years</a:t>
            </a:r>
            <a:r>
              <a:rPr lang="tr-TR" sz="2000" b="1" dirty="0" smtClean="0">
                <a:solidFill>
                  <a:schemeClr val="bg1"/>
                </a:solidFill>
                <a:effectLst>
                  <a:outerShdw blurRad="38100" dist="38100" dir="2700000" algn="tl">
                    <a:srgbClr val="000000">
                      <a:alpha val="43137"/>
                    </a:srgbClr>
                  </a:outerShdw>
                </a:effectLst>
              </a:rPr>
              <a:t>, </a:t>
            </a:r>
            <a:r>
              <a:rPr lang="tr-TR" sz="2000" b="1" dirty="0" err="1" smtClean="0">
                <a:solidFill>
                  <a:schemeClr val="bg1"/>
                </a:solidFill>
                <a:effectLst>
                  <a:outerShdw blurRad="38100" dist="38100" dir="2700000" algn="tl">
                    <a:srgbClr val="000000">
                      <a:alpha val="43137"/>
                    </a:srgbClr>
                  </a:outerShdw>
                </a:effectLst>
              </a:rPr>
              <a:t>the</a:t>
            </a:r>
            <a:r>
              <a:rPr lang="tr-TR" sz="2000" b="1" dirty="0" smtClean="0">
                <a:solidFill>
                  <a:schemeClr val="bg1"/>
                </a:solidFill>
                <a:effectLst>
                  <a:outerShdw blurRad="38100" dist="38100" dir="2700000" algn="tl">
                    <a:srgbClr val="000000">
                      <a:alpha val="43137"/>
                    </a:srgbClr>
                  </a:outerShdw>
                </a:effectLst>
              </a:rPr>
              <a:t> </a:t>
            </a:r>
            <a:r>
              <a:rPr lang="tr-TR" sz="2000" b="1" dirty="0" err="1" smtClean="0">
                <a:solidFill>
                  <a:schemeClr val="bg1"/>
                </a:solidFill>
                <a:effectLst>
                  <a:outerShdw blurRad="38100" dist="38100" dir="2700000" algn="tl">
                    <a:srgbClr val="000000">
                      <a:alpha val="43137"/>
                    </a:srgbClr>
                  </a:outerShdw>
                </a:effectLst>
              </a:rPr>
              <a:t>Arctic</a:t>
            </a:r>
            <a:r>
              <a:rPr lang="tr-TR" sz="2000" b="1" dirty="0" smtClean="0">
                <a:solidFill>
                  <a:schemeClr val="bg1"/>
                </a:solidFill>
                <a:effectLst>
                  <a:outerShdw blurRad="38100" dist="38100" dir="2700000" algn="tl">
                    <a:srgbClr val="000000">
                      <a:alpha val="43137"/>
                    </a:srgbClr>
                  </a:outerShdw>
                </a:effectLst>
              </a:rPr>
              <a:t> </a:t>
            </a:r>
            <a:r>
              <a:rPr lang="tr-TR" sz="2000" b="1" dirty="0" err="1" smtClean="0">
                <a:solidFill>
                  <a:schemeClr val="bg1"/>
                </a:solidFill>
                <a:effectLst>
                  <a:outerShdw blurRad="38100" dist="38100" dir="2700000" algn="tl">
                    <a:srgbClr val="000000">
                      <a:alpha val="43137"/>
                    </a:srgbClr>
                  </a:outerShdw>
                </a:effectLst>
              </a:rPr>
              <a:t>region</a:t>
            </a:r>
            <a:r>
              <a:rPr lang="tr-TR" sz="2000" b="1" dirty="0" smtClean="0">
                <a:solidFill>
                  <a:schemeClr val="bg1"/>
                </a:solidFill>
                <a:effectLst>
                  <a:outerShdw blurRad="38100" dist="38100" dir="2700000" algn="tl">
                    <a:srgbClr val="000000">
                      <a:alpha val="43137"/>
                    </a:srgbClr>
                  </a:outerShdw>
                </a:effectLst>
              </a:rPr>
              <a:t> has </a:t>
            </a:r>
            <a:r>
              <a:rPr lang="tr-TR" sz="2000" b="1" dirty="0" err="1" smtClean="0">
                <a:solidFill>
                  <a:schemeClr val="bg1"/>
                </a:solidFill>
                <a:effectLst>
                  <a:outerShdw blurRad="38100" dist="38100" dir="2700000" algn="tl">
                    <a:srgbClr val="000000">
                      <a:alpha val="43137"/>
                    </a:srgbClr>
                  </a:outerShdw>
                </a:effectLst>
              </a:rPr>
              <a:t>given</a:t>
            </a:r>
            <a:r>
              <a:rPr lang="tr-TR" sz="2000" b="1" dirty="0" smtClean="0">
                <a:solidFill>
                  <a:schemeClr val="bg1"/>
                </a:solidFill>
                <a:effectLst>
                  <a:outerShdw blurRad="38100" dist="38100" dir="2700000" algn="tl">
                    <a:srgbClr val="000000">
                      <a:alpha val="43137"/>
                    </a:srgbClr>
                  </a:outerShdw>
                </a:effectLst>
              </a:rPr>
              <a:t> </a:t>
            </a:r>
            <a:r>
              <a:rPr lang="tr-TR" sz="2000" b="1" dirty="0" err="1" smtClean="0">
                <a:solidFill>
                  <a:schemeClr val="bg1"/>
                </a:solidFill>
                <a:effectLst>
                  <a:outerShdw blurRad="38100" dist="38100" dir="2700000" algn="tl">
                    <a:srgbClr val="000000">
                      <a:alpha val="43137"/>
                    </a:srgbClr>
                  </a:outerShdw>
                </a:effectLst>
              </a:rPr>
              <a:t>the</a:t>
            </a:r>
            <a:r>
              <a:rPr lang="tr-TR" sz="2000" b="1" dirty="0" smtClean="0">
                <a:solidFill>
                  <a:schemeClr val="bg1"/>
                </a:solidFill>
                <a:effectLst>
                  <a:outerShdw blurRad="38100" dist="38100" dir="2700000" algn="tl">
                    <a:srgbClr val="000000">
                      <a:alpha val="43137"/>
                    </a:srgbClr>
                  </a:outerShdw>
                </a:effectLst>
              </a:rPr>
              <a:t> </a:t>
            </a:r>
            <a:r>
              <a:rPr lang="tr-TR" sz="2000" b="1" dirty="0" err="1" smtClean="0">
                <a:solidFill>
                  <a:schemeClr val="bg1"/>
                </a:solidFill>
                <a:effectLst>
                  <a:outerShdw blurRad="38100" dist="38100" dir="2700000" algn="tl">
                    <a:srgbClr val="000000">
                      <a:alpha val="43137"/>
                    </a:srgbClr>
                  </a:outerShdw>
                </a:effectLst>
              </a:rPr>
              <a:t>appearance</a:t>
            </a:r>
            <a:r>
              <a:rPr lang="tr-TR" sz="2000" b="1" dirty="0" smtClean="0">
                <a:solidFill>
                  <a:schemeClr val="bg1"/>
                </a:solidFill>
                <a:effectLst>
                  <a:outerShdw blurRad="38100" dist="38100" dir="2700000" algn="tl">
                    <a:srgbClr val="000000">
                      <a:alpha val="43137"/>
                    </a:srgbClr>
                  </a:outerShdw>
                </a:effectLst>
              </a:rPr>
              <a:t> of an </a:t>
            </a:r>
            <a:r>
              <a:rPr lang="tr-TR" sz="2000" b="1" dirty="0" err="1" smtClean="0">
                <a:solidFill>
                  <a:schemeClr val="bg1"/>
                </a:solidFill>
                <a:effectLst>
                  <a:outerShdw blurRad="38100" dist="38100" dir="2700000" algn="tl">
                    <a:srgbClr val="000000">
                      <a:alpha val="43137"/>
                    </a:srgbClr>
                  </a:outerShdw>
                </a:effectLst>
              </a:rPr>
              <a:t>area</a:t>
            </a:r>
            <a:r>
              <a:rPr lang="tr-TR" sz="2000" b="1" dirty="0" smtClean="0">
                <a:solidFill>
                  <a:schemeClr val="bg1"/>
                </a:solidFill>
                <a:effectLst>
                  <a:outerShdw blurRad="38100" dist="38100" dir="2700000" algn="tl">
                    <a:srgbClr val="000000">
                      <a:alpha val="43137"/>
                    </a:srgbClr>
                  </a:outerShdw>
                </a:effectLst>
              </a:rPr>
              <a:t> </a:t>
            </a:r>
            <a:r>
              <a:rPr lang="tr-TR" sz="2000" b="1" dirty="0" err="1" smtClean="0">
                <a:solidFill>
                  <a:schemeClr val="bg1"/>
                </a:solidFill>
                <a:effectLst>
                  <a:outerShdw blurRad="38100" dist="38100" dir="2700000" algn="tl">
                    <a:srgbClr val="000000">
                      <a:alpha val="43137"/>
                    </a:srgbClr>
                  </a:outerShdw>
                </a:effectLst>
              </a:rPr>
              <a:t>where</a:t>
            </a:r>
            <a:r>
              <a:rPr lang="tr-TR" sz="2000" b="1" dirty="0" smtClean="0">
                <a:solidFill>
                  <a:schemeClr val="bg1"/>
                </a:solidFill>
                <a:effectLst>
                  <a:outerShdw blurRad="38100" dist="38100" dir="2700000" algn="tl">
                    <a:srgbClr val="000000">
                      <a:alpha val="43137"/>
                    </a:srgbClr>
                  </a:outerShdw>
                </a:effectLst>
              </a:rPr>
              <a:t> </a:t>
            </a:r>
            <a:r>
              <a:rPr lang="tr-TR" sz="2000" b="1" dirty="0" err="1" smtClean="0">
                <a:solidFill>
                  <a:schemeClr val="bg1"/>
                </a:solidFill>
                <a:effectLst>
                  <a:outerShdw blurRad="38100" dist="38100" dir="2700000" algn="tl">
                    <a:srgbClr val="000000">
                      <a:alpha val="43137"/>
                    </a:srgbClr>
                  </a:outerShdw>
                </a:effectLst>
              </a:rPr>
              <a:t>the</a:t>
            </a:r>
            <a:r>
              <a:rPr lang="tr-TR" sz="2000" b="1" dirty="0" smtClean="0">
                <a:solidFill>
                  <a:schemeClr val="bg1"/>
                </a:solidFill>
                <a:effectLst>
                  <a:outerShdw blurRad="38100" dist="38100" dir="2700000" algn="tl">
                    <a:srgbClr val="000000">
                      <a:alpha val="43137"/>
                    </a:srgbClr>
                  </a:outerShdw>
                </a:effectLst>
              </a:rPr>
              <a:t> </a:t>
            </a:r>
            <a:r>
              <a:rPr lang="tr-TR" sz="2000" b="1" dirty="0" err="1" smtClean="0">
                <a:solidFill>
                  <a:schemeClr val="bg1"/>
                </a:solidFill>
                <a:effectLst>
                  <a:outerShdw blurRad="38100" dist="38100" dir="2700000" algn="tl">
                    <a:srgbClr val="000000">
                      <a:alpha val="43137"/>
                    </a:srgbClr>
                  </a:outerShdw>
                </a:effectLst>
              </a:rPr>
              <a:t>littoral</a:t>
            </a:r>
            <a:r>
              <a:rPr lang="tr-TR" sz="2000" b="1" dirty="0" smtClean="0">
                <a:solidFill>
                  <a:schemeClr val="bg1"/>
                </a:solidFill>
                <a:effectLst>
                  <a:outerShdw blurRad="38100" dist="38100" dir="2700000" algn="tl">
                    <a:srgbClr val="000000">
                      <a:alpha val="43137"/>
                    </a:srgbClr>
                  </a:outerShdw>
                </a:effectLst>
              </a:rPr>
              <a:t> </a:t>
            </a:r>
            <a:r>
              <a:rPr lang="tr-TR" sz="2000" b="1" dirty="0" err="1" smtClean="0">
                <a:solidFill>
                  <a:schemeClr val="bg1"/>
                </a:solidFill>
                <a:effectLst>
                  <a:outerShdw blurRad="38100" dist="38100" dir="2700000" algn="tl">
                    <a:srgbClr val="000000">
                      <a:alpha val="43137"/>
                    </a:srgbClr>
                  </a:outerShdw>
                </a:effectLst>
              </a:rPr>
              <a:t>states</a:t>
            </a:r>
            <a:r>
              <a:rPr lang="tr-TR" sz="2000" b="1" dirty="0" smtClean="0">
                <a:solidFill>
                  <a:schemeClr val="bg1"/>
                </a:solidFill>
                <a:effectLst>
                  <a:outerShdw blurRad="38100" dist="38100" dir="2700000" algn="tl">
                    <a:srgbClr val="000000">
                      <a:alpha val="43137"/>
                    </a:srgbClr>
                  </a:outerShdw>
                </a:effectLst>
              </a:rPr>
              <a:t> </a:t>
            </a:r>
            <a:r>
              <a:rPr lang="tr-TR" sz="2000" b="1" dirty="0" err="1" smtClean="0">
                <a:solidFill>
                  <a:schemeClr val="bg1"/>
                </a:solidFill>
                <a:effectLst>
                  <a:outerShdw blurRad="38100" dist="38100" dir="2700000" algn="tl">
                    <a:srgbClr val="000000">
                      <a:alpha val="43137"/>
                    </a:srgbClr>
                  </a:outerShdw>
                </a:effectLst>
              </a:rPr>
              <a:t>have</a:t>
            </a:r>
            <a:r>
              <a:rPr lang="tr-TR" sz="2000" b="1" dirty="0" smtClean="0">
                <a:solidFill>
                  <a:schemeClr val="bg1"/>
                </a:solidFill>
                <a:effectLst>
                  <a:outerShdw blurRad="38100" dist="38100" dir="2700000" algn="tl">
                    <a:srgbClr val="000000">
                      <a:alpha val="43137"/>
                    </a:srgbClr>
                  </a:outerShdw>
                </a:effectLst>
              </a:rPr>
              <a:t> </a:t>
            </a:r>
            <a:r>
              <a:rPr lang="tr-TR" sz="2000" b="1" dirty="0" err="1" smtClean="0">
                <a:solidFill>
                  <a:schemeClr val="bg1"/>
                </a:solidFill>
                <a:effectLst>
                  <a:outerShdw blurRad="38100" dist="38100" dir="2700000" algn="tl">
                    <a:srgbClr val="000000">
                      <a:alpha val="43137"/>
                    </a:srgbClr>
                  </a:outerShdw>
                </a:effectLst>
              </a:rPr>
              <a:t>cooperated</a:t>
            </a:r>
            <a:r>
              <a:rPr lang="tr-TR" sz="2000" b="1" dirty="0" smtClean="0">
                <a:solidFill>
                  <a:schemeClr val="bg1"/>
                </a:solidFill>
                <a:effectLst>
                  <a:outerShdw blurRad="38100" dist="38100" dir="2700000" algn="tl">
                    <a:srgbClr val="000000">
                      <a:alpha val="43137"/>
                    </a:srgbClr>
                  </a:outerShdw>
                </a:effectLst>
              </a:rPr>
              <a:t>. </a:t>
            </a:r>
            <a:r>
              <a:rPr lang="tr-TR" sz="2000" b="1" dirty="0" err="1" smtClean="0">
                <a:solidFill>
                  <a:schemeClr val="bg1"/>
                </a:solidFill>
                <a:effectLst>
                  <a:outerShdw blurRad="38100" dist="38100" dir="2700000" algn="tl">
                    <a:srgbClr val="000000">
                      <a:alpha val="43137"/>
                    </a:srgbClr>
                  </a:outerShdw>
                </a:effectLst>
              </a:rPr>
              <a:t>However</a:t>
            </a:r>
            <a:r>
              <a:rPr lang="tr-TR" sz="2000" b="1" dirty="0" smtClean="0">
                <a:solidFill>
                  <a:schemeClr val="bg1"/>
                </a:solidFill>
                <a:effectLst>
                  <a:outerShdw blurRad="38100" dist="38100" dir="2700000" algn="tl">
                    <a:srgbClr val="000000">
                      <a:alpha val="43137"/>
                    </a:srgbClr>
                  </a:outerShdw>
                </a:effectLst>
              </a:rPr>
              <a:t>, </a:t>
            </a:r>
            <a:r>
              <a:rPr lang="tr-TR" sz="2000" b="1" dirty="0" err="1" smtClean="0">
                <a:solidFill>
                  <a:schemeClr val="bg1"/>
                </a:solidFill>
                <a:effectLst>
                  <a:outerShdw blurRad="38100" dist="38100" dir="2700000" algn="tl">
                    <a:srgbClr val="000000">
                      <a:alpha val="43137"/>
                    </a:srgbClr>
                  </a:outerShdw>
                </a:effectLst>
              </a:rPr>
              <a:t>the</a:t>
            </a:r>
            <a:r>
              <a:rPr lang="tr-TR" sz="2000" b="1" dirty="0" smtClean="0">
                <a:solidFill>
                  <a:schemeClr val="bg1"/>
                </a:solidFill>
                <a:effectLst>
                  <a:outerShdw blurRad="38100" dist="38100" dir="2700000" algn="tl">
                    <a:srgbClr val="000000">
                      <a:alpha val="43137"/>
                    </a:srgbClr>
                  </a:outerShdw>
                </a:effectLst>
              </a:rPr>
              <a:t> </a:t>
            </a:r>
            <a:r>
              <a:rPr lang="tr-TR" sz="2000" b="1" dirty="0" err="1" smtClean="0">
                <a:solidFill>
                  <a:schemeClr val="bg1"/>
                </a:solidFill>
                <a:effectLst>
                  <a:outerShdw blurRad="38100" dist="38100" dir="2700000" algn="tl">
                    <a:srgbClr val="000000">
                      <a:alpha val="43137"/>
                    </a:srgbClr>
                  </a:outerShdw>
                </a:effectLst>
              </a:rPr>
              <a:t>increasing</a:t>
            </a:r>
            <a:r>
              <a:rPr lang="tr-TR" sz="2000" b="1" dirty="0" smtClean="0">
                <a:solidFill>
                  <a:schemeClr val="bg1"/>
                </a:solidFill>
                <a:effectLst>
                  <a:outerShdw blurRad="38100" dist="38100" dir="2700000" algn="tl">
                    <a:srgbClr val="000000">
                      <a:alpha val="43137"/>
                    </a:srgbClr>
                  </a:outerShdw>
                </a:effectLst>
              </a:rPr>
              <a:t> </a:t>
            </a:r>
            <a:r>
              <a:rPr lang="tr-TR" sz="2000" b="1" dirty="0" err="1" smtClean="0">
                <a:solidFill>
                  <a:schemeClr val="bg1"/>
                </a:solidFill>
                <a:effectLst>
                  <a:outerShdw blurRad="38100" dist="38100" dir="2700000" algn="tl">
                    <a:srgbClr val="000000">
                      <a:alpha val="43137"/>
                    </a:srgbClr>
                  </a:outerShdw>
                </a:effectLst>
              </a:rPr>
              <a:t>interest</a:t>
            </a:r>
            <a:r>
              <a:rPr lang="tr-TR" sz="2000" b="1" dirty="0" smtClean="0">
                <a:solidFill>
                  <a:schemeClr val="bg1"/>
                </a:solidFill>
                <a:effectLst>
                  <a:outerShdw blurRad="38100" dist="38100" dir="2700000" algn="tl">
                    <a:srgbClr val="000000">
                      <a:alpha val="43137"/>
                    </a:srgbClr>
                  </a:outerShdw>
                </a:effectLst>
              </a:rPr>
              <a:t> of </a:t>
            </a:r>
            <a:r>
              <a:rPr lang="tr-TR" sz="2000" b="1" dirty="0" err="1" smtClean="0">
                <a:solidFill>
                  <a:schemeClr val="bg1"/>
                </a:solidFill>
                <a:effectLst>
                  <a:outerShdw blurRad="38100" dist="38100" dir="2700000" algn="tl">
                    <a:srgbClr val="000000">
                      <a:alpha val="43137"/>
                    </a:srgbClr>
                  </a:outerShdw>
                </a:effectLst>
              </a:rPr>
              <a:t>extra-regional</a:t>
            </a:r>
            <a:r>
              <a:rPr lang="tr-TR" sz="2000" b="1" dirty="0" smtClean="0">
                <a:solidFill>
                  <a:schemeClr val="bg1"/>
                </a:solidFill>
                <a:effectLst>
                  <a:outerShdw blurRad="38100" dist="38100" dir="2700000" algn="tl">
                    <a:srgbClr val="000000">
                      <a:alpha val="43137"/>
                    </a:srgbClr>
                  </a:outerShdw>
                </a:effectLst>
              </a:rPr>
              <a:t> </a:t>
            </a:r>
            <a:r>
              <a:rPr lang="tr-TR" sz="2000" b="1" dirty="0" err="1" smtClean="0">
                <a:solidFill>
                  <a:schemeClr val="bg1"/>
                </a:solidFill>
                <a:effectLst>
                  <a:outerShdw blurRad="38100" dist="38100" dir="2700000" algn="tl">
                    <a:srgbClr val="000000">
                      <a:alpha val="43137"/>
                    </a:srgbClr>
                  </a:outerShdw>
                </a:effectLst>
              </a:rPr>
              <a:t>actors</a:t>
            </a:r>
            <a:r>
              <a:rPr lang="tr-TR" sz="2000" b="1" dirty="0" smtClean="0">
                <a:solidFill>
                  <a:schemeClr val="bg1"/>
                </a:solidFill>
                <a:effectLst>
                  <a:outerShdw blurRad="38100" dist="38100" dir="2700000" algn="tl">
                    <a:srgbClr val="000000">
                      <a:alpha val="43137"/>
                    </a:srgbClr>
                  </a:outerShdw>
                </a:effectLst>
              </a:rPr>
              <a:t> </a:t>
            </a:r>
            <a:r>
              <a:rPr lang="tr-TR" sz="2000" b="1" dirty="0" err="1" smtClean="0">
                <a:solidFill>
                  <a:schemeClr val="bg1"/>
                </a:solidFill>
                <a:effectLst>
                  <a:outerShdw blurRad="38100" dist="38100" dir="2700000" algn="tl">
                    <a:srgbClr val="000000">
                      <a:alpha val="43137"/>
                    </a:srgbClr>
                  </a:outerShdw>
                </a:effectLst>
              </a:rPr>
              <a:t>causes</a:t>
            </a:r>
            <a:r>
              <a:rPr lang="tr-TR" sz="2000" b="1" dirty="0" smtClean="0">
                <a:solidFill>
                  <a:schemeClr val="bg1"/>
                </a:solidFill>
                <a:effectLst>
                  <a:outerShdw blurRad="38100" dist="38100" dir="2700000" algn="tl">
                    <a:srgbClr val="000000">
                      <a:alpha val="43137"/>
                    </a:srgbClr>
                  </a:outerShdw>
                </a:effectLst>
              </a:rPr>
              <a:t> </a:t>
            </a:r>
            <a:r>
              <a:rPr lang="tr-TR" sz="2000" b="1" dirty="0" err="1" smtClean="0">
                <a:solidFill>
                  <a:schemeClr val="bg1"/>
                </a:solidFill>
                <a:effectLst>
                  <a:outerShdw blurRad="38100" dist="38100" dir="2700000" algn="tl">
                    <a:srgbClr val="000000">
                      <a:alpha val="43137"/>
                    </a:srgbClr>
                  </a:outerShdw>
                </a:effectLst>
              </a:rPr>
              <a:t>potential</a:t>
            </a:r>
            <a:r>
              <a:rPr lang="tr-TR" sz="2000" b="1" dirty="0" smtClean="0">
                <a:solidFill>
                  <a:schemeClr val="bg1"/>
                </a:solidFill>
                <a:effectLst>
                  <a:outerShdw blurRad="38100" dist="38100" dir="2700000" algn="tl">
                    <a:srgbClr val="000000">
                      <a:alpha val="43137"/>
                    </a:srgbClr>
                  </a:outerShdw>
                </a:effectLst>
              </a:rPr>
              <a:t> </a:t>
            </a:r>
            <a:r>
              <a:rPr lang="tr-TR" sz="2000" b="1" dirty="0" err="1" smtClean="0">
                <a:solidFill>
                  <a:schemeClr val="bg1"/>
                </a:solidFill>
                <a:effectLst>
                  <a:outerShdw blurRad="38100" dist="38100" dir="2700000" algn="tl">
                    <a:srgbClr val="000000">
                      <a:alpha val="43137"/>
                    </a:srgbClr>
                  </a:outerShdw>
                </a:effectLst>
              </a:rPr>
              <a:t>conflicts</a:t>
            </a:r>
            <a:r>
              <a:rPr lang="tr-TR" sz="2000" b="1" dirty="0" smtClean="0">
                <a:solidFill>
                  <a:schemeClr val="bg1"/>
                </a:solidFill>
                <a:effectLst>
                  <a:outerShdw blurRad="38100" dist="38100" dir="2700000" algn="tl">
                    <a:srgbClr val="000000">
                      <a:alpha val="43137"/>
                    </a:srgbClr>
                  </a:outerShdw>
                </a:effectLst>
              </a:rPr>
              <a:t> of </a:t>
            </a:r>
            <a:r>
              <a:rPr lang="tr-TR" sz="2000" b="1" dirty="0" err="1" smtClean="0">
                <a:solidFill>
                  <a:schemeClr val="bg1"/>
                </a:solidFill>
                <a:effectLst>
                  <a:outerShdw blurRad="38100" dist="38100" dir="2700000" algn="tl">
                    <a:srgbClr val="000000">
                      <a:alpha val="43137"/>
                    </a:srgbClr>
                  </a:outerShdw>
                </a:effectLst>
              </a:rPr>
              <a:t>interest</a:t>
            </a:r>
            <a:r>
              <a:rPr lang="tr-TR" sz="2000" b="1" dirty="0" smtClean="0">
                <a:solidFill>
                  <a:schemeClr val="bg1"/>
                </a:solidFill>
                <a:effectLst>
                  <a:outerShdw blurRad="38100" dist="38100" dir="2700000" algn="tl">
                    <a:srgbClr val="000000">
                      <a:alpha val="43137"/>
                    </a:srgbClr>
                  </a:outerShdw>
                </a:effectLst>
              </a:rPr>
              <a:t>. </a:t>
            </a:r>
            <a:r>
              <a:rPr lang="tr-TR" sz="2000" b="1" dirty="0" err="1" smtClean="0">
                <a:solidFill>
                  <a:schemeClr val="bg1"/>
                </a:solidFill>
                <a:effectLst>
                  <a:outerShdw blurRad="38100" dist="38100" dir="2700000" algn="tl">
                    <a:srgbClr val="000000">
                      <a:alpha val="43137"/>
                    </a:srgbClr>
                  </a:outerShdw>
                </a:effectLst>
              </a:rPr>
              <a:t>China</a:t>
            </a:r>
            <a:r>
              <a:rPr lang="tr-TR" sz="2000" b="1" dirty="0" smtClean="0">
                <a:solidFill>
                  <a:schemeClr val="bg1"/>
                </a:solidFill>
                <a:effectLst>
                  <a:outerShdw blurRad="38100" dist="38100" dir="2700000" algn="tl">
                    <a:srgbClr val="000000">
                      <a:alpha val="43137"/>
                    </a:srgbClr>
                  </a:outerShdw>
                </a:effectLst>
              </a:rPr>
              <a:t> is </a:t>
            </a:r>
            <a:r>
              <a:rPr lang="tr-TR" sz="2000" b="1" dirty="0" err="1" smtClean="0">
                <a:solidFill>
                  <a:schemeClr val="bg1"/>
                </a:solidFill>
                <a:effectLst>
                  <a:outerShdw blurRad="38100" dist="38100" dir="2700000" algn="tl">
                    <a:srgbClr val="000000">
                      <a:alpha val="43137"/>
                    </a:srgbClr>
                  </a:outerShdw>
                </a:effectLst>
              </a:rPr>
              <a:t>one</a:t>
            </a:r>
            <a:r>
              <a:rPr lang="tr-TR" sz="2000" b="1" dirty="0" smtClean="0">
                <a:solidFill>
                  <a:schemeClr val="bg1"/>
                </a:solidFill>
                <a:effectLst>
                  <a:outerShdw blurRad="38100" dist="38100" dir="2700000" algn="tl">
                    <a:srgbClr val="000000">
                      <a:alpha val="43137"/>
                    </a:srgbClr>
                  </a:outerShdw>
                </a:effectLst>
              </a:rPr>
              <a:t> of </a:t>
            </a:r>
            <a:r>
              <a:rPr lang="tr-TR" sz="2000" b="1" dirty="0" err="1" smtClean="0">
                <a:solidFill>
                  <a:schemeClr val="bg1"/>
                </a:solidFill>
                <a:effectLst>
                  <a:outerShdw blurRad="38100" dist="38100" dir="2700000" algn="tl">
                    <a:srgbClr val="000000">
                      <a:alpha val="43137"/>
                    </a:srgbClr>
                  </a:outerShdw>
                </a:effectLst>
              </a:rPr>
              <a:t>these</a:t>
            </a:r>
            <a:r>
              <a:rPr lang="tr-TR" sz="2000" b="1" dirty="0" smtClean="0">
                <a:solidFill>
                  <a:schemeClr val="bg1"/>
                </a:solidFill>
                <a:effectLst>
                  <a:outerShdw blurRad="38100" dist="38100" dir="2700000" algn="tl">
                    <a:srgbClr val="000000">
                      <a:alpha val="43137"/>
                    </a:srgbClr>
                  </a:outerShdw>
                </a:effectLst>
              </a:rPr>
              <a:t> </a:t>
            </a:r>
            <a:r>
              <a:rPr lang="tr-TR" sz="2000" b="1" dirty="0" err="1" smtClean="0">
                <a:solidFill>
                  <a:schemeClr val="bg1"/>
                </a:solidFill>
                <a:effectLst>
                  <a:outerShdw blurRad="38100" dist="38100" dir="2700000" algn="tl">
                    <a:srgbClr val="000000">
                      <a:alpha val="43137"/>
                    </a:srgbClr>
                  </a:outerShdw>
                </a:effectLst>
              </a:rPr>
              <a:t>countries</a:t>
            </a:r>
            <a:r>
              <a:rPr lang="tr-TR" sz="2000" b="1" dirty="0" smtClean="0">
                <a:solidFill>
                  <a:schemeClr val="bg1"/>
                </a:solidFill>
                <a:effectLst>
                  <a:outerShdw blurRad="38100" dist="38100" dir="2700000" algn="tl">
                    <a:srgbClr val="000000">
                      <a:alpha val="43137"/>
                    </a:srgbClr>
                  </a:outerShdw>
                </a:effectLst>
              </a:rPr>
              <a:t>. </a:t>
            </a:r>
            <a:r>
              <a:rPr lang="tr-TR" sz="2000" b="1" dirty="0" err="1" smtClean="0">
                <a:solidFill>
                  <a:srgbClr val="FFFF00"/>
                </a:solidFill>
                <a:effectLst>
                  <a:outerShdw blurRad="38100" dist="38100" dir="2700000" algn="tl">
                    <a:srgbClr val="000000">
                      <a:alpha val="43137"/>
                    </a:srgbClr>
                  </a:outerShdw>
                </a:effectLst>
              </a:rPr>
              <a:t>China</a:t>
            </a:r>
            <a:r>
              <a:rPr lang="tr-TR" sz="2000" b="1" dirty="0" smtClean="0">
                <a:solidFill>
                  <a:srgbClr val="FFFF00"/>
                </a:solidFill>
                <a:effectLst>
                  <a:outerShdw blurRad="38100" dist="38100" dir="2700000" algn="tl">
                    <a:srgbClr val="000000">
                      <a:alpha val="43137"/>
                    </a:srgbClr>
                  </a:outerShdw>
                </a:effectLst>
              </a:rPr>
              <a:t> </a:t>
            </a:r>
            <a:r>
              <a:rPr lang="tr-TR" sz="2000" b="1" dirty="0" err="1" smtClean="0">
                <a:solidFill>
                  <a:srgbClr val="FFFF00"/>
                </a:solidFill>
                <a:effectLst>
                  <a:outerShdw blurRad="38100" dist="38100" dir="2700000" algn="tl">
                    <a:srgbClr val="000000">
                      <a:alpha val="43137"/>
                    </a:srgbClr>
                  </a:outerShdw>
                </a:effectLst>
              </a:rPr>
              <a:t>became</a:t>
            </a:r>
            <a:r>
              <a:rPr lang="tr-TR" sz="2000" b="1" dirty="0" smtClean="0">
                <a:solidFill>
                  <a:srgbClr val="FFFF00"/>
                </a:solidFill>
                <a:effectLst>
                  <a:outerShdw blurRad="38100" dist="38100" dir="2700000" algn="tl">
                    <a:srgbClr val="000000">
                      <a:alpha val="43137"/>
                    </a:srgbClr>
                  </a:outerShdw>
                </a:effectLst>
              </a:rPr>
              <a:t> an </a:t>
            </a:r>
            <a:r>
              <a:rPr lang="tr-TR" sz="2000" b="1" dirty="0" err="1" smtClean="0">
                <a:solidFill>
                  <a:srgbClr val="FFFF00"/>
                </a:solidFill>
                <a:effectLst>
                  <a:outerShdw blurRad="38100" dist="38100" dir="2700000" algn="tl">
                    <a:srgbClr val="000000">
                      <a:alpha val="43137"/>
                    </a:srgbClr>
                  </a:outerShdw>
                </a:effectLst>
              </a:rPr>
              <a:t>observer</a:t>
            </a:r>
            <a:r>
              <a:rPr lang="tr-TR" sz="2000" b="1" dirty="0" smtClean="0">
                <a:solidFill>
                  <a:srgbClr val="FFFF00"/>
                </a:solidFill>
                <a:effectLst>
                  <a:outerShdw blurRad="38100" dist="38100" dir="2700000" algn="tl">
                    <a:srgbClr val="000000">
                      <a:alpha val="43137"/>
                    </a:srgbClr>
                  </a:outerShdw>
                </a:effectLst>
              </a:rPr>
              <a:t> </a:t>
            </a:r>
            <a:r>
              <a:rPr lang="tr-TR" sz="2000" b="1" dirty="0" err="1" smtClean="0">
                <a:solidFill>
                  <a:srgbClr val="FFFF00"/>
                </a:solidFill>
                <a:effectLst>
                  <a:outerShdw blurRad="38100" dist="38100" dir="2700000" algn="tl">
                    <a:srgbClr val="000000">
                      <a:alpha val="43137"/>
                    </a:srgbClr>
                  </a:outerShdw>
                </a:effectLst>
              </a:rPr>
              <a:t>member</a:t>
            </a:r>
            <a:r>
              <a:rPr lang="tr-TR" sz="2000" b="1" dirty="0" smtClean="0">
                <a:solidFill>
                  <a:srgbClr val="FFFF00"/>
                </a:solidFill>
                <a:effectLst>
                  <a:outerShdw blurRad="38100" dist="38100" dir="2700000" algn="tl">
                    <a:srgbClr val="000000">
                      <a:alpha val="43137"/>
                    </a:srgbClr>
                  </a:outerShdw>
                </a:effectLst>
              </a:rPr>
              <a:t> of </a:t>
            </a:r>
            <a:r>
              <a:rPr lang="tr-TR" sz="2000" b="1" dirty="0" err="1" smtClean="0">
                <a:solidFill>
                  <a:srgbClr val="FFFF00"/>
                </a:solidFill>
                <a:effectLst>
                  <a:outerShdw blurRad="38100" dist="38100" dir="2700000" algn="tl">
                    <a:srgbClr val="000000">
                      <a:alpha val="43137"/>
                    </a:srgbClr>
                  </a:outerShdw>
                </a:effectLst>
              </a:rPr>
              <a:t>the</a:t>
            </a:r>
            <a:r>
              <a:rPr lang="tr-TR" sz="2000" b="1" dirty="0" smtClean="0">
                <a:solidFill>
                  <a:srgbClr val="FFFF00"/>
                </a:solidFill>
                <a:effectLst>
                  <a:outerShdw blurRad="38100" dist="38100" dir="2700000" algn="tl">
                    <a:srgbClr val="000000">
                      <a:alpha val="43137"/>
                    </a:srgbClr>
                  </a:outerShdw>
                </a:effectLst>
              </a:rPr>
              <a:t> </a:t>
            </a:r>
            <a:r>
              <a:rPr lang="tr-TR" sz="2000" b="1" dirty="0" err="1" smtClean="0">
                <a:solidFill>
                  <a:srgbClr val="FFFF00"/>
                </a:solidFill>
                <a:effectLst>
                  <a:outerShdw blurRad="38100" dist="38100" dir="2700000" algn="tl">
                    <a:srgbClr val="000000">
                      <a:alpha val="43137"/>
                    </a:srgbClr>
                  </a:outerShdw>
                </a:effectLst>
              </a:rPr>
              <a:t>Arctic</a:t>
            </a:r>
            <a:r>
              <a:rPr lang="tr-TR" sz="2000" b="1" dirty="0" smtClean="0">
                <a:solidFill>
                  <a:srgbClr val="FFFF00"/>
                </a:solidFill>
                <a:effectLst>
                  <a:outerShdw blurRad="38100" dist="38100" dir="2700000" algn="tl">
                    <a:srgbClr val="000000">
                      <a:alpha val="43137"/>
                    </a:srgbClr>
                  </a:outerShdw>
                </a:effectLst>
              </a:rPr>
              <a:t> </a:t>
            </a:r>
            <a:r>
              <a:rPr lang="tr-TR" sz="2000" b="1" dirty="0" err="1" smtClean="0">
                <a:solidFill>
                  <a:srgbClr val="FFFF00"/>
                </a:solidFill>
                <a:effectLst>
                  <a:outerShdw blurRad="38100" dist="38100" dir="2700000" algn="tl">
                    <a:srgbClr val="000000">
                      <a:alpha val="43137"/>
                    </a:srgbClr>
                  </a:outerShdw>
                </a:effectLst>
              </a:rPr>
              <a:t>Council</a:t>
            </a:r>
            <a:r>
              <a:rPr lang="tr-TR" sz="2000" b="1" dirty="0" smtClean="0">
                <a:solidFill>
                  <a:srgbClr val="FFFF00"/>
                </a:solidFill>
                <a:effectLst>
                  <a:outerShdw blurRad="38100" dist="38100" dir="2700000" algn="tl">
                    <a:srgbClr val="000000">
                      <a:alpha val="43137"/>
                    </a:srgbClr>
                  </a:outerShdw>
                </a:effectLst>
              </a:rPr>
              <a:t> in 2013 </a:t>
            </a:r>
            <a:r>
              <a:rPr lang="tr-TR" sz="2000" b="1" dirty="0" err="1" smtClean="0">
                <a:solidFill>
                  <a:srgbClr val="FFFF00"/>
                </a:solidFill>
                <a:effectLst>
                  <a:outerShdw blurRad="38100" dist="38100" dir="2700000" algn="tl">
                    <a:srgbClr val="000000">
                      <a:alpha val="43137"/>
                    </a:srgbClr>
                  </a:outerShdw>
                </a:effectLst>
              </a:rPr>
              <a:t>and</a:t>
            </a:r>
            <a:r>
              <a:rPr lang="tr-TR" sz="2000" b="1" dirty="0" smtClean="0">
                <a:solidFill>
                  <a:srgbClr val="FFFF00"/>
                </a:solidFill>
                <a:effectLst>
                  <a:outerShdw blurRad="38100" dist="38100" dir="2700000" algn="tl">
                    <a:srgbClr val="000000">
                      <a:alpha val="43137"/>
                    </a:srgbClr>
                  </a:outerShdw>
                </a:effectLst>
              </a:rPr>
              <a:t> </a:t>
            </a:r>
            <a:r>
              <a:rPr lang="tr-TR" sz="2000" b="1" dirty="0" err="1" smtClean="0">
                <a:solidFill>
                  <a:srgbClr val="FFFF00"/>
                </a:solidFill>
                <a:effectLst>
                  <a:outerShdw blurRad="38100" dist="38100" dir="2700000" algn="tl">
                    <a:srgbClr val="000000">
                      <a:alpha val="43137"/>
                    </a:srgbClr>
                  </a:outerShdw>
                </a:effectLst>
              </a:rPr>
              <a:t>published</a:t>
            </a:r>
            <a:r>
              <a:rPr lang="tr-TR" sz="2000" b="1" dirty="0" smtClean="0">
                <a:solidFill>
                  <a:srgbClr val="FFFF00"/>
                </a:solidFill>
                <a:effectLst>
                  <a:outerShdw blurRad="38100" dist="38100" dir="2700000" algn="tl">
                    <a:srgbClr val="000000">
                      <a:alpha val="43137"/>
                    </a:srgbClr>
                  </a:outerShdw>
                </a:effectLst>
              </a:rPr>
              <a:t> </a:t>
            </a:r>
            <a:r>
              <a:rPr lang="tr-TR" sz="2000" b="1" dirty="0" err="1" smtClean="0">
                <a:solidFill>
                  <a:srgbClr val="FFFF00"/>
                </a:solidFill>
                <a:effectLst>
                  <a:outerShdw blurRad="38100" dist="38100" dir="2700000" algn="tl">
                    <a:srgbClr val="000000">
                      <a:alpha val="43137"/>
                    </a:srgbClr>
                  </a:outerShdw>
                </a:effectLst>
              </a:rPr>
              <a:t>its</a:t>
            </a:r>
            <a:r>
              <a:rPr lang="tr-TR" sz="2000" b="1" dirty="0" smtClean="0">
                <a:solidFill>
                  <a:srgbClr val="FFFF00"/>
                </a:solidFill>
                <a:effectLst>
                  <a:outerShdw blurRad="38100" dist="38100" dir="2700000" algn="tl">
                    <a:srgbClr val="000000">
                      <a:alpha val="43137"/>
                    </a:srgbClr>
                  </a:outerShdw>
                </a:effectLst>
              </a:rPr>
              <a:t> </a:t>
            </a:r>
            <a:r>
              <a:rPr lang="tr-TR" sz="2000" b="1" dirty="0" err="1" smtClean="0">
                <a:solidFill>
                  <a:srgbClr val="FFFF00"/>
                </a:solidFill>
                <a:effectLst>
                  <a:outerShdw blurRad="38100" dist="38100" dir="2700000" algn="tl">
                    <a:srgbClr val="000000">
                      <a:alpha val="43137"/>
                    </a:srgbClr>
                  </a:outerShdw>
                </a:effectLst>
              </a:rPr>
              <a:t>first</a:t>
            </a:r>
            <a:r>
              <a:rPr lang="tr-TR" sz="2000" b="1" dirty="0" smtClean="0">
                <a:solidFill>
                  <a:srgbClr val="FFFF00"/>
                </a:solidFill>
                <a:effectLst>
                  <a:outerShdw blurRad="38100" dist="38100" dir="2700000" algn="tl">
                    <a:srgbClr val="000000">
                      <a:alpha val="43137"/>
                    </a:srgbClr>
                  </a:outerShdw>
                </a:effectLst>
              </a:rPr>
              <a:t> </a:t>
            </a:r>
            <a:r>
              <a:rPr lang="tr-TR" sz="2000" b="1" dirty="0" err="1" smtClean="0">
                <a:solidFill>
                  <a:srgbClr val="FFFF00"/>
                </a:solidFill>
                <a:effectLst>
                  <a:outerShdw blurRad="38100" dist="38100" dir="2700000" algn="tl">
                    <a:srgbClr val="000000">
                      <a:alpha val="43137"/>
                    </a:srgbClr>
                  </a:outerShdw>
                </a:effectLst>
              </a:rPr>
              <a:t>policy</a:t>
            </a:r>
            <a:r>
              <a:rPr lang="tr-TR" sz="2000" b="1" dirty="0" smtClean="0">
                <a:solidFill>
                  <a:srgbClr val="FFFF00"/>
                </a:solidFill>
                <a:effectLst>
                  <a:outerShdw blurRad="38100" dist="38100" dir="2700000" algn="tl">
                    <a:srgbClr val="000000">
                      <a:alpha val="43137"/>
                    </a:srgbClr>
                  </a:outerShdw>
                </a:effectLst>
              </a:rPr>
              <a:t> </a:t>
            </a:r>
            <a:r>
              <a:rPr lang="tr-TR" sz="2000" b="1" dirty="0" err="1" smtClean="0">
                <a:solidFill>
                  <a:srgbClr val="FFFF00"/>
                </a:solidFill>
                <a:effectLst>
                  <a:outerShdw blurRad="38100" dist="38100" dir="2700000" algn="tl">
                    <a:srgbClr val="000000">
                      <a:alpha val="43137"/>
                    </a:srgbClr>
                  </a:outerShdw>
                </a:effectLst>
              </a:rPr>
              <a:t>document</a:t>
            </a:r>
            <a:r>
              <a:rPr lang="tr-TR" sz="2000" b="1" dirty="0" smtClean="0">
                <a:solidFill>
                  <a:srgbClr val="FFFF00"/>
                </a:solidFill>
                <a:effectLst>
                  <a:outerShdw blurRad="38100" dist="38100" dir="2700000" algn="tl">
                    <a:srgbClr val="000000">
                      <a:alpha val="43137"/>
                    </a:srgbClr>
                  </a:outerShdw>
                </a:effectLst>
              </a:rPr>
              <a:t> on </a:t>
            </a:r>
            <a:r>
              <a:rPr lang="tr-TR" sz="2000" b="1" dirty="0" err="1" smtClean="0">
                <a:solidFill>
                  <a:srgbClr val="FFFF00"/>
                </a:solidFill>
                <a:effectLst>
                  <a:outerShdw blurRad="38100" dist="38100" dir="2700000" algn="tl">
                    <a:srgbClr val="000000">
                      <a:alpha val="43137"/>
                    </a:srgbClr>
                  </a:outerShdw>
                </a:effectLst>
              </a:rPr>
              <a:t>the</a:t>
            </a:r>
            <a:r>
              <a:rPr lang="tr-TR" sz="2000" b="1" dirty="0" smtClean="0">
                <a:solidFill>
                  <a:srgbClr val="FFFF00"/>
                </a:solidFill>
                <a:effectLst>
                  <a:outerShdw blurRad="38100" dist="38100" dir="2700000" algn="tl">
                    <a:srgbClr val="000000">
                      <a:alpha val="43137"/>
                    </a:srgbClr>
                  </a:outerShdw>
                </a:effectLst>
              </a:rPr>
              <a:t> </a:t>
            </a:r>
            <a:r>
              <a:rPr lang="tr-TR" sz="2000" b="1" dirty="0" err="1" smtClean="0">
                <a:solidFill>
                  <a:srgbClr val="FFFF00"/>
                </a:solidFill>
                <a:effectLst>
                  <a:outerShdw blurRad="38100" dist="38100" dir="2700000" algn="tl">
                    <a:srgbClr val="000000">
                      <a:alpha val="43137"/>
                    </a:srgbClr>
                  </a:outerShdw>
                </a:effectLst>
              </a:rPr>
              <a:t>Arctic</a:t>
            </a:r>
            <a:r>
              <a:rPr lang="tr-TR" sz="2000" b="1" dirty="0" smtClean="0">
                <a:solidFill>
                  <a:srgbClr val="FFFF00"/>
                </a:solidFill>
                <a:effectLst>
                  <a:outerShdw blurRad="38100" dist="38100" dir="2700000" algn="tl">
                    <a:srgbClr val="000000">
                      <a:alpha val="43137"/>
                    </a:srgbClr>
                  </a:outerShdw>
                </a:effectLst>
              </a:rPr>
              <a:t> in 2018. </a:t>
            </a:r>
            <a:r>
              <a:rPr lang="tr-TR" sz="2000" b="1" dirty="0" err="1" smtClean="0">
                <a:solidFill>
                  <a:srgbClr val="FFFF00"/>
                </a:solidFill>
                <a:effectLst>
                  <a:outerShdw blurRad="38100" dist="38100" dir="2700000" algn="tl">
                    <a:srgbClr val="000000">
                      <a:alpha val="43137"/>
                    </a:srgbClr>
                  </a:outerShdw>
                </a:effectLst>
              </a:rPr>
              <a:t>In</a:t>
            </a:r>
            <a:r>
              <a:rPr lang="tr-TR" sz="2000" b="1" dirty="0" smtClean="0">
                <a:solidFill>
                  <a:srgbClr val="FFFF00"/>
                </a:solidFill>
                <a:effectLst>
                  <a:outerShdw blurRad="38100" dist="38100" dir="2700000" algn="tl">
                    <a:srgbClr val="000000">
                      <a:alpha val="43137"/>
                    </a:srgbClr>
                  </a:outerShdw>
                </a:effectLst>
              </a:rPr>
              <a:t> </a:t>
            </a:r>
            <a:r>
              <a:rPr lang="tr-TR" sz="2000" b="1" dirty="0" err="1" smtClean="0">
                <a:solidFill>
                  <a:srgbClr val="FFFF00"/>
                </a:solidFill>
                <a:effectLst>
                  <a:outerShdw blurRad="38100" dist="38100" dir="2700000" algn="tl">
                    <a:srgbClr val="000000">
                      <a:alpha val="43137"/>
                    </a:srgbClr>
                  </a:outerShdw>
                </a:effectLst>
              </a:rPr>
              <a:t>this</a:t>
            </a:r>
            <a:r>
              <a:rPr lang="tr-TR" sz="2000" b="1" dirty="0" smtClean="0">
                <a:solidFill>
                  <a:srgbClr val="FFFF00"/>
                </a:solidFill>
                <a:effectLst>
                  <a:outerShdw blurRad="38100" dist="38100" dir="2700000" algn="tl">
                    <a:srgbClr val="000000">
                      <a:alpha val="43137"/>
                    </a:srgbClr>
                  </a:outerShdw>
                </a:effectLst>
              </a:rPr>
              <a:t> </a:t>
            </a:r>
            <a:r>
              <a:rPr lang="tr-TR" sz="2000" b="1" dirty="0" err="1" smtClean="0">
                <a:solidFill>
                  <a:srgbClr val="FFFF00"/>
                </a:solidFill>
                <a:effectLst>
                  <a:outerShdw blurRad="38100" dist="38100" dir="2700000" algn="tl">
                    <a:srgbClr val="000000">
                      <a:alpha val="43137"/>
                    </a:srgbClr>
                  </a:outerShdw>
                </a:effectLst>
              </a:rPr>
              <a:t>document</a:t>
            </a:r>
            <a:r>
              <a:rPr lang="tr-TR" sz="2000" b="1" dirty="0" smtClean="0">
                <a:solidFill>
                  <a:srgbClr val="FFFF00"/>
                </a:solidFill>
                <a:effectLst>
                  <a:outerShdw blurRad="38100" dist="38100" dir="2700000" algn="tl">
                    <a:srgbClr val="000000">
                      <a:alpha val="43137"/>
                    </a:srgbClr>
                  </a:outerShdw>
                </a:effectLst>
              </a:rPr>
              <a:t>, it </a:t>
            </a:r>
            <a:r>
              <a:rPr lang="tr-TR" sz="2000" b="1" dirty="0" err="1" smtClean="0">
                <a:solidFill>
                  <a:srgbClr val="FFFF00"/>
                </a:solidFill>
                <a:effectLst>
                  <a:outerShdw blurRad="38100" dist="38100" dir="2700000" algn="tl">
                    <a:srgbClr val="000000">
                      <a:alpha val="43137"/>
                    </a:srgbClr>
                  </a:outerShdw>
                </a:effectLst>
              </a:rPr>
              <a:t>defined</a:t>
            </a:r>
            <a:r>
              <a:rPr lang="tr-TR" sz="2000" b="1" dirty="0" smtClean="0">
                <a:solidFill>
                  <a:srgbClr val="FFFF00"/>
                </a:solidFill>
                <a:effectLst>
                  <a:outerShdw blurRad="38100" dist="38100" dir="2700000" algn="tl">
                    <a:srgbClr val="000000">
                      <a:alpha val="43137"/>
                    </a:srgbClr>
                  </a:outerShdw>
                </a:effectLst>
              </a:rPr>
              <a:t> </a:t>
            </a:r>
            <a:r>
              <a:rPr lang="tr-TR" sz="2000" b="1" dirty="0" err="1" smtClean="0">
                <a:solidFill>
                  <a:srgbClr val="FFFF00"/>
                </a:solidFill>
                <a:effectLst>
                  <a:outerShdw blurRad="38100" dist="38100" dir="2700000" algn="tl">
                    <a:srgbClr val="000000">
                      <a:alpha val="43137"/>
                    </a:srgbClr>
                  </a:outerShdw>
                </a:effectLst>
              </a:rPr>
              <a:t>itself</a:t>
            </a:r>
            <a:r>
              <a:rPr lang="tr-TR" sz="2000" b="1" dirty="0" smtClean="0">
                <a:solidFill>
                  <a:srgbClr val="FFFF00"/>
                </a:solidFill>
                <a:effectLst>
                  <a:outerShdw blurRad="38100" dist="38100" dir="2700000" algn="tl">
                    <a:srgbClr val="000000">
                      <a:alpha val="43137"/>
                    </a:srgbClr>
                  </a:outerShdw>
                </a:effectLst>
              </a:rPr>
              <a:t> as an </a:t>
            </a:r>
            <a:r>
              <a:rPr lang="tr-TR" sz="2000" b="1" dirty="0" err="1" smtClean="0">
                <a:solidFill>
                  <a:srgbClr val="FFFF00"/>
                </a:solidFill>
                <a:effectLst>
                  <a:outerShdw blurRad="38100" dist="38100" dir="2700000" algn="tl">
                    <a:srgbClr val="000000">
                      <a:alpha val="43137"/>
                    </a:srgbClr>
                  </a:outerShdw>
                </a:effectLst>
              </a:rPr>
              <a:t>important</a:t>
            </a:r>
            <a:r>
              <a:rPr lang="tr-TR" sz="2000" b="1" dirty="0" smtClean="0">
                <a:solidFill>
                  <a:srgbClr val="FFFF00"/>
                </a:solidFill>
                <a:effectLst>
                  <a:outerShdw blurRad="38100" dist="38100" dir="2700000" algn="tl">
                    <a:srgbClr val="000000">
                      <a:alpha val="43137"/>
                    </a:srgbClr>
                  </a:outerShdw>
                </a:effectLst>
              </a:rPr>
              <a:t> </a:t>
            </a:r>
            <a:r>
              <a:rPr lang="tr-TR" sz="2000" b="1" dirty="0" err="1" smtClean="0">
                <a:solidFill>
                  <a:srgbClr val="FFFF00"/>
                </a:solidFill>
                <a:effectLst>
                  <a:outerShdw blurRad="38100" dist="38100" dir="2700000" algn="tl">
                    <a:srgbClr val="000000">
                      <a:alpha val="43137"/>
                    </a:srgbClr>
                  </a:outerShdw>
                </a:effectLst>
              </a:rPr>
              <a:t>stakeholder</a:t>
            </a:r>
            <a:r>
              <a:rPr lang="tr-TR" sz="2000" b="1" dirty="0" smtClean="0">
                <a:solidFill>
                  <a:srgbClr val="FFFF00"/>
                </a:solidFill>
                <a:effectLst>
                  <a:outerShdw blurRad="38100" dist="38100" dir="2700000" algn="tl">
                    <a:srgbClr val="000000">
                      <a:alpha val="43137"/>
                    </a:srgbClr>
                  </a:outerShdw>
                </a:effectLst>
              </a:rPr>
              <a:t> </a:t>
            </a:r>
            <a:r>
              <a:rPr lang="tr-TR" sz="2000" b="1" dirty="0" err="1" smtClean="0">
                <a:solidFill>
                  <a:srgbClr val="FFFF00"/>
                </a:solidFill>
                <a:effectLst>
                  <a:outerShdw blurRad="38100" dist="38100" dir="2700000" algn="tl">
                    <a:srgbClr val="000000">
                      <a:alpha val="43137"/>
                    </a:srgbClr>
                  </a:outerShdw>
                </a:effectLst>
              </a:rPr>
              <a:t>and</a:t>
            </a:r>
            <a:r>
              <a:rPr lang="tr-TR" sz="2000" b="1" dirty="0" smtClean="0">
                <a:solidFill>
                  <a:srgbClr val="FFFF00"/>
                </a:solidFill>
                <a:effectLst>
                  <a:outerShdw blurRad="38100" dist="38100" dir="2700000" algn="tl">
                    <a:srgbClr val="000000">
                      <a:alpha val="43137"/>
                    </a:srgbClr>
                  </a:outerShdw>
                </a:effectLst>
              </a:rPr>
              <a:t> a ‘semi-polar </a:t>
            </a:r>
            <a:r>
              <a:rPr lang="tr-TR" sz="2000" b="1" dirty="0" err="1" smtClean="0">
                <a:solidFill>
                  <a:srgbClr val="FFFF00"/>
                </a:solidFill>
                <a:effectLst>
                  <a:outerShdw blurRad="38100" dist="38100" dir="2700000" algn="tl">
                    <a:srgbClr val="000000">
                      <a:alpha val="43137"/>
                    </a:srgbClr>
                  </a:outerShdw>
                </a:effectLst>
              </a:rPr>
              <a:t>country</a:t>
            </a:r>
            <a:r>
              <a:rPr lang="tr-TR" sz="2000" b="1" dirty="0" smtClean="0">
                <a:solidFill>
                  <a:srgbClr val="FFFF00"/>
                </a:solidFill>
                <a:effectLst>
                  <a:outerShdw blurRad="38100" dist="38100" dir="2700000" algn="tl">
                    <a:srgbClr val="000000">
                      <a:alpha val="43137"/>
                    </a:srgbClr>
                  </a:outerShdw>
                </a:effectLst>
              </a:rPr>
              <a:t>’.</a:t>
            </a:r>
            <a:r>
              <a:rPr lang="tr-TR" sz="2000" b="1" dirty="0" smtClean="0">
                <a:solidFill>
                  <a:schemeClr val="bg1"/>
                </a:solidFill>
                <a:effectLst>
                  <a:outerShdw blurRad="38100" dist="38100" dir="2700000" algn="tl">
                    <a:srgbClr val="000000">
                      <a:alpha val="43137"/>
                    </a:srgbClr>
                  </a:outerShdw>
                </a:effectLst>
              </a:rPr>
              <a:t> </a:t>
            </a:r>
            <a:r>
              <a:rPr lang="tr-TR" sz="2000" b="1" dirty="0" err="1" smtClean="0">
                <a:solidFill>
                  <a:schemeClr val="bg1"/>
                </a:solidFill>
                <a:effectLst>
                  <a:outerShdw blurRad="38100" dist="38100" dir="2700000" algn="tl">
                    <a:srgbClr val="000000">
                      <a:alpha val="43137"/>
                    </a:srgbClr>
                  </a:outerShdw>
                </a:effectLst>
              </a:rPr>
              <a:t>In</a:t>
            </a:r>
            <a:r>
              <a:rPr lang="tr-TR" sz="2000" b="1" dirty="0" smtClean="0">
                <a:solidFill>
                  <a:schemeClr val="bg1"/>
                </a:solidFill>
                <a:effectLst>
                  <a:outerShdw blurRad="38100" dist="38100" dir="2700000" algn="tl">
                    <a:srgbClr val="000000">
                      <a:alpha val="43137"/>
                    </a:srgbClr>
                  </a:outerShdw>
                </a:effectLst>
              </a:rPr>
              <a:t> </a:t>
            </a:r>
            <a:r>
              <a:rPr lang="tr-TR" sz="2000" b="1" dirty="0" err="1" smtClean="0">
                <a:solidFill>
                  <a:schemeClr val="bg1"/>
                </a:solidFill>
                <a:effectLst>
                  <a:outerShdw blurRad="38100" dist="38100" dir="2700000" algn="tl">
                    <a:srgbClr val="000000">
                      <a:alpha val="43137"/>
                    </a:srgbClr>
                  </a:outerShdw>
                </a:effectLst>
              </a:rPr>
              <a:t>recent</a:t>
            </a:r>
            <a:r>
              <a:rPr lang="tr-TR" sz="2000" b="1" dirty="0" smtClean="0">
                <a:solidFill>
                  <a:schemeClr val="bg1"/>
                </a:solidFill>
                <a:effectLst>
                  <a:outerShdw blurRad="38100" dist="38100" dir="2700000" algn="tl">
                    <a:srgbClr val="000000">
                      <a:alpha val="43137"/>
                    </a:srgbClr>
                  </a:outerShdw>
                </a:effectLst>
              </a:rPr>
              <a:t> </a:t>
            </a:r>
            <a:r>
              <a:rPr lang="tr-TR" sz="2000" b="1" dirty="0" err="1" smtClean="0">
                <a:solidFill>
                  <a:schemeClr val="bg1"/>
                </a:solidFill>
                <a:effectLst>
                  <a:outerShdw blurRad="38100" dist="38100" dir="2700000" algn="tl">
                    <a:srgbClr val="000000">
                      <a:alpha val="43137"/>
                    </a:srgbClr>
                  </a:outerShdw>
                </a:effectLst>
              </a:rPr>
              <a:t>years</a:t>
            </a:r>
            <a:r>
              <a:rPr lang="tr-TR" sz="2000" b="1" dirty="0" smtClean="0">
                <a:solidFill>
                  <a:schemeClr val="bg1"/>
                </a:solidFill>
                <a:effectLst>
                  <a:outerShdw blurRad="38100" dist="38100" dir="2700000" algn="tl">
                    <a:srgbClr val="000000">
                      <a:alpha val="43137"/>
                    </a:srgbClr>
                  </a:outerShdw>
                </a:effectLst>
              </a:rPr>
              <a:t>, </a:t>
            </a:r>
            <a:r>
              <a:rPr lang="tr-TR" sz="2000" b="1" dirty="0" err="1" smtClean="0">
                <a:solidFill>
                  <a:schemeClr val="bg1"/>
                </a:solidFill>
                <a:effectLst>
                  <a:outerShdw blurRad="38100" dist="38100" dir="2700000" algn="tl">
                    <a:srgbClr val="000000">
                      <a:alpha val="43137"/>
                    </a:srgbClr>
                  </a:outerShdw>
                </a:effectLst>
              </a:rPr>
              <a:t>there</a:t>
            </a:r>
            <a:r>
              <a:rPr lang="tr-TR" sz="2000" b="1" dirty="0" smtClean="0">
                <a:solidFill>
                  <a:schemeClr val="bg1"/>
                </a:solidFill>
                <a:effectLst>
                  <a:outerShdw blurRad="38100" dist="38100" dir="2700000" algn="tl">
                    <a:srgbClr val="000000">
                      <a:alpha val="43137"/>
                    </a:srgbClr>
                  </a:outerShdw>
                </a:effectLst>
              </a:rPr>
              <a:t> has </a:t>
            </a:r>
            <a:r>
              <a:rPr lang="tr-TR" sz="2000" b="1" dirty="0" err="1" smtClean="0">
                <a:solidFill>
                  <a:schemeClr val="bg1"/>
                </a:solidFill>
                <a:effectLst>
                  <a:outerShdw blurRad="38100" dist="38100" dir="2700000" algn="tl">
                    <a:srgbClr val="000000">
                      <a:alpha val="43137"/>
                    </a:srgbClr>
                  </a:outerShdw>
                </a:effectLst>
              </a:rPr>
              <a:t>been</a:t>
            </a:r>
            <a:r>
              <a:rPr lang="tr-TR" sz="2000" b="1" dirty="0" smtClean="0">
                <a:solidFill>
                  <a:schemeClr val="bg1"/>
                </a:solidFill>
                <a:effectLst>
                  <a:outerShdw blurRad="38100" dist="38100" dir="2700000" algn="tl">
                    <a:srgbClr val="000000">
                      <a:alpha val="43137"/>
                    </a:srgbClr>
                  </a:outerShdw>
                </a:effectLst>
              </a:rPr>
              <a:t> a </a:t>
            </a:r>
            <a:r>
              <a:rPr lang="tr-TR" sz="2000" b="1" dirty="0" err="1" smtClean="0">
                <a:solidFill>
                  <a:schemeClr val="bg1"/>
                </a:solidFill>
                <a:effectLst>
                  <a:outerShdw blurRad="38100" dist="38100" dir="2700000" algn="tl">
                    <a:srgbClr val="000000">
                      <a:alpha val="43137"/>
                    </a:srgbClr>
                  </a:outerShdw>
                </a:effectLst>
              </a:rPr>
              <a:t>marked</a:t>
            </a:r>
            <a:r>
              <a:rPr lang="tr-TR" sz="2000" b="1" dirty="0" smtClean="0">
                <a:solidFill>
                  <a:schemeClr val="bg1"/>
                </a:solidFill>
                <a:effectLst>
                  <a:outerShdw blurRad="38100" dist="38100" dir="2700000" algn="tl">
                    <a:srgbClr val="000000">
                      <a:alpha val="43137"/>
                    </a:srgbClr>
                  </a:outerShdw>
                </a:effectLst>
              </a:rPr>
              <a:t> </a:t>
            </a:r>
            <a:r>
              <a:rPr lang="tr-TR" sz="2000" b="1" dirty="0" err="1" smtClean="0">
                <a:solidFill>
                  <a:schemeClr val="bg1"/>
                </a:solidFill>
                <a:effectLst>
                  <a:outerShdw blurRad="38100" dist="38100" dir="2700000" algn="tl">
                    <a:srgbClr val="000000">
                      <a:alpha val="43137"/>
                    </a:srgbClr>
                  </a:outerShdw>
                </a:effectLst>
              </a:rPr>
              <a:t>increase</a:t>
            </a:r>
            <a:r>
              <a:rPr lang="tr-TR" sz="2000" b="1" dirty="0" smtClean="0">
                <a:solidFill>
                  <a:schemeClr val="bg1"/>
                </a:solidFill>
                <a:effectLst>
                  <a:outerShdw blurRad="38100" dist="38100" dir="2700000" algn="tl">
                    <a:srgbClr val="000000">
                      <a:alpha val="43137"/>
                    </a:srgbClr>
                  </a:outerShdw>
                </a:effectLst>
              </a:rPr>
              <a:t> in </a:t>
            </a:r>
            <a:r>
              <a:rPr lang="tr-TR" sz="2000" b="1" dirty="0" err="1" smtClean="0">
                <a:solidFill>
                  <a:schemeClr val="bg1"/>
                </a:solidFill>
                <a:effectLst>
                  <a:outerShdw blurRad="38100" dist="38100" dir="2700000" algn="tl">
                    <a:srgbClr val="000000">
                      <a:alpha val="43137"/>
                    </a:srgbClr>
                  </a:outerShdw>
                </a:effectLst>
              </a:rPr>
              <a:t>China's</a:t>
            </a:r>
            <a:r>
              <a:rPr lang="tr-TR" sz="2000" b="1" dirty="0" smtClean="0">
                <a:solidFill>
                  <a:schemeClr val="bg1"/>
                </a:solidFill>
                <a:effectLst>
                  <a:outerShdw blurRad="38100" dist="38100" dir="2700000" algn="tl">
                    <a:srgbClr val="000000">
                      <a:alpha val="43137"/>
                    </a:srgbClr>
                  </a:outerShdw>
                </a:effectLst>
              </a:rPr>
              <a:t> </a:t>
            </a:r>
            <a:r>
              <a:rPr lang="tr-TR" sz="2000" b="1" dirty="0" err="1" smtClean="0">
                <a:solidFill>
                  <a:schemeClr val="bg1"/>
                </a:solidFill>
                <a:effectLst>
                  <a:outerShdw blurRad="38100" dist="38100" dir="2700000" algn="tl">
                    <a:srgbClr val="000000">
                      <a:alpha val="43137"/>
                    </a:srgbClr>
                  </a:outerShdw>
                </a:effectLst>
              </a:rPr>
              <a:t>interest</a:t>
            </a:r>
            <a:r>
              <a:rPr lang="tr-TR" sz="2000" b="1" dirty="0" smtClean="0">
                <a:solidFill>
                  <a:schemeClr val="bg1"/>
                </a:solidFill>
                <a:effectLst>
                  <a:outerShdw blurRad="38100" dist="38100" dir="2700000" algn="tl">
                    <a:srgbClr val="000000">
                      <a:alpha val="43137"/>
                    </a:srgbClr>
                  </a:outerShdw>
                </a:effectLst>
              </a:rPr>
              <a:t> </a:t>
            </a:r>
            <a:r>
              <a:rPr lang="tr-TR" sz="2000" b="1" dirty="0" err="1" smtClean="0">
                <a:solidFill>
                  <a:schemeClr val="bg1"/>
                </a:solidFill>
                <a:effectLst>
                  <a:outerShdw blurRad="38100" dist="38100" dir="2700000" algn="tl">
                    <a:srgbClr val="000000">
                      <a:alpha val="43137"/>
                    </a:srgbClr>
                  </a:outerShdw>
                </a:effectLst>
              </a:rPr>
              <a:t>and</a:t>
            </a:r>
            <a:r>
              <a:rPr lang="tr-TR" sz="2000" b="1" dirty="0" smtClean="0">
                <a:solidFill>
                  <a:schemeClr val="bg1"/>
                </a:solidFill>
                <a:effectLst>
                  <a:outerShdw blurRad="38100" dist="38100" dir="2700000" algn="tl">
                    <a:srgbClr val="000000">
                      <a:alpha val="43137"/>
                    </a:srgbClr>
                  </a:outerShdw>
                </a:effectLst>
              </a:rPr>
              <a:t> </a:t>
            </a:r>
            <a:r>
              <a:rPr lang="tr-TR" sz="2000" b="1" dirty="0" err="1" smtClean="0">
                <a:solidFill>
                  <a:schemeClr val="bg1"/>
                </a:solidFill>
                <a:effectLst>
                  <a:outerShdw blurRad="38100" dist="38100" dir="2700000" algn="tl">
                    <a:srgbClr val="000000">
                      <a:alpha val="43137"/>
                    </a:srgbClr>
                  </a:outerShdw>
                </a:effectLst>
              </a:rPr>
              <a:t>activities</a:t>
            </a:r>
            <a:r>
              <a:rPr lang="tr-TR" sz="2000" b="1" dirty="0" smtClean="0">
                <a:solidFill>
                  <a:schemeClr val="bg1"/>
                </a:solidFill>
                <a:effectLst>
                  <a:outerShdw blurRad="38100" dist="38100" dir="2700000" algn="tl">
                    <a:srgbClr val="000000">
                      <a:alpha val="43137"/>
                    </a:srgbClr>
                  </a:outerShdw>
                </a:effectLst>
              </a:rPr>
              <a:t> </a:t>
            </a:r>
            <a:r>
              <a:rPr lang="tr-TR" sz="2000" b="1" dirty="0" err="1" smtClean="0">
                <a:solidFill>
                  <a:schemeClr val="bg1"/>
                </a:solidFill>
                <a:effectLst>
                  <a:outerShdw blurRad="38100" dist="38100" dir="2700000" algn="tl">
                    <a:srgbClr val="000000">
                      <a:alpha val="43137"/>
                    </a:srgbClr>
                  </a:outerShdw>
                </a:effectLst>
              </a:rPr>
              <a:t>towards</a:t>
            </a:r>
            <a:r>
              <a:rPr lang="tr-TR" sz="2000" b="1" dirty="0" smtClean="0">
                <a:solidFill>
                  <a:schemeClr val="bg1"/>
                </a:solidFill>
                <a:effectLst>
                  <a:outerShdw blurRad="38100" dist="38100" dir="2700000" algn="tl">
                    <a:srgbClr val="000000">
                      <a:alpha val="43137"/>
                    </a:srgbClr>
                  </a:outerShdw>
                </a:effectLst>
              </a:rPr>
              <a:t> </a:t>
            </a:r>
            <a:r>
              <a:rPr lang="tr-TR" sz="2000" b="1" dirty="0" err="1" smtClean="0">
                <a:solidFill>
                  <a:schemeClr val="bg1"/>
                </a:solidFill>
                <a:effectLst>
                  <a:outerShdw blurRad="38100" dist="38100" dir="2700000" algn="tl">
                    <a:srgbClr val="000000">
                      <a:alpha val="43137"/>
                    </a:srgbClr>
                  </a:outerShdw>
                </a:effectLst>
              </a:rPr>
              <a:t>the</a:t>
            </a:r>
            <a:r>
              <a:rPr lang="tr-TR" sz="2000" b="1" dirty="0" smtClean="0">
                <a:solidFill>
                  <a:schemeClr val="bg1"/>
                </a:solidFill>
                <a:effectLst>
                  <a:outerShdw blurRad="38100" dist="38100" dir="2700000" algn="tl">
                    <a:srgbClr val="000000">
                      <a:alpha val="43137"/>
                    </a:srgbClr>
                  </a:outerShdw>
                </a:effectLst>
              </a:rPr>
              <a:t> </a:t>
            </a:r>
            <a:r>
              <a:rPr lang="tr-TR" sz="2000" b="1" dirty="0" err="1" smtClean="0">
                <a:solidFill>
                  <a:schemeClr val="bg1"/>
                </a:solidFill>
                <a:effectLst>
                  <a:outerShdw blurRad="38100" dist="38100" dir="2700000" algn="tl">
                    <a:srgbClr val="000000">
                      <a:alpha val="43137"/>
                    </a:srgbClr>
                  </a:outerShdw>
                </a:effectLst>
              </a:rPr>
              <a:t>region</a:t>
            </a:r>
            <a:r>
              <a:rPr lang="tr-TR" sz="2000" b="1" dirty="0" smtClean="0">
                <a:solidFill>
                  <a:schemeClr val="bg1"/>
                </a:solidFill>
                <a:effectLst>
                  <a:outerShdw blurRad="38100" dist="38100" dir="2700000" algn="tl">
                    <a:srgbClr val="000000">
                      <a:alpha val="43137"/>
                    </a:srgbClr>
                  </a:outerShdw>
                </a:effectLst>
              </a:rPr>
              <a:t>.</a:t>
            </a:r>
            <a:endParaRPr lang="tr-TR" sz="2000" b="1" dirty="0">
              <a:solidFill>
                <a:schemeClr val="bg1"/>
              </a:solidFill>
              <a:effectLst>
                <a:outerShdw blurRad="38100" dist="38100" dir="2700000" algn="tl">
                  <a:srgbClr val="000000">
                    <a:alpha val="43137"/>
                  </a:srgbClr>
                </a:outerShdw>
              </a:effectLst>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399" y="760003"/>
            <a:ext cx="5715000" cy="3810000"/>
          </a:xfrm>
          <a:prstGeom prst="rect">
            <a:avLst/>
          </a:prstGeom>
        </p:spPr>
      </p:pic>
      <p:sp>
        <p:nvSpPr>
          <p:cNvPr id="6" name="TextBox 9"/>
          <p:cNvSpPr txBox="1"/>
          <p:nvPr/>
        </p:nvSpPr>
        <p:spPr>
          <a:xfrm>
            <a:off x="121918" y="-22328"/>
            <a:ext cx="11871961" cy="808170"/>
          </a:xfrm>
          <a:prstGeom prst="rect">
            <a:avLst/>
          </a:prstGeom>
        </p:spPr>
        <p:txBody>
          <a:bodyPr wrap="square" lIns="0" tIns="0" rIns="0" bIns="0" rtlCol="0" anchor="t">
            <a:spAutoFit/>
          </a:bodyPr>
          <a:lstStyle/>
          <a:p>
            <a:pPr algn="ctr">
              <a:lnSpc>
                <a:spcPts val="6928"/>
              </a:lnSpc>
            </a:pPr>
            <a:r>
              <a:rPr lang="en-US" sz="4948" b="1" dirty="0" err="1" smtClean="0">
                <a:solidFill>
                  <a:schemeClr val="bg1"/>
                </a:solidFill>
                <a:latin typeface="Montserrat Classic Bold"/>
                <a:ea typeface="Montserrat Classic Bold"/>
                <a:cs typeface="Montserrat Classic Bold"/>
                <a:sym typeface="Montserrat Classic Bold"/>
              </a:rPr>
              <a:t>Globalisation</a:t>
            </a:r>
            <a:r>
              <a:rPr lang="en-US" sz="4948" b="1" dirty="0" smtClean="0">
                <a:solidFill>
                  <a:schemeClr val="bg1"/>
                </a:solidFill>
                <a:latin typeface="Montserrat Classic Bold"/>
                <a:ea typeface="Montserrat Classic Bold"/>
                <a:cs typeface="Montserrat Classic Bold"/>
                <a:sym typeface="Montserrat Classic Bold"/>
              </a:rPr>
              <a:t> of the Arctic Region</a:t>
            </a:r>
            <a:endParaRPr lang="en-US" sz="4948" b="1" dirty="0">
              <a:solidFill>
                <a:schemeClr val="bg1"/>
              </a:solidFill>
              <a:latin typeface="Montserrat Classic Bold"/>
              <a:ea typeface="Montserrat Classic Bold"/>
              <a:cs typeface="Montserrat Classic Bold"/>
              <a:sym typeface="Montserrat Classic Bold"/>
            </a:endParaRPr>
          </a:p>
        </p:txBody>
      </p:sp>
    </p:spTree>
    <p:extLst>
      <p:ext uri="{BB962C8B-B14F-4D97-AF65-F5344CB8AC3E}">
        <p14:creationId xmlns:p14="http://schemas.microsoft.com/office/powerpoint/2010/main" val="82909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p:spPr>
      </p:pic>
    </p:spTree>
    <p:extLst>
      <p:ext uri="{BB962C8B-B14F-4D97-AF65-F5344CB8AC3E}">
        <p14:creationId xmlns:p14="http://schemas.microsoft.com/office/powerpoint/2010/main" val="1918025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l="37940" t="29627" r="20525" b="29462"/>
          <a:stretch/>
        </p:blipFill>
        <p:spPr>
          <a:xfrm>
            <a:off x="778933" y="660302"/>
            <a:ext cx="10733166" cy="5943698"/>
          </a:xfrm>
          <a:prstGeom prst="rect">
            <a:avLst/>
          </a:prstGeom>
        </p:spPr>
      </p:pic>
      <p:sp>
        <p:nvSpPr>
          <p:cNvPr id="5" name="TextBox 9"/>
          <p:cNvSpPr txBox="1"/>
          <p:nvPr/>
        </p:nvSpPr>
        <p:spPr>
          <a:xfrm>
            <a:off x="209535" y="0"/>
            <a:ext cx="11871961" cy="808170"/>
          </a:xfrm>
          <a:prstGeom prst="rect">
            <a:avLst/>
          </a:prstGeom>
        </p:spPr>
        <p:txBody>
          <a:bodyPr wrap="square" lIns="0" tIns="0" rIns="0" bIns="0" rtlCol="0" anchor="t">
            <a:spAutoFit/>
          </a:bodyPr>
          <a:lstStyle/>
          <a:p>
            <a:pPr algn="ctr">
              <a:lnSpc>
                <a:spcPts val="6928"/>
              </a:lnSpc>
            </a:pPr>
            <a:r>
              <a:rPr lang="tr-TR" sz="4948" b="1" dirty="0" smtClean="0">
                <a:solidFill>
                  <a:schemeClr val="bg1"/>
                </a:solidFill>
                <a:latin typeface="Montserrat Classic Bold"/>
                <a:ea typeface="Montserrat Classic Bold"/>
                <a:cs typeface="Montserrat Classic Bold"/>
                <a:sym typeface="Montserrat Classic Bold"/>
              </a:rPr>
              <a:t>ARCTIC COUNCIL</a:t>
            </a:r>
            <a:endParaRPr lang="en-US" sz="4948" b="1" dirty="0">
              <a:solidFill>
                <a:schemeClr val="bg1"/>
              </a:solidFill>
              <a:latin typeface="Montserrat Classic Bold"/>
              <a:ea typeface="Montserrat Classic Bold"/>
              <a:cs typeface="Montserrat Classic Bold"/>
              <a:sym typeface="Montserrat Classic Bold"/>
            </a:endParaRPr>
          </a:p>
        </p:txBody>
      </p:sp>
    </p:spTree>
    <p:extLst>
      <p:ext uri="{BB962C8B-B14F-4D97-AF65-F5344CB8AC3E}">
        <p14:creationId xmlns:p14="http://schemas.microsoft.com/office/powerpoint/2010/main" val="1978086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Dikdörtgen 4"/>
          <p:cNvSpPr/>
          <p:nvPr/>
        </p:nvSpPr>
        <p:spPr>
          <a:xfrm>
            <a:off x="438135" y="1350556"/>
            <a:ext cx="11414760" cy="4524315"/>
          </a:xfrm>
          <a:prstGeom prst="rect">
            <a:avLst/>
          </a:prstGeom>
          <a:solidFill>
            <a:srgbClr val="FF0000"/>
          </a:solidFill>
        </p:spPr>
        <p:txBody>
          <a:bodyPr wrap="square">
            <a:spAutoFit/>
          </a:bodyPr>
          <a:lstStyle/>
          <a:p>
            <a:r>
              <a:rPr lang="en-US" sz="2400" dirty="0" smtClean="0">
                <a:solidFill>
                  <a:schemeClr val="bg1"/>
                </a:solidFill>
              </a:rPr>
              <a:t>The </a:t>
            </a:r>
            <a:r>
              <a:rPr lang="en-US" sz="2400" b="1" dirty="0" smtClean="0">
                <a:solidFill>
                  <a:schemeClr val="bg1"/>
                </a:solidFill>
              </a:rPr>
              <a:t>Svalbard Treaty</a:t>
            </a:r>
            <a:r>
              <a:rPr lang="en-US" sz="2400" dirty="0" smtClean="0">
                <a:solidFill>
                  <a:schemeClr val="bg1"/>
                </a:solidFill>
              </a:rPr>
              <a:t> (signed in 1920) is an international agreement that recognizes the sovereignty of Norway over the Svalbard archipelago, while granting equal rights to all signatory states to engage in economic activities such as fishing, mining, and research on the islands. The treaty also ensures that the archipelago remains demilitarized.</a:t>
            </a:r>
            <a:endParaRPr lang="tr-TR" sz="2400" dirty="0" smtClean="0">
              <a:solidFill>
                <a:schemeClr val="bg1"/>
              </a:solidFill>
            </a:endParaRPr>
          </a:p>
          <a:p>
            <a:endParaRPr lang="en-US" sz="2400" dirty="0" smtClean="0">
              <a:solidFill>
                <a:schemeClr val="bg1"/>
              </a:solidFill>
            </a:endParaRPr>
          </a:p>
          <a:p>
            <a:r>
              <a:rPr lang="en-US" sz="2400" b="1" dirty="0" smtClean="0">
                <a:solidFill>
                  <a:schemeClr val="bg1"/>
                </a:solidFill>
              </a:rPr>
              <a:t>Importance</a:t>
            </a:r>
            <a:r>
              <a:rPr lang="en-US" sz="2400" dirty="0" smtClean="0">
                <a:solidFill>
                  <a:schemeClr val="bg1"/>
                </a:solidFill>
              </a:rPr>
              <a:t>:</a:t>
            </a:r>
          </a:p>
          <a:p>
            <a:pPr marL="342900" indent="-342900">
              <a:buFont typeface="Arial" panose="020B0604020202020204" pitchFamily="34" charset="0"/>
              <a:buChar char="•"/>
            </a:pPr>
            <a:r>
              <a:rPr lang="en-US" sz="2400" dirty="0" smtClean="0">
                <a:solidFill>
                  <a:schemeClr val="bg1"/>
                </a:solidFill>
              </a:rPr>
              <a:t>It establishes Svalbard as a unique territory with specific legal and economic regulations.</a:t>
            </a:r>
          </a:p>
          <a:p>
            <a:pPr marL="342900" indent="-342900">
              <a:buFont typeface="Arial" panose="020B0604020202020204" pitchFamily="34" charset="0"/>
              <a:buChar char="•"/>
            </a:pPr>
            <a:r>
              <a:rPr lang="en-US" sz="2400" dirty="0" smtClean="0">
                <a:solidFill>
                  <a:schemeClr val="bg1"/>
                </a:solidFill>
              </a:rPr>
              <a:t>It promotes international cooperation by allowing various countries to exploit resources in the region under Norwegian law.</a:t>
            </a:r>
          </a:p>
          <a:p>
            <a:pPr marL="342900" indent="-342900">
              <a:buFont typeface="Arial" panose="020B0604020202020204" pitchFamily="34" charset="0"/>
              <a:buChar char="•"/>
            </a:pPr>
            <a:r>
              <a:rPr lang="en-US" sz="2400" dirty="0" smtClean="0">
                <a:solidFill>
                  <a:schemeClr val="bg1"/>
                </a:solidFill>
              </a:rPr>
              <a:t>It plays a significant role in Arctic geopolitics, influencing territorial disputes and resource claims, especially with neighboring Russia.</a:t>
            </a:r>
            <a:endParaRPr lang="en-US" sz="2400" dirty="0">
              <a:solidFill>
                <a:schemeClr val="bg1"/>
              </a:solidFill>
            </a:endParaRPr>
          </a:p>
        </p:txBody>
      </p:sp>
      <p:sp>
        <p:nvSpPr>
          <p:cNvPr id="7" name="TextBox 9"/>
          <p:cNvSpPr txBox="1"/>
          <p:nvPr/>
        </p:nvSpPr>
        <p:spPr>
          <a:xfrm>
            <a:off x="209535" y="0"/>
            <a:ext cx="11871961" cy="757130"/>
          </a:xfrm>
          <a:prstGeom prst="rect">
            <a:avLst/>
          </a:prstGeom>
        </p:spPr>
        <p:txBody>
          <a:bodyPr wrap="square" lIns="0" tIns="0" rIns="0" bIns="0" rtlCol="0" anchor="t">
            <a:spAutoFit/>
          </a:bodyPr>
          <a:lstStyle/>
          <a:p>
            <a:pPr algn="ctr">
              <a:lnSpc>
                <a:spcPts val="6928"/>
              </a:lnSpc>
            </a:pPr>
            <a:r>
              <a:rPr lang="en-US" sz="3200" b="1" dirty="0" smtClean="0">
                <a:solidFill>
                  <a:schemeClr val="bg1"/>
                </a:solidFill>
                <a:latin typeface="Montserrat Classic Bold"/>
                <a:ea typeface="Montserrat Classic Bold"/>
                <a:cs typeface="Montserrat Classic Bold"/>
                <a:sym typeface="Montserrat Classic Bold"/>
              </a:rPr>
              <a:t>Svalbard (Spitzbergen) Islands and the 1920 Svalbard Treaty </a:t>
            </a:r>
            <a:endParaRPr lang="en-US" sz="3200" b="1" dirty="0">
              <a:solidFill>
                <a:schemeClr val="bg1"/>
              </a:solidFill>
              <a:latin typeface="Montserrat Classic Bold"/>
              <a:ea typeface="Montserrat Classic Bold"/>
              <a:cs typeface="Montserrat Classic Bold"/>
              <a:sym typeface="Montserrat Classic Bold"/>
            </a:endParaRPr>
          </a:p>
        </p:txBody>
      </p:sp>
    </p:spTree>
    <p:extLst>
      <p:ext uri="{BB962C8B-B14F-4D97-AF65-F5344CB8AC3E}">
        <p14:creationId xmlns:p14="http://schemas.microsoft.com/office/powerpoint/2010/main" val="3599685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Dikdörtgen 4"/>
          <p:cNvSpPr/>
          <p:nvPr/>
        </p:nvSpPr>
        <p:spPr>
          <a:xfrm>
            <a:off x="341847" y="5854508"/>
            <a:ext cx="11414760" cy="830997"/>
          </a:xfrm>
          <a:prstGeom prst="rect">
            <a:avLst/>
          </a:prstGeom>
          <a:solidFill>
            <a:srgbClr val="FF0000"/>
          </a:solidFill>
        </p:spPr>
        <p:txBody>
          <a:bodyPr wrap="square">
            <a:spAutoFit/>
          </a:bodyPr>
          <a:lstStyle/>
          <a:p>
            <a:pPr algn="ctr"/>
            <a:r>
              <a:rPr lang="en-US" sz="2400" b="1" dirty="0" smtClean="0">
                <a:solidFill>
                  <a:schemeClr val="bg1"/>
                </a:solidFill>
                <a:effectLst>
                  <a:outerShdw blurRad="38100" dist="38100" dir="2700000" algn="tl">
                    <a:srgbClr val="000000">
                      <a:alpha val="43137"/>
                    </a:srgbClr>
                  </a:outerShdw>
                </a:effectLst>
              </a:rPr>
              <a:t>T</a:t>
            </a:r>
            <a:r>
              <a:rPr lang="tr-TR" sz="2400" b="1" dirty="0" err="1" smtClean="0">
                <a:solidFill>
                  <a:schemeClr val="bg1"/>
                </a:solidFill>
                <a:effectLst>
                  <a:outerShdw blurRad="38100" dist="38100" dir="2700000" algn="tl">
                    <a:srgbClr val="000000">
                      <a:alpha val="43137"/>
                    </a:srgbClr>
                  </a:outerShdw>
                </a:effectLst>
              </a:rPr>
              <a:t>ürkiye</a:t>
            </a:r>
            <a:r>
              <a:rPr lang="tr-TR" sz="2400" b="1" dirty="0" smtClean="0">
                <a:solidFill>
                  <a:schemeClr val="bg1"/>
                </a:solidFill>
                <a:effectLst>
                  <a:outerShdw blurRad="38100" dist="38100" dir="2700000" algn="tl">
                    <a:srgbClr val="000000">
                      <a:alpha val="43137"/>
                    </a:srgbClr>
                  </a:outerShdw>
                </a:effectLst>
              </a:rPr>
              <a:t> </a:t>
            </a:r>
            <a:r>
              <a:rPr lang="en-US" sz="2400" b="1" dirty="0" smtClean="0">
                <a:solidFill>
                  <a:schemeClr val="bg1"/>
                </a:solidFill>
                <a:effectLst>
                  <a:outerShdw blurRad="38100" dist="38100" dir="2700000" algn="tl">
                    <a:srgbClr val="000000">
                      <a:alpha val="43137"/>
                    </a:srgbClr>
                  </a:outerShdw>
                </a:effectLst>
              </a:rPr>
              <a:t>has rights arising from international law in the Arctic region as it is </a:t>
            </a:r>
            <a:r>
              <a:rPr lang="en-US" sz="2400" b="1" dirty="0" smtClean="0">
                <a:solidFill>
                  <a:srgbClr val="FFFF00"/>
                </a:solidFill>
                <a:effectLst>
                  <a:outerShdw blurRad="38100" dist="38100" dir="2700000" algn="tl">
                    <a:srgbClr val="000000">
                      <a:alpha val="43137"/>
                    </a:srgbClr>
                  </a:outerShdw>
                </a:effectLst>
              </a:rPr>
              <a:t>a ‘common heritage of humanity’. </a:t>
            </a:r>
            <a:endParaRPr lang="tr-TR" sz="2400" b="1" dirty="0">
              <a:solidFill>
                <a:srgbClr val="FFFF00"/>
              </a:solidFill>
              <a:effectLst>
                <a:outerShdw blurRad="38100" dist="38100" dir="2700000" algn="tl">
                  <a:srgbClr val="000000">
                    <a:alpha val="43137"/>
                  </a:srgbClr>
                </a:outerShdw>
              </a:effectLst>
            </a:endParaRPr>
          </a:p>
        </p:txBody>
      </p:sp>
      <p:sp>
        <p:nvSpPr>
          <p:cNvPr id="7" name="TextBox 9"/>
          <p:cNvSpPr txBox="1"/>
          <p:nvPr/>
        </p:nvSpPr>
        <p:spPr>
          <a:xfrm>
            <a:off x="209535" y="0"/>
            <a:ext cx="11871961" cy="808170"/>
          </a:xfrm>
          <a:prstGeom prst="rect">
            <a:avLst/>
          </a:prstGeom>
        </p:spPr>
        <p:txBody>
          <a:bodyPr wrap="square" lIns="0" tIns="0" rIns="0" bIns="0" rtlCol="0" anchor="t">
            <a:spAutoFit/>
          </a:bodyPr>
          <a:lstStyle/>
          <a:p>
            <a:pPr algn="ctr">
              <a:lnSpc>
                <a:spcPts val="6928"/>
              </a:lnSpc>
            </a:pPr>
            <a:r>
              <a:rPr lang="tr-TR" sz="4948" b="1" dirty="0" smtClean="0">
                <a:solidFill>
                  <a:schemeClr val="bg1"/>
                </a:solidFill>
                <a:latin typeface="Montserrat Classic Bold"/>
                <a:ea typeface="Montserrat Classic Bold"/>
                <a:cs typeface="Montserrat Classic Bold"/>
                <a:sym typeface="Montserrat Classic Bold"/>
              </a:rPr>
              <a:t>ARCTIC </a:t>
            </a:r>
            <a:r>
              <a:rPr lang="tr-TR" sz="4948" b="1" dirty="0" err="1" smtClean="0">
                <a:solidFill>
                  <a:schemeClr val="bg1"/>
                </a:solidFill>
                <a:latin typeface="Montserrat Classic Bold"/>
                <a:ea typeface="Montserrat Classic Bold"/>
                <a:cs typeface="Montserrat Classic Bold"/>
                <a:sym typeface="Montserrat Classic Bold"/>
              </a:rPr>
              <a:t>and</a:t>
            </a:r>
            <a:r>
              <a:rPr lang="tr-TR" sz="4948" b="1" dirty="0" smtClean="0">
                <a:solidFill>
                  <a:schemeClr val="bg1"/>
                </a:solidFill>
                <a:latin typeface="Montserrat Classic Bold"/>
                <a:ea typeface="Montserrat Classic Bold"/>
                <a:cs typeface="Montserrat Classic Bold"/>
                <a:sym typeface="Montserrat Classic Bold"/>
              </a:rPr>
              <a:t> TÜRKİYE</a:t>
            </a:r>
            <a:endParaRPr lang="en-US" sz="4948" b="1" dirty="0">
              <a:solidFill>
                <a:schemeClr val="bg1"/>
              </a:solidFill>
              <a:latin typeface="Montserrat Classic Bold"/>
              <a:ea typeface="Montserrat Classic Bold"/>
              <a:cs typeface="Montserrat Classic Bold"/>
              <a:sym typeface="Montserrat Classic Bold"/>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6223" y="912688"/>
            <a:ext cx="6326008" cy="4776347"/>
          </a:xfrm>
          <a:prstGeom prst="rect">
            <a:avLst/>
          </a:prstGeom>
        </p:spPr>
      </p:pic>
    </p:spTree>
    <p:extLst>
      <p:ext uri="{BB962C8B-B14F-4D97-AF65-F5344CB8AC3E}">
        <p14:creationId xmlns:p14="http://schemas.microsoft.com/office/powerpoint/2010/main" val="3339154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Dikdörtgen 4"/>
          <p:cNvSpPr/>
          <p:nvPr/>
        </p:nvSpPr>
        <p:spPr>
          <a:xfrm>
            <a:off x="235167" y="5236756"/>
            <a:ext cx="11414760" cy="1200329"/>
          </a:xfrm>
          <a:prstGeom prst="rect">
            <a:avLst/>
          </a:prstGeom>
          <a:solidFill>
            <a:srgbClr val="FF0000"/>
          </a:solidFill>
        </p:spPr>
        <p:txBody>
          <a:bodyPr wrap="square">
            <a:spAutoFit/>
          </a:bodyPr>
          <a:lstStyle/>
          <a:p>
            <a:pPr algn="ctr"/>
            <a:r>
              <a:rPr lang="tr-TR" sz="2400" b="1" dirty="0" err="1" smtClean="0">
                <a:solidFill>
                  <a:schemeClr val="bg1"/>
                </a:solidFill>
                <a:effectLst>
                  <a:outerShdw blurRad="38100" dist="38100" dir="2700000" algn="tl">
                    <a:srgbClr val="000000">
                      <a:alpha val="43137"/>
                    </a:srgbClr>
                  </a:outerShdw>
                </a:effectLst>
              </a:rPr>
              <a:t>Currently</a:t>
            </a:r>
            <a:r>
              <a:rPr lang="tr-TR" sz="2400" b="1" dirty="0" smtClean="0">
                <a:solidFill>
                  <a:schemeClr val="bg1"/>
                </a:solidFill>
                <a:effectLst>
                  <a:outerShdw blurRad="38100" dist="38100" dir="2700000" algn="tl">
                    <a:srgbClr val="000000">
                      <a:alpha val="43137"/>
                    </a:srgbClr>
                  </a:outerShdw>
                </a:effectLst>
              </a:rPr>
              <a:t>, Türkiye </a:t>
            </a:r>
            <a:r>
              <a:rPr lang="tr-TR" sz="2400" b="1" dirty="0" err="1" smtClean="0">
                <a:solidFill>
                  <a:schemeClr val="bg1"/>
                </a:solidFill>
                <a:effectLst>
                  <a:outerShdw blurRad="38100" dist="38100" dir="2700000" algn="tl">
                    <a:srgbClr val="000000">
                      <a:alpha val="43137"/>
                    </a:srgbClr>
                  </a:outerShdw>
                </a:effectLst>
              </a:rPr>
              <a:t>closely</a:t>
            </a:r>
            <a:r>
              <a:rPr lang="tr-TR" sz="2400" b="1" dirty="0" smtClean="0">
                <a:solidFill>
                  <a:schemeClr val="bg1"/>
                </a:solidFill>
                <a:effectLst>
                  <a:outerShdw blurRad="38100" dist="38100" dir="2700000" algn="tl">
                    <a:srgbClr val="000000">
                      <a:alpha val="43137"/>
                    </a:srgbClr>
                  </a:outerShdw>
                </a:effectLst>
              </a:rPr>
              <a:t> </a:t>
            </a:r>
            <a:r>
              <a:rPr lang="tr-TR" sz="2400" b="1" dirty="0" err="1" smtClean="0">
                <a:solidFill>
                  <a:schemeClr val="bg1"/>
                </a:solidFill>
                <a:effectLst>
                  <a:outerShdw blurRad="38100" dist="38100" dir="2700000" algn="tl">
                    <a:srgbClr val="000000">
                      <a:alpha val="43137"/>
                    </a:srgbClr>
                  </a:outerShdw>
                </a:effectLst>
              </a:rPr>
              <a:t>monitors</a:t>
            </a:r>
            <a:r>
              <a:rPr lang="tr-TR" sz="2400" b="1" dirty="0" smtClean="0">
                <a:solidFill>
                  <a:schemeClr val="bg1"/>
                </a:solidFill>
                <a:effectLst>
                  <a:outerShdw blurRad="38100" dist="38100" dir="2700000" algn="tl">
                    <a:srgbClr val="000000">
                      <a:alpha val="43137"/>
                    </a:srgbClr>
                  </a:outerShdw>
                </a:effectLst>
              </a:rPr>
              <a:t> </a:t>
            </a:r>
            <a:r>
              <a:rPr lang="tr-TR" sz="2400" b="1" dirty="0" err="1" smtClean="0">
                <a:solidFill>
                  <a:schemeClr val="bg1"/>
                </a:solidFill>
                <a:effectLst>
                  <a:outerShdw blurRad="38100" dist="38100" dir="2700000" algn="tl">
                    <a:srgbClr val="000000">
                      <a:alpha val="43137"/>
                    </a:srgbClr>
                  </a:outerShdw>
                </a:effectLst>
              </a:rPr>
              <a:t>the</a:t>
            </a:r>
            <a:r>
              <a:rPr lang="tr-TR" sz="2400" b="1" dirty="0" smtClean="0">
                <a:solidFill>
                  <a:schemeClr val="bg1"/>
                </a:solidFill>
                <a:effectLst>
                  <a:outerShdw blurRad="38100" dist="38100" dir="2700000" algn="tl">
                    <a:srgbClr val="000000">
                      <a:alpha val="43137"/>
                    </a:srgbClr>
                  </a:outerShdw>
                </a:effectLst>
              </a:rPr>
              <a:t> </a:t>
            </a:r>
            <a:r>
              <a:rPr lang="tr-TR" sz="2400" b="1" dirty="0" err="1" smtClean="0">
                <a:solidFill>
                  <a:schemeClr val="bg1"/>
                </a:solidFill>
                <a:effectLst>
                  <a:outerShdw blurRad="38100" dist="38100" dir="2700000" algn="tl">
                    <a:srgbClr val="000000">
                      <a:alpha val="43137"/>
                    </a:srgbClr>
                  </a:outerShdw>
                </a:effectLst>
              </a:rPr>
              <a:t>activities</a:t>
            </a:r>
            <a:r>
              <a:rPr lang="tr-TR" sz="2400" b="1" dirty="0" smtClean="0">
                <a:solidFill>
                  <a:schemeClr val="bg1"/>
                </a:solidFill>
                <a:effectLst>
                  <a:outerShdw blurRad="38100" dist="38100" dir="2700000" algn="tl">
                    <a:srgbClr val="000000">
                      <a:alpha val="43137"/>
                    </a:srgbClr>
                  </a:outerShdw>
                </a:effectLst>
              </a:rPr>
              <a:t> </a:t>
            </a:r>
            <a:r>
              <a:rPr lang="tr-TR" sz="2400" b="1" dirty="0" err="1" smtClean="0">
                <a:solidFill>
                  <a:schemeClr val="bg1"/>
                </a:solidFill>
                <a:effectLst>
                  <a:outerShdw blurRad="38100" dist="38100" dir="2700000" algn="tl">
                    <a:srgbClr val="000000">
                      <a:alpha val="43137"/>
                    </a:srgbClr>
                  </a:outerShdw>
                </a:effectLst>
              </a:rPr>
              <a:t>within</a:t>
            </a:r>
            <a:r>
              <a:rPr lang="tr-TR" sz="2400" b="1" dirty="0" smtClean="0">
                <a:solidFill>
                  <a:schemeClr val="bg1"/>
                </a:solidFill>
                <a:effectLst>
                  <a:outerShdw blurRad="38100" dist="38100" dir="2700000" algn="tl">
                    <a:srgbClr val="000000">
                      <a:alpha val="43137"/>
                    </a:srgbClr>
                  </a:outerShdw>
                </a:effectLst>
              </a:rPr>
              <a:t> </a:t>
            </a:r>
            <a:r>
              <a:rPr lang="tr-TR" sz="2400" b="1" dirty="0" err="1" smtClean="0">
                <a:solidFill>
                  <a:schemeClr val="bg1"/>
                </a:solidFill>
                <a:effectLst>
                  <a:outerShdw blurRad="38100" dist="38100" dir="2700000" algn="tl">
                    <a:srgbClr val="000000">
                      <a:alpha val="43137"/>
                    </a:srgbClr>
                  </a:outerShdw>
                </a:effectLst>
              </a:rPr>
              <a:t>the</a:t>
            </a:r>
            <a:r>
              <a:rPr lang="tr-TR" sz="2400" b="1" dirty="0" smtClean="0">
                <a:solidFill>
                  <a:schemeClr val="bg1"/>
                </a:solidFill>
                <a:effectLst>
                  <a:outerShdw blurRad="38100" dist="38100" dir="2700000" algn="tl">
                    <a:srgbClr val="000000">
                      <a:alpha val="43137"/>
                    </a:srgbClr>
                  </a:outerShdw>
                </a:effectLst>
              </a:rPr>
              <a:t> </a:t>
            </a:r>
            <a:r>
              <a:rPr lang="tr-TR" sz="2400" b="1" dirty="0" err="1" smtClean="0">
                <a:solidFill>
                  <a:schemeClr val="bg1"/>
                </a:solidFill>
                <a:effectLst>
                  <a:outerShdw blurRad="38100" dist="38100" dir="2700000" algn="tl">
                    <a:srgbClr val="000000">
                      <a:alpha val="43137"/>
                    </a:srgbClr>
                  </a:outerShdw>
                </a:effectLst>
              </a:rPr>
              <a:t>Arctic</a:t>
            </a:r>
            <a:r>
              <a:rPr lang="tr-TR" sz="2400" b="1" dirty="0" smtClean="0">
                <a:solidFill>
                  <a:schemeClr val="bg1"/>
                </a:solidFill>
                <a:effectLst>
                  <a:outerShdw blurRad="38100" dist="38100" dir="2700000" algn="tl">
                    <a:srgbClr val="000000">
                      <a:alpha val="43137"/>
                    </a:srgbClr>
                  </a:outerShdw>
                </a:effectLst>
              </a:rPr>
              <a:t> </a:t>
            </a:r>
            <a:r>
              <a:rPr lang="tr-TR" sz="2400" b="1" dirty="0" err="1" smtClean="0">
                <a:solidFill>
                  <a:schemeClr val="bg1"/>
                </a:solidFill>
                <a:effectLst>
                  <a:outerShdw blurRad="38100" dist="38100" dir="2700000" algn="tl">
                    <a:srgbClr val="000000">
                      <a:alpha val="43137"/>
                    </a:srgbClr>
                  </a:outerShdw>
                </a:effectLst>
              </a:rPr>
              <a:t>framework</a:t>
            </a:r>
            <a:r>
              <a:rPr lang="tr-TR" sz="2400" b="1" dirty="0" smtClean="0">
                <a:solidFill>
                  <a:schemeClr val="bg1"/>
                </a:solidFill>
                <a:effectLst>
                  <a:outerShdw blurRad="38100" dist="38100" dir="2700000" algn="tl">
                    <a:srgbClr val="000000">
                      <a:alpha val="43137"/>
                    </a:srgbClr>
                  </a:outerShdw>
                </a:effectLst>
              </a:rPr>
              <a:t>. </a:t>
            </a:r>
            <a:r>
              <a:rPr lang="tr-TR" sz="2400" b="1" dirty="0" err="1" smtClean="0">
                <a:solidFill>
                  <a:schemeClr val="bg1"/>
                </a:solidFill>
                <a:effectLst>
                  <a:outerShdw blurRad="38100" dist="38100" dir="2700000" algn="tl">
                    <a:srgbClr val="000000">
                      <a:alpha val="43137"/>
                    </a:srgbClr>
                  </a:outerShdw>
                </a:effectLst>
              </a:rPr>
              <a:t>In</a:t>
            </a:r>
            <a:r>
              <a:rPr lang="tr-TR" sz="2400" b="1" dirty="0" smtClean="0">
                <a:solidFill>
                  <a:schemeClr val="bg1"/>
                </a:solidFill>
                <a:effectLst>
                  <a:outerShdw blurRad="38100" dist="38100" dir="2700000" algn="tl">
                    <a:srgbClr val="000000">
                      <a:alpha val="43137"/>
                    </a:srgbClr>
                  </a:outerShdw>
                </a:effectLst>
              </a:rPr>
              <a:t> </a:t>
            </a:r>
            <a:r>
              <a:rPr lang="tr-TR" sz="2400" b="1" dirty="0" err="1" smtClean="0">
                <a:solidFill>
                  <a:schemeClr val="bg1"/>
                </a:solidFill>
                <a:effectLst>
                  <a:outerShdw blurRad="38100" dist="38100" dir="2700000" algn="tl">
                    <a:srgbClr val="000000">
                      <a:alpha val="43137"/>
                    </a:srgbClr>
                  </a:outerShdw>
                </a:effectLst>
              </a:rPr>
              <a:t>this</a:t>
            </a:r>
            <a:r>
              <a:rPr lang="tr-TR" sz="2400" b="1" dirty="0" smtClean="0">
                <a:solidFill>
                  <a:schemeClr val="bg1"/>
                </a:solidFill>
                <a:effectLst>
                  <a:outerShdw blurRad="38100" dist="38100" dir="2700000" algn="tl">
                    <a:srgbClr val="000000">
                      <a:alpha val="43137"/>
                    </a:srgbClr>
                  </a:outerShdw>
                </a:effectLst>
              </a:rPr>
              <a:t> </a:t>
            </a:r>
            <a:r>
              <a:rPr lang="tr-TR" sz="2400" b="1" dirty="0" err="1" smtClean="0">
                <a:solidFill>
                  <a:schemeClr val="bg1"/>
                </a:solidFill>
                <a:effectLst>
                  <a:outerShdw blurRad="38100" dist="38100" dir="2700000" algn="tl">
                    <a:srgbClr val="000000">
                      <a:alpha val="43137"/>
                    </a:srgbClr>
                  </a:outerShdw>
                </a:effectLst>
              </a:rPr>
              <a:t>context</a:t>
            </a:r>
            <a:r>
              <a:rPr lang="tr-TR" sz="2400" b="1" dirty="0" smtClean="0">
                <a:solidFill>
                  <a:schemeClr val="bg1"/>
                </a:solidFill>
                <a:effectLst>
                  <a:outerShdw blurRad="38100" dist="38100" dir="2700000" algn="tl">
                    <a:srgbClr val="000000">
                      <a:alpha val="43137"/>
                    </a:srgbClr>
                  </a:outerShdw>
                </a:effectLst>
              </a:rPr>
              <a:t>, an </a:t>
            </a:r>
            <a:r>
              <a:rPr lang="tr-TR" sz="2400" b="1" dirty="0" err="1" smtClean="0">
                <a:solidFill>
                  <a:schemeClr val="bg1"/>
                </a:solidFill>
                <a:effectLst>
                  <a:outerShdw blurRad="38100" dist="38100" dir="2700000" algn="tl">
                    <a:srgbClr val="000000">
                      <a:alpha val="43137"/>
                    </a:srgbClr>
                  </a:outerShdw>
                </a:effectLst>
              </a:rPr>
              <a:t>application</a:t>
            </a:r>
            <a:r>
              <a:rPr lang="tr-TR" sz="2400" b="1" dirty="0" smtClean="0">
                <a:solidFill>
                  <a:schemeClr val="bg1"/>
                </a:solidFill>
                <a:effectLst>
                  <a:outerShdw blurRad="38100" dist="38100" dir="2700000" algn="tl">
                    <a:srgbClr val="000000">
                      <a:alpha val="43137"/>
                    </a:srgbClr>
                  </a:outerShdw>
                </a:effectLst>
              </a:rPr>
              <a:t> </a:t>
            </a:r>
            <a:r>
              <a:rPr lang="tr-TR" sz="2400" b="1" dirty="0" err="1" smtClean="0">
                <a:solidFill>
                  <a:schemeClr val="bg1"/>
                </a:solidFill>
                <a:effectLst>
                  <a:outerShdw blurRad="38100" dist="38100" dir="2700000" algn="tl">
                    <a:srgbClr val="000000">
                      <a:alpha val="43137"/>
                    </a:srgbClr>
                  </a:outerShdw>
                </a:effectLst>
              </a:rPr>
              <a:t>was</a:t>
            </a:r>
            <a:r>
              <a:rPr lang="tr-TR" sz="2400" b="1" dirty="0" smtClean="0">
                <a:solidFill>
                  <a:schemeClr val="bg1"/>
                </a:solidFill>
                <a:effectLst>
                  <a:outerShdw blurRad="38100" dist="38100" dir="2700000" algn="tl">
                    <a:srgbClr val="000000">
                      <a:alpha val="43137"/>
                    </a:srgbClr>
                  </a:outerShdw>
                </a:effectLst>
              </a:rPr>
              <a:t> </a:t>
            </a:r>
            <a:r>
              <a:rPr lang="tr-TR" sz="2400" b="1" dirty="0" err="1" smtClean="0">
                <a:solidFill>
                  <a:schemeClr val="bg1"/>
                </a:solidFill>
                <a:effectLst>
                  <a:outerShdw blurRad="38100" dist="38100" dir="2700000" algn="tl">
                    <a:srgbClr val="000000">
                      <a:alpha val="43137"/>
                    </a:srgbClr>
                  </a:outerShdw>
                </a:effectLst>
              </a:rPr>
              <a:t>made</a:t>
            </a:r>
            <a:r>
              <a:rPr lang="tr-TR" sz="2400" b="1" dirty="0" smtClean="0">
                <a:solidFill>
                  <a:schemeClr val="bg1"/>
                </a:solidFill>
                <a:effectLst>
                  <a:outerShdw blurRad="38100" dist="38100" dir="2700000" algn="tl">
                    <a:srgbClr val="000000">
                      <a:alpha val="43137"/>
                    </a:srgbClr>
                  </a:outerShdw>
                </a:effectLst>
              </a:rPr>
              <a:t> in 2015 </a:t>
            </a:r>
            <a:r>
              <a:rPr lang="tr-TR" sz="2400" b="1" dirty="0" err="1" smtClean="0">
                <a:solidFill>
                  <a:schemeClr val="bg1"/>
                </a:solidFill>
                <a:effectLst>
                  <a:outerShdw blurRad="38100" dist="38100" dir="2700000" algn="tl">
                    <a:srgbClr val="000000">
                      <a:alpha val="43137"/>
                    </a:srgbClr>
                  </a:outerShdw>
                </a:effectLst>
              </a:rPr>
              <a:t>to</a:t>
            </a:r>
            <a:r>
              <a:rPr lang="tr-TR" sz="2400" b="1" dirty="0" smtClean="0">
                <a:solidFill>
                  <a:schemeClr val="bg1"/>
                </a:solidFill>
                <a:effectLst>
                  <a:outerShdw blurRad="38100" dist="38100" dir="2700000" algn="tl">
                    <a:srgbClr val="000000">
                      <a:alpha val="43137"/>
                    </a:srgbClr>
                  </a:outerShdw>
                </a:effectLst>
              </a:rPr>
              <a:t> </a:t>
            </a:r>
            <a:r>
              <a:rPr lang="tr-TR" sz="2400" b="1" dirty="0" err="1" smtClean="0">
                <a:solidFill>
                  <a:schemeClr val="bg1"/>
                </a:solidFill>
                <a:effectLst>
                  <a:outerShdw blurRad="38100" dist="38100" dir="2700000" algn="tl">
                    <a:srgbClr val="000000">
                      <a:alpha val="43137"/>
                    </a:srgbClr>
                  </a:outerShdw>
                </a:effectLst>
              </a:rPr>
              <a:t>become</a:t>
            </a:r>
            <a:r>
              <a:rPr lang="tr-TR" sz="2400" b="1" dirty="0" smtClean="0">
                <a:solidFill>
                  <a:schemeClr val="bg1"/>
                </a:solidFill>
                <a:effectLst>
                  <a:outerShdw blurRad="38100" dist="38100" dir="2700000" algn="tl">
                    <a:srgbClr val="000000">
                      <a:alpha val="43137"/>
                    </a:srgbClr>
                  </a:outerShdw>
                </a:effectLst>
              </a:rPr>
              <a:t> a </a:t>
            </a:r>
            <a:r>
              <a:rPr lang="tr-TR" sz="2400" b="1" dirty="0" err="1" smtClean="0">
                <a:solidFill>
                  <a:schemeClr val="bg1"/>
                </a:solidFill>
                <a:effectLst>
                  <a:outerShdw blurRad="38100" dist="38100" dir="2700000" algn="tl">
                    <a:srgbClr val="000000">
                      <a:alpha val="43137"/>
                    </a:srgbClr>
                  </a:outerShdw>
                </a:effectLst>
              </a:rPr>
              <a:t>member</a:t>
            </a:r>
            <a:r>
              <a:rPr lang="tr-TR" sz="2400" b="1" dirty="0" smtClean="0">
                <a:solidFill>
                  <a:schemeClr val="bg1"/>
                </a:solidFill>
                <a:effectLst>
                  <a:outerShdw blurRad="38100" dist="38100" dir="2700000" algn="tl">
                    <a:srgbClr val="000000">
                      <a:alpha val="43137"/>
                    </a:srgbClr>
                  </a:outerShdw>
                </a:effectLst>
              </a:rPr>
              <a:t> of </a:t>
            </a:r>
            <a:r>
              <a:rPr lang="tr-TR" sz="2400" b="1" dirty="0" err="1" smtClean="0">
                <a:solidFill>
                  <a:schemeClr val="bg1"/>
                </a:solidFill>
                <a:effectLst>
                  <a:outerShdw blurRad="38100" dist="38100" dir="2700000" algn="tl">
                    <a:srgbClr val="000000">
                      <a:alpha val="43137"/>
                    </a:srgbClr>
                  </a:outerShdw>
                </a:effectLst>
              </a:rPr>
              <a:t>the</a:t>
            </a:r>
            <a:r>
              <a:rPr lang="tr-TR" sz="2400" b="1" dirty="0" smtClean="0">
                <a:solidFill>
                  <a:schemeClr val="bg1"/>
                </a:solidFill>
                <a:effectLst>
                  <a:outerShdw blurRad="38100" dist="38100" dir="2700000" algn="tl">
                    <a:srgbClr val="000000">
                      <a:alpha val="43137"/>
                    </a:srgbClr>
                  </a:outerShdw>
                </a:effectLst>
              </a:rPr>
              <a:t> </a:t>
            </a:r>
            <a:r>
              <a:rPr lang="tr-TR" sz="2400" b="1" dirty="0" err="1" smtClean="0">
                <a:solidFill>
                  <a:schemeClr val="bg1"/>
                </a:solidFill>
                <a:effectLst>
                  <a:outerShdw blurRad="38100" dist="38100" dir="2700000" algn="tl">
                    <a:srgbClr val="000000">
                      <a:alpha val="43137"/>
                    </a:srgbClr>
                  </a:outerShdw>
                </a:effectLst>
              </a:rPr>
              <a:t>Arctic</a:t>
            </a:r>
            <a:r>
              <a:rPr lang="tr-TR" sz="2400" b="1" dirty="0" smtClean="0">
                <a:solidFill>
                  <a:schemeClr val="bg1"/>
                </a:solidFill>
                <a:effectLst>
                  <a:outerShdw blurRad="38100" dist="38100" dir="2700000" algn="tl">
                    <a:srgbClr val="000000">
                      <a:alpha val="43137"/>
                    </a:srgbClr>
                  </a:outerShdw>
                </a:effectLst>
              </a:rPr>
              <a:t> </a:t>
            </a:r>
            <a:r>
              <a:rPr lang="tr-TR" sz="2400" b="1" dirty="0" err="1" smtClean="0">
                <a:solidFill>
                  <a:schemeClr val="bg1"/>
                </a:solidFill>
                <a:effectLst>
                  <a:outerShdw blurRad="38100" dist="38100" dir="2700000" algn="tl">
                    <a:srgbClr val="000000">
                      <a:alpha val="43137"/>
                    </a:srgbClr>
                  </a:outerShdw>
                </a:effectLst>
              </a:rPr>
              <a:t>Council</a:t>
            </a:r>
            <a:r>
              <a:rPr lang="tr-TR" sz="2400" b="1" dirty="0" smtClean="0">
                <a:solidFill>
                  <a:schemeClr val="bg1"/>
                </a:solidFill>
                <a:effectLst>
                  <a:outerShdw blurRad="38100" dist="38100" dir="2700000" algn="tl">
                    <a:srgbClr val="000000">
                      <a:alpha val="43137"/>
                    </a:srgbClr>
                  </a:outerShdw>
                </a:effectLst>
              </a:rPr>
              <a:t> </a:t>
            </a:r>
            <a:r>
              <a:rPr lang="tr-TR" sz="2400" b="1" dirty="0" err="1" smtClean="0">
                <a:solidFill>
                  <a:schemeClr val="bg1"/>
                </a:solidFill>
                <a:effectLst>
                  <a:outerShdw blurRad="38100" dist="38100" dir="2700000" algn="tl">
                    <a:srgbClr val="000000">
                      <a:alpha val="43137"/>
                    </a:srgbClr>
                  </a:outerShdw>
                </a:effectLst>
              </a:rPr>
              <a:t>with</a:t>
            </a:r>
            <a:r>
              <a:rPr lang="tr-TR" sz="2400" b="1" dirty="0" smtClean="0">
                <a:solidFill>
                  <a:schemeClr val="bg1"/>
                </a:solidFill>
                <a:effectLst>
                  <a:outerShdw blurRad="38100" dist="38100" dir="2700000" algn="tl">
                    <a:srgbClr val="000000">
                      <a:alpha val="43137"/>
                    </a:srgbClr>
                  </a:outerShdw>
                </a:effectLst>
              </a:rPr>
              <a:t> </a:t>
            </a:r>
            <a:r>
              <a:rPr lang="tr-TR" sz="2400" b="1" dirty="0" err="1" smtClean="0">
                <a:solidFill>
                  <a:schemeClr val="bg1"/>
                </a:solidFill>
                <a:effectLst>
                  <a:outerShdw blurRad="38100" dist="38100" dir="2700000" algn="tl">
                    <a:srgbClr val="000000">
                      <a:alpha val="43137"/>
                    </a:srgbClr>
                  </a:outerShdw>
                </a:effectLst>
              </a:rPr>
              <a:t>observer</a:t>
            </a:r>
            <a:r>
              <a:rPr lang="tr-TR" sz="2400" b="1" dirty="0" smtClean="0">
                <a:solidFill>
                  <a:schemeClr val="bg1"/>
                </a:solidFill>
                <a:effectLst>
                  <a:outerShdw blurRad="38100" dist="38100" dir="2700000" algn="tl">
                    <a:srgbClr val="000000">
                      <a:alpha val="43137"/>
                    </a:srgbClr>
                  </a:outerShdw>
                </a:effectLst>
              </a:rPr>
              <a:t> </a:t>
            </a:r>
            <a:r>
              <a:rPr lang="tr-TR" sz="2400" b="1" dirty="0" err="1" smtClean="0">
                <a:solidFill>
                  <a:schemeClr val="bg1"/>
                </a:solidFill>
                <a:effectLst>
                  <a:outerShdw blurRad="38100" dist="38100" dir="2700000" algn="tl">
                    <a:srgbClr val="000000">
                      <a:alpha val="43137"/>
                    </a:srgbClr>
                  </a:outerShdw>
                </a:effectLst>
              </a:rPr>
              <a:t>status</a:t>
            </a:r>
            <a:r>
              <a:rPr lang="tr-TR" sz="2400" b="1" dirty="0" smtClean="0">
                <a:solidFill>
                  <a:schemeClr val="bg1"/>
                </a:solidFill>
                <a:effectLst>
                  <a:outerShdw blurRad="38100" dist="38100" dir="2700000" algn="tl">
                    <a:srgbClr val="000000">
                      <a:alpha val="43137"/>
                    </a:srgbClr>
                  </a:outerShdw>
                </a:effectLst>
              </a:rPr>
              <a:t>, but </a:t>
            </a:r>
            <a:r>
              <a:rPr lang="tr-TR" sz="2400" b="1" dirty="0" err="1" smtClean="0">
                <a:solidFill>
                  <a:schemeClr val="bg1"/>
                </a:solidFill>
                <a:effectLst>
                  <a:outerShdw blurRad="38100" dist="38100" dir="2700000" algn="tl">
                    <a:srgbClr val="000000">
                      <a:alpha val="43137"/>
                    </a:srgbClr>
                  </a:outerShdw>
                </a:effectLst>
              </a:rPr>
              <a:t>no</a:t>
            </a:r>
            <a:r>
              <a:rPr lang="tr-TR" sz="2400" b="1" dirty="0" smtClean="0">
                <a:solidFill>
                  <a:schemeClr val="bg1"/>
                </a:solidFill>
                <a:effectLst>
                  <a:outerShdw blurRad="38100" dist="38100" dir="2700000" algn="tl">
                    <a:srgbClr val="000000">
                      <a:alpha val="43137"/>
                    </a:srgbClr>
                  </a:outerShdw>
                </a:effectLst>
              </a:rPr>
              <a:t> </a:t>
            </a:r>
            <a:r>
              <a:rPr lang="tr-TR" sz="2400" b="1" dirty="0" err="1" smtClean="0">
                <a:solidFill>
                  <a:schemeClr val="bg1"/>
                </a:solidFill>
                <a:effectLst>
                  <a:outerShdw blurRad="38100" dist="38100" dir="2700000" algn="tl">
                    <a:srgbClr val="000000">
                      <a:alpha val="43137"/>
                    </a:srgbClr>
                  </a:outerShdw>
                </a:effectLst>
              </a:rPr>
              <a:t>result</a:t>
            </a:r>
            <a:r>
              <a:rPr lang="tr-TR" sz="2400" b="1" dirty="0" smtClean="0">
                <a:solidFill>
                  <a:schemeClr val="bg1"/>
                </a:solidFill>
                <a:effectLst>
                  <a:outerShdw blurRad="38100" dist="38100" dir="2700000" algn="tl">
                    <a:srgbClr val="000000">
                      <a:alpha val="43137"/>
                    </a:srgbClr>
                  </a:outerShdw>
                </a:effectLst>
              </a:rPr>
              <a:t> </a:t>
            </a:r>
            <a:r>
              <a:rPr lang="tr-TR" sz="2400" b="1" dirty="0" err="1" smtClean="0">
                <a:solidFill>
                  <a:schemeClr val="bg1"/>
                </a:solidFill>
                <a:effectLst>
                  <a:outerShdw blurRad="38100" dist="38100" dir="2700000" algn="tl">
                    <a:srgbClr val="000000">
                      <a:alpha val="43137"/>
                    </a:srgbClr>
                  </a:outerShdw>
                </a:effectLst>
              </a:rPr>
              <a:t>was</a:t>
            </a:r>
            <a:r>
              <a:rPr lang="tr-TR" sz="2400" b="1" dirty="0" smtClean="0">
                <a:solidFill>
                  <a:schemeClr val="bg1"/>
                </a:solidFill>
                <a:effectLst>
                  <a:outerShdw blurRad="38100" dist="38100" dir="2700000" algn="tl">
                    <a:srgbClr val="000000">
                      <a:alpha val="43137"/>
                    </a:srgbClr>
                  </a:outerShdw>
                </a:effectLst>
              </a:rPr>
              <a:t> </a:t>
            </a:r>
            <a:r>
              <a:rPr lang="tr-TR" sz="2400" b="1" dirty="0" err="1" smtClean="0">
                <a:solidFill>
                  <a:schemeClr val="bg1"/>
                </a:solidFill>
                <a:effectLst>
                  <a:outerShdw blurRad="38100" dist="38100" dir="2700000" algn="tl">
                    <a:srgbClr val="000000">
                      <a:alpha val="43137"/>
                    </a:srgbClr>
                  </a:outerShdw>
                </a:effectLst>
              </a:rPr>
              <a:t>obtained</a:t>
            </a:r>
            <a:r>
              <a:rPr lang="tr-TR" sz="2400" b="1" dirty="0" smtClean="0">
                <a:solidFill>
                  <a:schemeClr val="bg1"/>
                </a:solidFill>
                <a:effectLst>
                  <a:outerShdw blurRad="38100" dist="38100" dir="2700000" algn="tl">
                    <a:srgbClr val="000000">
                      <a:alpha val="43137"/>
                    </a:srgbClr>
                  </a:outerShdw>
                </a:effectLst>
              </a:rPr>
              <a:t>.</a:t>
            </a:r>
            <a:endParaRPr lang="tr-TR" sz="2400" b="1" dirty="0">
              <a:solidFill>
                <a:schemeClr val="bg1"/>
              </a:solidFill>
              <a:effectLst>
                <a:outerShdw blurRad="38100" dist="38100" dir="2700000" algn="tl">
                  <a:srgbClr val="000000">
                    <a:alpha val="43137"/>
                  </a:srgbClr>
                </a:outerShdw>
              </a:effectLst>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5814" y="1024061"/>
            <a:ext cx="7286826" cy="4090406"/>
          </a:xfrm>
          <a:prstGeom prst="rect">
            <a:avLst/>
          </a:prstGeom>
        </p:spPr>
      </p:pic>
      <p:sp>
        <p:nvSpPr>
          <p:cNvPr id="7" name="TextBox 9"/>
          <p:cNvSpPr txBox="1"/>
          <p:nvPr/>
        </p:nvSpPr>
        <p:spPr>
          <a:xfrm>
            <a:off x="209535" y="0"/>
            <a:ext cx="11871961" cy="808170"/>
          </a:xfrm>
          <a:prstGeom prst="rect">
            <a:avLst/>
          </a:prstGeom>
        </p:spPr>
        <p:txBody>
          <a:bodyPr wrap="square" lIns="0" tIns="0" rIns="0" bIns="0" rtlCol="0" anchor="t">
            <a:spAutoFit/>
          </a:bodyPr>
          <a:lstStyle/>
          <a:p>
            <a:pPr algn="ctr">
              <a:lnSpc>
                <a:spcPts val="6928"/>
              </a:lnSpc>
            </a:pPr>
            <a:r>
              <a:rPr lang="tr-TR" sz="4948" b="1" dirty="0" smtClean="0">
                <a:solidFill>
                  <a:schemeClr val="bg1"/>
                </a:solidFill>
                <a:latin typeface="Montserrat Classic Bold"/>
                <a:ea typeface="Montserrat Classic Bold"/>
                <a:cs typeface="Montserrat Classic Bold"/>
                <a:sym typeface="Montserrat Classic Bold"/>
              </a:rPr>
              <a:t>ARCTIC </a:t>
            </a:r>
            <a:r>
              <a:rPr lang="tr-TR" sz="4948" b="1" dirty="0" err="1" smtClean="0">
                <a:solidFill>
                  <a:schemeClr val="bg1"/>
                </a:solidFill>
                <a:latin typeface="Montserrat Classic Bold"/>
                <a:ea typeface="Montserrat Classic Bold"/>
                <a:cs typeface="Montserrat Classic Bold"/>
                <a:sym typeface="Montserrat Classic Bold"/>
              </a:rPr>
              <a:t>and</a:t>
            </a:r>
            <a:r>
              <a:rPr lang="tr-TR" sz="4948" b="1" dirty="0" smtClean="0">
                <a:solidFill>
                  <a:schemeClr val="bg1"/>
                </a:solidFill>
                <a:latin typeface="Montserrat Classic Bold"/>
                <a:ea typeface="Montserrat Classic Bold"/>
                <a:cs typeface="Montserrat Classic Bold"/>
                <a:sym typeface="Montserrat Classic Bold"/>
              </a:rPr>
              <a:t> TÜRKİYE</a:t>
            </a:r>
            <a:endParaRPr lang="en-US" sz="4948" b="1" dirty="0">
              <a:solidFill>
                <a:schemeClr val="bg1"/>
              </a:solidFill>
              <a:latin typeface="Montserrat Classic Bold"/>
              <a:ea typeface="Montserrat Classic Bold"/>
              <a:cs typeface="Montserrat Classic Bold"/>
              <a:sym typeface="Montserrat Classic Bold"/>
            </a:endParaRPr>
          </a:p>
        </p:txBody>
      </p:sp>
    </p:spTree>
    <p:extLst>
      <p:ext uri="{BB962C8B-B14F-4D97-AF65-F5344CB8AC3E}">
        <p14:creationId xmlns:p14="http://schemas.microsoft.com/office/powerpoint/2010/main" val="219222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Dikdörtgen 4"/>
          <p:cNvSpPr/>
          <p:nvPr/>
        </p:nvSpPr>
        <p:spPr>
          <a:xfrm>
            <a:off x="323835" y="3564791"/>
            <a:ext cx="11643360" cy="3293209"/>
          </a:xfrm>
          <a:prstGeom prst="rect">
            <a:avLst/>
          </a:prstGeom>
          <a:solidFill>
            <a:srgbClr val="FF0000"/>
          </a:solidFill>
        </p:spPr>
        <p:txBody>
          <a:bodyPr wrap="square">
            <a:spAutoFit/>
          </a:bodyPr>
          <a:lstStyle/>
          <a:p>
            <a:pPr algn="ctr"/>
            <a:r>
              <a:rPr lang="en-US" sz="2800" b="1" i="1" dirty="0" smtClean="0">
                <a:solidFill>
                  <a:srgbClr val="FFFF00"/>
                </a:solidFill>
                <a:effectLst>
                  <a:outerShdw blurRad="38100" dist="38100" dir="2700000" algn="tl">
                    <a:srgbClr val="000000">
                      <a:alpha val="43137"/>
                    </a:srgbClr>
                  </a:outerShdw>
                </a:effectLst>
              </a:rPr>
              <a:t>The Republic of T</a:t>
            </a:r>
            <a:r>
              <a:rPr lang="tr-TR" sz="2800" b="1" i="1" dirty="0" err="1" smtClean="0">
                <a:solidFill>
                  <a:srgbClr val="FFFF00"/>
                </a:solidFill>
                <a:effectLst>
                  <a:outerShdw blurRad="38100" dist="38100" dir="2700000" algn="tl">
                    <a:srgbClr val="000000">
                      <a:alpha val="43137"/>
                    </a:srgbClr>
                  </a:outerShdw>
                </a:effectLst>
              </a:rPr>
              <a:t>ürkiye</a:t>
            </a:r>
            <a:r>
              <a:rPr lang="en-US" sz="2800" b="1" i="1" dirty="0" smtClean="0">
                <a:solidFill>
                  <a:srgbClr val="FFFF00"/>
                </a:solidFill>
                <a:effectLst>
                  <a:outerShdw blurRad="38100" dist="38100" dir="2700000" algn="tl">
                    <a:srgbClr val="000000">
                      <a:alpha val="43137"/>
                    </a:srgbClr>
                  </a:outerShdw>
                </a:effectLst>
              </a:rPr>
              <a:t> became a party to the Svalbard Treaty, to which even countries such as Afghanistan, Bulgaria, Egypt, Greece, India, Saudi Arabia, Greece, India, India and Saudi Arabia are parties, on 17 October 2023 within the framework of its rights and interests in the world seas</a:t>
            </a:r>
            <a:r>
              <a:rPr lang="en-US" sz="2400" b="1" dirty="0" smtClean="0">
                <a:solidFill>
                  <a:schemeClr val="bg1"/>
                </a:solidFill>
                <a:effectLst>
                  <a:outerShdw blurRad="38100" dist="38100" dir="2700000" algn="tl">
                    <a:srgbClr val="000000">
                      <a:alpha val="43137"/>
                    </a:srgbClr>
                  </a:outerShdw>
                </a:effectLst>
              </a:rPr>
              <a:t>, in order to have potential rights, taking into account that the new sea transport routes expected to be opened with the melting of the glaciers will affect maritime trade and the possible economic gains in the future, even if not today, in the new lands that have emerged or will emerge. </a:t>
            </a:r>
            <a:endParaRPr lang="tr-TR" sz="2400" b="1" dirty="0">
              <a:solidFill>
                <a:schemeClr val="bg1"/>
              </a:solidFill>
              <a:effectLst>
                <a:outerShdw blurRad="38100" dist="38100" dir="2700000" algn="tl">
                  <a:srgbClr val="000000">
                    <a:alpha val="43137"/>
                  </a:srgbClr>
                </a:outerShdw>
              </a:effectLst>
            </a:endParaRPr>
          </a:p>
        </p:txBody>
      </p:sp>
      <p:sp>
        <p:nvSpPr>
          <p:cNvPr id="7" name="TextBox 9"/>
          <p:cNvSpPr txBox="1"/>
          <p:nvPr/>
        </p:nvSpPr>
        <p:spPr>
          <a:xfrm>
            <a:off x="209535" y="0"/>
            <a:ext cx="11871961" cy="808170"/>
          </a:xfrm>
          <a:prstGeom prst="rect">
            <a:avLst/>
          </a:prstGeom>
        </p:spPr>
        <p:txBody>
          <a:bodyPr wrap="square" lIns="0" tIns="0" rIns="0" bIns="0" rtlCol="0" anchor="t">
            <a:spAutoFit/>
          </a:bodyPr>
          <a:lstStyle/>
          <a:p>
            <a:pPr algn="ctr">
              <a:lnSpc>
                <a:spcPts val="6928"/>
              </a:lnSpc>
            </a:pPr>
            <a:r>
              <a:rPr lang="tr-TR" sz="4948" b="1" dirty="0" smtClean="0">
                <a:solidFill>
                  <a:schemeClr val="bg1"/>
                </a:solidFill>
                <a:latin typeface="Montserrat Classic Bold"/>
                <a:ea typeface="Montserrat Classic Bold"/>
                <a:cs typeface="Montserrat Classic Bold"/>
                <a:sym typeface="Montserrat Classic Bold"/>
              </a:rPr>
              <a:t>ARCTIC </a:t>
            </a:r>
            <a:r>
              <a:rPr lang="tr-TR" sz="4948" b="1" dirty="0" err="1" smtClean="0">
                <a:solidFill>
                  <a:schemeClr val="bg1"/>
                </a:solidFill>
                <a:latin typeface="Montserrat Classic Bold"/>
                <a:ea typeface="Montserrat Classic Bold"/>
                <a:cs typeface="Montserrat Classic Bold"/>
                <a:sym typeface="Montserrat Classic Bold"/>
              </a:rPr>
              <a:t>and</a:t>
            </a:r>
            <a:r>
              <a:rPr lang="tr-TR" sz="4948" b="1" dirty="0" smtClean="0">
                <a:solidFill>
                  <a:schemeClr val="bg1"/>
                </a:solidFill>
                <a:latin typeface="Montserrat Classic Bold"/>
                <a:ea typeface="Montserrat Classic Bold"/>
                <a:cs typeface="Montserrat Classic Bold"/>
                <a:sym typeface="Montserrat Classic Bold"/>
              </a:rPr>
              <a:t> TÜRKİYE</a:t>
            </a:r>
            <a:endParaRPr lang="en-US" sz="4948" b="1" dirty="0">
              <a:solidFill>
                <a:schemeClr val="bg1"/>
              </a:solidFill>
              <a:latin typeface="Montserrat Classic Bold"/>
              <a:ea typeface="Montserrat Classic Bold"/>
              <a:cs typeface="Montserrat Classic Bold"/>
              <a:sym typeface="Montserrat Classic Bold"/>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3248" y="807346"/>
            <a:ext cx="5784533" cy="2757445"/>
          </a:xfrm>
          <a:prstGeom prst="rect">
            <a:avLst/>
          </a:prstGeom>
        </p:spPr>
      </p:pic>
    </p:spTree>
    <p:extLst>
      <p:ext uri="{BB962C8B-B14F-4D97-AF65-F5344CB8AC3E}">
        <p14:creationId xmlns:p14="http://schemas.microsoft.com/office/powerpoint/2010/main" val="3336961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3" name="TextBox 9"/>
          <p:cNvSpPr txBox="1"/>
          <p:nvPr/>
        </p:nvSpPr>
        <p:spPr>
          <a:xfrm>
            <a:off x="-603893" y="-137160"/>
            <a:ext cx="14177025" cy="780406"/>
          </a:xfrm>
          <a:prstGeom prst="rect">
            <a:avLst/>
          </a:prstGeom>
        </p:spPr>
        <p:txBody>
          <a:bodyPr wrap="square" lIns="0" tIns="0" rIns="0" bIns="0" rtlCol="0" anchor="t">
            <a:spAutoFit/>
          </a:bodyPr>
          <a:lstStyle/>
          <a:p>
            <a:pPr algn="ctr">
              <a:lnSpc>
                <a:spcPts val="6928"/>
              </a:lnSpc>
            </a:pPr>
            <a:r>
              <a:rPr lang="en-US" sz="4000" b="1" dirty="0" smtClean="0">
                <a:solidFill>
                  <a:schemeClr val="bg1"/>
                </a:solidFill>
                <a:latin typeface="Montserrat Classic Bold"/>
                <a:ea typeface="Montserrat Classic Bold"/>
                <a:cs typeface="Montserrat Classic Bold"/>
                <a:sym typeface="Montserrat Classic Bold"/>
              </a:rPr>
              <a:t>Importance of the Arctic Region for T</a:t>
            </a:r>
            <a:r>
              <a:rPr lang="tr-TR" sz="4000" b="1" dirty="0" err="1" smtClean="0">
                <a:solidFill>
                  <a:schemeClr val="bg1"/>
                </a:solidFill>
                <a:latin typeface="Montserrat Classic Bold"/>
                <a:ea typeface="Montserrat Classic Bold"/>
                <a:cs typeface="Montserrat Classic Bold"/>
                <a:sym typeface="Montserrat Classic Bold"/>
              </a:rPr>
              <a:t>ürkiye</a:t>
            </a:r>
            <a:endParaRPr lang="en-US" sz="4000" b="1" dirty="0">
              <a:solidFill>
                <a:schemeClr val="bg1"/>
              </a:solidFill>
              <a:latin typeface="Montserrat Classic Bold"/>
              <a:ea typeface="Montserrat Classic Bold"/>
              <a:cs typeface="Montserrat Classic Bold"/>
              <a:sym typeface="Montserrat Classic Bold"/>
            </a:endParaRPr>
          </a:p>
        </p:txBody>
      </p:sp>
      <p:pic>
        <p:nvPicPr>
          <p:cNvPr id="2" name="Resim 1"/>
          <p:cNvPicPr>
            <a:picLocks noChangeAspect="1"/>
          </p:cNvPicPr>
          <p:nvPr/>
        </p:nvPicPr>
        <p:blipFill rotWithShape="1">
          <a:blip r:embed="rId2">
            <a:extLst>
              <a:ext uri="{28A0092B-C50C-407E-A947-70E740481C1C}">
                <a14:useLocalDpi xmlns:a14="http://schemas.microsoft.com/office/drawing/2010/main" val="0"/>
              </a:ext>
            </a:extLst>
          </a:blip>
          <a:srcRect r="7558"/>
          <a:stretch/>
        </p:blipFill>
        <p:spPr>
          <a:xfrm>
            <a:off x="1604274" y="813366"/>
            <a:ext cx="9760689" cy="5939287"/>
          </a:xfrm>
          <a:prstGeom prst="rect">
            <a:avLst/>
          </a:prstGeom>
        </p:spPr>
      </p:pic>
    </p:spTree>
    <p:extLst>
      <p:ext uri="{BB962C8B-B14F-4D97-AF65-F5344CB8AC3E}">
        <p14:creationId xmlns:p14="http://schemas.microsoft.com/office/powerpoint/2010/main" val="3039937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447800" y="4745038"/>
            <a:ext cx="9144000" cy="1655762"/>
          </a:xfrm>
        </p:spPr>
        <p:txBody>
          <a:bodyPr>
            <a:normAutofit fontScale="85000" lnSpcReduction="20000"/>
          </a:bodyPr>
          <a:lstStyle/>
          <a:p>
            <a:endParaRPr lang="en-US" dirty="0" smtClean="0"/>
          </a:p>
          <a:p>
            <a:r>
              <a:rPr lang="en-US" b="1" dirty="0" smtClean="0">
                <a:solidFill>
                  <a:schemeClr val="bg1"/>
                </a:solidFill>
                <a:latin typeface="Arial" panose="020B0604020202020204" pitchFamily="34" charset="0"/>
                <a:cs typeface="Arial" panose="020B0604020202020204" pitchFamily="34" charset="0"/>
              </a:rPr>
              <a:t>The pole is defined as "each of the two points where the Earth's axis is considered to intersect the Earth's surface." The polar regions are divided into two: the Arctic (North Polar Region) and Antarctica (South Polar Region). While Antarctica is a frozen continent surrounded by oceans, the Arctic is a frozen ocean surrounded by continents.</a:t>
            </a:r>
          </a:p>
          <a:p>
            <a:endParaRPr lang="tr-TR" dirty="0"/>
          </a:p>
        </p:txBody>
      </p:sp>
      <p:pic>
        <p:nvPicPr>
          <p:cNvPr id="4"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0640" y="751522"/>
            <a:ext cx="3916680" cy="3317558"/>
          </a:xfrm>
          <a:prstGeom prst="rect">
            <a:avLst/>
          </a:prstGeom>
          <a:noFill/>
          <a:ln w="9525">
            <a:solidFill>
              <a:srgbClr val="0061B2"/>
            </a:solidFill>
            <a:miter lim="800000"/>
            <a:headEnd/>
            <a:tailEnd/>
          </a:ln>
          <a:extLst/>
        </p:spPr>
      </p:pic>
      <p:pic>
        <p:nvPicPr>
          <p:cNvPr id="5" name="Picture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7480" y="751522"/>
            <a:ext cx="3916680" cy="3317558"/>
          </a:xfrm>
          <a:prstGeom prst="rect">
            <a:avLst/>
          </a:prstGeom>
          <a:noFill/>
          <a:ln w="9525">
            <a:solidFill>
              <a:srgbClr val="0061B2"/>
            </a:solidFill>
            <a:miter lim="800000"/>
            <a:headEnd/>
            <a:tailEnd/>
          </a:ln>
          <a:extLst/>
        </p:spPr>
      </p:pic>
      <p:sp>
        <p:nvSpPr>
          <p:cNvPr id="6" name="Alt Başlık 2"/>
          <p:cNvSpPr txBox="1">
            <a:spLocks/>
          </p:cNvSpPr>
          <p:nvPr/>
        </p:nvSpPr>
        <p:spPr>
          <a:xfrm>
            <a:off x="-1303020" y="357917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smtClean="0"/>
          </a:p>
          <a:p>
            <a:r>
              <a:rPr lang="tr-TR" b="1" dirty="0" err="1" smtClean="0">
                <a:solidFill>
                  <a:schemeClr val="bg1"/>
                </a:solidFill>
                <a:latin typeface="Arial" panose="020B0604020202020204" pitchFamily="34" charset="0"/>
                <a:cs typeface="Arial" panose="020B0604020202020204" pitchFamily="34" charset="0"/>
              </a:rPr>
              <a:t>Arctic</a:t>
            </a:r>
            <a:endParaRPr lang="en-US" b="1" dirty="0" smtClean="0">
              <a:solidFill>
                <a:schemeClr val="bg1"/>
              </a:solidFill>
              <a:latin typeface="Arial" panose="020B0604020202020204" pitchFamily="34" charset="0"/>
              <a:cs typeface="Arial" panose="020B0604020202020204" pitchFamily="34" charset="0"/>
            </a:endParaRPr>
          </a:p>
          <a:p>
            <a:endParaRPr lang="tr-TR" dirty="0"/>
          </a:p>
        </p:txBody>
      </p:sp>
      <p:sp>
        <p:nvSpPr>
          <p:cNvPr id="7" name="Alt Başlık 2"/>
          <p:cNvSpPr txBox="1">
            <a:spLocks/>
          </p:cNvSpPr>
          <p:nvPr/>
        </p:nvSpPr>
        <p:spPr>
          <a:xfrm>
            <a:off x="4091940" y="357917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smtClean="0"/>
          </a:p>
          <a:p>
            <a:r>
              <a:rPr lang="tr-TR" b="1" dirty="0" err="1" smtClean="0">
                <a:solidFill>
                  <a:schemeClr val="bg1"/>
                </a:solidFill>
                <a:latin typeface="Arial" panose="020B0604020202020204" pitchFamily="34" charset="0"/>
                <a:cs typeface="Arial" panose="020B0604020202020204" pitchFamily="34" charset="0"/>
              </a:rPr>
              <a:t>Antarctica</a:t>
            </a:r>
            <a:endParaRPr lang="en-US" b="1" dirty="0" smtClean="0">
              <a:solidFill>
                <a:schemeClr val="bg1"/>
              </a:solidFill>
              <a:latin typeface="Arial" panose="020B0604020202020204" pitchFamily="34" charset="0"/>
              <a:cs typeface="Arial" panose="020B0604020202020204" pitchFamily="34" charset="0"/>
            </a:endParaRPr>
          </a:p>
          <a:p>
            <a:endParaRPr lang="tr-TR" dirty="0"/>
          </a:p>
        </p:txBody>
      </p:sp>
    </p:spTree>
    <p:extLst>
      <p:ext uri="{BB962C8B-B14F-4D97-AF65-F5344CB8AC3E}">
        <p14:creationId xmlns:p14="http://schemas.microsoft.com/office/powerpoint/2010/main" val="1805591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aphicFrame>
        <p:nvGraphicFramePr>
          <p:cNvPr id="11" name="Tablo 10"/>
          <p:cNvGraphicFramePr>
            <a:graphicFrameLocks noGrp="1"/>
          </p:cNvGraphicFramePr>
          <p:nvPr>
            <p:extLst>
              <p:ext uri="{D42A27DB-BD31-4B8C-83A1-F6EECF244321}">
                <p14:modId xmlns:p14="http://schemas.microsoft.com/office/powerpoint/2010/main" val="3522477741"/>
              </p:ext>
            </p:extLst>
          </p:nvPr>
        </p:nvGraphicFramePr>
        <p:xfrm>
          <a:off x="944880" y="2477294"/>
          <a:ext cx="10515600" cy="3200400"/>
        </p:xfrm>
        <a:graphic>
          <a:graphicData uri="http://schemas.openxmlformats.org/drawingml/2006/table">
            <a:tbl>
              <a:tblPr/>
              <a:tblGrid>
                <a:gridCol w="5257800">
                  <a:extLst>
                    <a:ext uri="{9D8B030D-6E8A-4147-A177-3AD203B41FA5}">
                      <a16:colId xmlns:a16="http://schemas.microsoft.com/office/drawing/2014/main" val="72575638"/>
                    </a:ext>
                  </a:extLst>
                </a:gridCol>
                <a:gridCol w="5257800">
                  <a:extLst>
                    <a:ext uri="{9D8B030D-6E8A-4147-A177-3AD203B41FA5}">
                      <a16:colId xmlns:a16="http://schemas.microsoft.com/office/drawing/2014/main" val="2299573382"/>
                    </a:ext>
                  </a:extLst>
                </a:gridCol>
              </a:tblGrid>
              <a:tr h="0">
                <a:tc>
                  <a:txBody>
                    <a:bodyPr/>
                    <a:lstStyle/>
                    <a:p>
                      <a:r>
                        <a:rPr lang="tr-TR" b="1"/>
                        <a:t>Key Features</a:t>
                      </a:r>
                      <a:endParaRPr lang="tr-T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b="1"/>
                        <a:t>Details</a:t>
                      </a:r>
                      <a:endParaRPr lang="tr-T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1881408"/>
                  </a:ext>
                </a:extLst>
              </a:tr>
              <a:tr h="0">
                <a:tc>
                  <a:txBody>
                    <a:bodyPr/>
                    <a:lstStyle/>
                    <a:p>
                      <a:r>
                        <a:rPr lang="tr-TR" b="1"/>
                        <a:t>Economic Potential</a:t>
                      </a:r>
                      <a:endParaRPr lang="tr-T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Estimated high economic value of undiscovered reserves of water, oil, and natural gas.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1211345"/>
                  </a:ext>
                </a:extLst>
              </a:tr>
              <a:tr h="0">
                <a:tc>
                  <a:txBody>
                    <a:bodyPr/>
                    <a:lstStyle/>
                    <a:p>
                      <a:r>
                        <a:rPr lang="tr-TR" b="1"/>
                        <a:t>Mineral Wealth</a:t>
                      </a:r>
                      <a:endParaRPr lang="tr-T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t>Presence of minerals worth approximately $1 trillion, including zinc, nickel, diamonds, palladium, and platinum.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5168774"/>
                  </a:ext>
                </a:extLst>
              </a:tr>
              <a:tr h="0">
                <a:tc>
                  <a:txBody>
                    <a:bodyPr/>
                    <a:lstStyle/>
                    <a:p>
                      <a:r>
                        <a:rPr lang="tr-TR" b="1"/>
                        <a:t>Tourism Growth</a:t>
                      </a:r>
                      <a:endParaRPr lang="tr-T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t>Rapidly becoming a popular tourist destination.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7098864"/>
                  </a:ext>
                </a:extLst>
              </a:tr>
              <a:tr h="0">
                <a:tc>
                  <a:txBody>
                    <a:bodyPr/>
                    <a:lstStyle/>
                    <a:p>
                      <a:r>
                        <a:rPr lang="tr-TR" b="1"/>
                        <a:t>Northern Sea Route</a:t>
                      </a:r>
                      <a:endParaRPr lang="tr-T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Saves approximately 4,500 nautical miles through the "Northern Sea Route," which transports over 1 million tons of cargo annually.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8510770"/>
                  </a:ext>
                </a:extLst>
              </a:tr>
            </a:tbl>
          </a:graphicData>
        </a:graphic>
      </p:graphicFrame>
      <p:pic>
        <p:nvPicPr>
          <p:cNvPr id="12"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880" y="135096"/>
            <a:ext cx="5212080" cy="2342198"/>
          </a:xfrm>
          <a:prstGeom prst="rect">
            <a:avLst/>
          </a:prstGeom>
          <a:noFill/>
          <a:ln w="9525">
            <a:solidFill>
              <a:srgbClr val="0061B2"/>
            </a:solidFill>
            <a:miter lim="800000"/>
            <a:headEnd/>
            <a:tailEnd/>
          </a:ln>
          <a:extLst/>
        </p:spPr>
      </p:pic>
      <p:sp>
        <p:nvSpPr>
          <p:cNvPr id="13" name="TextBox 9"/>
          <p:cNvSpPr txBox="1"/>
          <p:nvPr/>
        </p:nvSpPr>
        <p:spPr>
          <a:xfrm>
            <a:off x="5716527" y="308752"/>
            <a:ext cx="6643114" cy="1769715"/>
          </a:xfrm>
          <a:prstGeom prst="rect">
            <a:avLst/>
          </a:prstGeom>
        </p:spPr>
        <p:txBody>
          <a:bodyPr wrap="square" lIns="0" tIns="0" rIns="0" bIns="0" rtlCol="0" anchor="t">
            <a:spAutoFit/>
          </a:bodyPr>
          <a:lstStyle/>
          <a:p>
            <a:pPr algn="ctr">
              <a:lnSpc>
                <a:spcPts val="6928"/>
              </a:lnSpc>
            </a:pPr>
            <a:r>
              <a:rPr lang="tr-TR" sz="4948" b="1" dirty="0" smtClean="0">
                <a:solidFill>
                  <a:schemeClr val="bg1"/>
                </a:solidFill>
                <a:latin typeface="Montserrat Classic Bold"/>
                <a:ea typeface="Montserrat Classic Bold"/>
                <a:cs typeface="Montserrat Classic Bold"/>
                <a:sym typeface="Montserrat Classic Bold"/>
              </a:rPr>
              <a:t>IMPORTANCE OF ARCTIC</a:t>
            </a:r>
            <a:endParaRPr lang="en-US" sz="4948" b="1" dirty="0">
              <a:solidFill>
                <a:schemeClr val="bg1"/>
              </a:solidFill>
              <a:latin typeface="Montserrat Classic Bold"/>
              <a:ea typeface="Montserrat Classic Bold"/>
              <a:cs typeface="Montserrat Classic Bold"/>
              <a:sym typeface="Montserrat Classic Bold"/>
            </a:endParaRPr>
          </a:p>
        </p:txBody>
      </p:sp>
    </p:spTree>
    <p:extLst>
      <p:ext uri="{BB962C8B-B14F-4D97-AF65-F5344CB8AC3E}">
        <p14:creationId xmlns:p14="http://schemas.microsoft.com/office/powerpoint/2010/main" val="2158297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3" name="TextBox 9"/>
          <p:cNvSpPr txBox="1"/>
          <p:nvPr/>
        </p:nvSpPr>
        <p:spPr>
          <a:xfrm>
            <a:off x="320039" y="0"/>
            <a:ext cx="11871961" cy="884858"/>
          </a:xfrm>
          <a:prstGeom prst="rect">
            <a:avLst/>
          </a:prstGeom>
        </p:spPr>
        <p:txBody>
          <a:bodyPr wrap="square" lIns="0" tIns="0" rIns="0" bIns="0" rtlCol="0" anchor="t">
            <a:spAutoFit/>
          </a:bodyPr>
          <a:lstStyle/>
          <a:p>
            <a:pPr algn="ctr">
              <a:lnSpc>
                <a:spcPts val="6928"/>
              </a:lnSpc>
            </a:pPr>
            <a:r>
              <a:rPr lang="tr-TR" sz="4948" b="1" dirty="0" smtClean="0">
                <a:solidFill>
                  <a:schemeClr val="bg1"/>
                </a:solidFill>
                <a:latin typeface="Montserrat Classic Bold"/>
                <a:ea typeface="Montserrat Classic Bold"/>
                <a:cs typeface="Montserrat Classic Bold"/>
                <a:sym typeface="Montserrat Classic Bold"/>
              </a:rPr>
              <a:t>IMPORTANCE OF ARCTIC</a:t>
            </a:r>
            <a:endParaRPr lang="en-US" sz="4948" b="1" dirty="0">
              <a:solidFill>
                <a:schemeClr val="bg1"/>
              </a:solidFill>
              <a:latin typeface="Montserrat Classic Bold"/>
              <a:ea typeface="Montserrat Classic Bold"/>
              <a:cs typeface="Montserrat Classic Bold"/>
              <a:sym typeface="Montserrat Classic Bold"/>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39" y="1082040"/>
            <a:ext cx="5029200" cy="5029200"/>
          </a:xfrm>
          <a:prstGeom prst="rect">
            <a:avLst/>
          </a:prstGeom>
        </p:spPr>
      </p:pic>
      <p:sp>
        <p:nvSpPr>
          <p:cNvPr id="4" name="Dikdörtgen 3"/>
          <p:cNvSpPr/>
          <p:nvPr/>
        </p:nvSpPr>
        <p:spPr>
          <a:xfrm>
            <a:off x="5775960" y="2257812"/>
            <a:ext cx="6096000" cy="2677656"/>
          </a:xfrm>
          <a:prstGeom prst="rect">
            <a:avLst/>
          </a:prstGeom>
        </p:spPr>
        <p:txBody>
          <a:bodyPr>
            <a:spAutoFit/>
          </a:bodyPr>
          <a:lstStyle/>
          <a:p>
            <a:pPr algn="ctr"/>
            <a:r>
              <a:rPr lang="tr-TR" sz="2400" b="1" dirty="0" err="1" smtClean="0">
                <a:solidFill>
                  <a:srgbClr val="FFFF00"/>
                </a:solidFill>
                <a:effectLst>
                  <a:outerShdw blurRad="38100" dist="38100" dir="2700000" algn="tl">
                    <a:srgbClr val="000000">
                      <a:alpha val="43137"/>
                    </a:srgbClr>
                  </a:outerShdw>
                </a:effectLst>
              </a:rPr>
              <a:t>The</a:t>
            </a:r>
            <a:r>
              <a:rPr lang="tr-TR" sz="2400" b="1" dirty="0" smtClean="0">
                <a:solidFill>
                  <a:srgbClr val="FFFF00"/>
                </a:solidFill>
                <a:effectLst>
                  <a:outerShdw blurRad="38100" dist="38100" dir="2700000" algn="tl">
                    <a:srgbClr val="000000">
                      <a:alpha val="43137"/>
                    </a:srgbClr>
                  </a:outerShdw>
                </a:effectLst>
              </a:rPr>
              <a:t> </a:t>
            </a:r>
            <a:r>
              <a:rPr lang="tr-TR" sz="2400" b="1" dirty="0" err="1" smtClean="0">
                <a:solidFill>
                  <a:srgbClr val="FFFF00"/>
                </a:solidFill>
                <a:effectLst>
                  <a:outerShdw blurRad="38100" dist="38100" dir="2700000" algn="tl">
                    <a:srgbClr val="000000">
                      <a:alpha val="43137"/>
                    </a:srgbClr>
                  </a:outerShdw>
                </a:effectLst>
              </a:rPr>
              <a:t>Arctic</a:t>
            </a:r>
            <a:r>
              <a:rPr lang="tr-TR" sz="2400" b="1" dirty="0" smtClean="0">
                <a:solidFill>
                  <a:srgbClr val="FFFF00"/>
                </a:solidFill>
                <a:effectLst>
                  <a:outerShdw blurRad="38100" dist="38100" dir="2700000" algn="tl">
                    <a:srgbClr val="000000">
                      <a:alpha val="43137"/>
                    </a:srgbClr>
                  </a:outerShdw>
                </a:effectLst>
              </a:rPr>
              <a:t> </a:t>
            </a:r>
            <a:r>
              <a:rPr lang="tr-TR" sz="2400" b="1" dirty="0" err="1" smtClean="0">
                <a:solidFill>
                  <a:srgbClr val="FFFF00"/>
                </a:solidFill>
                <a:effectLst>
                  <a:outerShdw blurRad="38100" dist="38100" dir="2700000" algn="tl">
                    <a:srgbClr val="000000">
                      <a:alpha val="43137"/>
                    </a:srgbClr>
                  </a:outerShdw>
                </a:effectLst>
              </a:rPr>
              <a:t>region</a:t>
            </a:r>
            <a:r>
              <a:rPr lang="tr-TR" sz="2400" b="1" dirty="0" smtClean="0">
                <a:solidFill>
                  <a:srgbClr val="FFFF00"/>
                </a:solidFill>
                <a:effectLst>
                  <a:outerShdw blurRad="38100" dist="38100" dir="2700000" algn="tl">
                    <a:srgbClr val="000000">
                      <a:alpha val="43137"/>
                    </a:srgbClr>
                  </a:outerShdw>
                </a:effectLst>
              </a:rPr>
              <a:t> is </a:t>
            </a:r>
            <a:r>
              <a:rPr lang="tr-TR" sz="2400" b="1" dirty="0" err="1" smtClean="0">
                <a:solidFill>
                  <a:srgbClr val="FFFF00"/>
                </a:solidFill>
                <a:effectLst>
                  <a:outerShdw blurRad="38100" dist="38100" dir="2700000" algn="tl">
                    <a:srgbClr val="000000">
                      <a:alpha val="43137"/>
                    </a:srgbClr>
                  </a:outerShdw>
                </a:effectLst>
              </a:rPr>
              <a:t>home</a:t>
            </a:r>
            <a:r>
              <a:rPr lang="tr-TR" sz="2400" b="1" dirty="0" smtClean="0">
                <a:solidFill>
                  <a:srgbClr val="FFFF00"/>
                </a:solidFill>
                <a:effectLst>
                  <a:outerShdw blurRad="38100" dist="38100" dir="2700000" algn="tl">
                    <a:srgbClr val="000000">
                      <a:alpha val="43137"/>
                    </a:srgbClr>
                  </a:outerShdw>
                </a:effectLst>
              </a:rPr>
              <a:t> </a:t>
            </a:r>
            <a:r>
              <a:rPr lang="tr-TR" sz="2400" b="1" dirty="0" err="1" smtClean="0">
                <a:solidFill>
                  <a:srgbClr val="FFFF00"/>
                </a:solidFill>
                <a:effectLst>
                  <a:outerShdw blurRad="38100" dist="38100" dir="2700000" algn="tl">
                    <a:srgbClr val="000000">
                      <a:alpha val="43137"/>
                    </a:srgbClr>
                  </a:outerShdw>
                </a:effectLst>
              </a:rPr>
              <a:t>to</a:t>
            </a:r>
            <a:r>
              <a:rPr lang="tr-TR" sz="2400" b="1" dirty="0" smtClean="0">
                <a:solidFill>
                  <a:srgbClr val="FFFF00"/>
                </a:solidFill>
                <a:effectLst>
                  <a:outerShdw blurRad="38100" dist="38100" dir="2700000" algn="tl">
                    <a:srgbClr val="000000">
                      <a:alpha val="43137"/>
                    </a:srgbClr>
                  </a:outerShdw>
                </a:effectLst>
              </a:rPr>
              <a:t> 13 </a:t>
            </a:r>
            <a:r>
              <a:rPr lang="tr-TR" sz="2400" b="1" dirty="0" err="1" smtClean="0">
                <a:solidFill>
                  <a:srgbClr val="FFFF00"/>
                </a:solidFill>
                <a:effectLst>
                  <a:outerShdw blurRad="38100" dist="38100" dir="2700000" algn="tl">
                    <a:srgbClr val="000000">
                      <a:alpha val="43137"/>
                    </a:srgbClr>
                  </a:outerShdw>
                </a:effectLst>
              </a:rPr>
              <a:t>percent</a:t>
            </a:r>
            <a:r>
              <a:rPr lang="tr-TR" sz="2400" b="1" dirty="0" smtClean="0">
                <a:solidFill>
                  <a:srgbClr val="FFFF00"/>
                </a:solidFill>
                <a:effectLst>
                  <a:outerShdw blurRad="38100" dist="38100" dir="2700000" algn="tl">
                    <a:srgbClr val="000000">
                      <a:alpha val="43137"/>
                    </a:srgbClr>
                  </a:outerShdw>
                </a:effectLst>
              </a:rPr>
              <a:t> of </a:t>
            </a:r>
            <a:r>
              <a:rPr lang="tr-TR" sz="2400" b="1" dirty="0" err="1" smtClean="0">
                <a:solidFill>
                  <a:srgbClr val="FFFF00"/>
                </a:solidFill>
                <a:effectLst>
                  <a:outerShdw blurRad="38100" dist="38100" dir="2700000" algn="tl">
                    <a:srgbClr val="000000">
                      <a:alpha val="43137"/>
                    </a:srgbClr>
                  </a:outerShdw>
                </a:effectLst>
              </a:rPr>
              <a:t>untapped</a:t>
            </a:r>
            <a:r>
              <a:rPr lang="tr-TR" sz="2400" b="1" dirty="0" smtClean="0">
                <a:solidFill>
                  <a:srgbClr val="FFFF00"/>
                </a:solidFill>
                <a:effectLst>
                  <a:outerShdw blurRad="38100" dist="38100" dir="2700000" algn="tl">
                    <a:srgbClr val="000000">
                      <a:alpha val="43137"/>
                    </a:srgbClr>
                  </a:outerShdw>
                </a:effectLst>
              </a:rPr>
              <a:t> </a:t>
            </a:r>
            <a:r>
              <a:rPr lang="tr-TR" sz="2400" b="1" dirty="0" err="1" smtClean="0">
                <a:solidFill>
                  <a:srgbClr val="FFFF00"/>
                </a:solidFill>
                <a:effectLst>
                  <a:outerShdw blurRad="38100" dist="38100" dir="2700000" algn="tl">
                    <a:srgbClr val="000000">
                      <a:alpha val="43137"/>
                    </a:srgbClr>
                  </a:outerShdw>
                </a:effectLst>
              </a:rPr>
              <a:t>oil</a:t>
            </a:r>
            <a:r>
              <a:rPr lang="tr-TR" sz="2400" b="1" dirty="0" smtClean="0">
                <a:solidFill>
                  <a:srgbClr val="FFFF00"/>
                </a:solidFill>
                <a:effectLst>
                  <a:outerShdw blurRad="38100" dist="38100" dir="2700000" algn="tl">
                    <a:srgbClr val="000000">
                      <a:alpha val="43137"/>
                    </a:srgbClr>
                  </a:outerShdw>
                </a:effectLst>
              </a:rPr>
              <a:t> </a:t>
            </a:r>
            <a:r>
              <a:rPr lang="tr-TR" sz="2400" b="1" dirty="0" err="1" smtClean="0">
                <a:solidFill>
                  <a:srgbClr val="FFFF00"/>
                </a:solidFill>
                <a:effectLst>
                  <a:outerShdw blurRad="38100" dist="38100" dir="2700000" algn="tl">
                    <a:srgbClr val="000000">
                      <a:alpha val="43137"/>
                    </a:srgbClr>
                  </a:outerShdw>
                </a:effectLst>
              </a:rPr>
              <a:t>resources</a:t>
            </a:r>
            <a:r>
              <a:rPr lang="tr-TR" sz="2400" b="1" dirty="0" smtClean="0">
                <a:solidFill>
                  <a:schemeClr val="bg1"/>
                </a:solidFill>
                <a:effectLst>
                  <a:outerShdw blurRad="38100" dist="38100" dir="2700000" algn="tl">
                    <a:srgbClr val="000000">
                      <a:alpha val="43137"/>
                    </a:srgbClr>
                  </a:outerShdw>
                </a:effectLst>
              </a:rPr>
              <a:t>, 30 </a:t>
            </a:r>
            <a:r>
              <a:rPr lang="tr-TR" sz="2400" b="1" dirty="0" err="1" smtClean="0">
                <a:solidFill>
                  <a:schemeClr val="bg1"/>
                </a:solidFill>
                <a:effectLst>
                  <a:outerShdw blurRad="38100" dist="38100" dir="2700000" algn="tl">
                    <a:srgbClr val="000000">
                      <a:alpha val="43137"/>
                    </a:srgbClr>
                  </a:outerShdw>
                </a:effectLst>
              </a:rPr>
              <a:t>per</a:t>
            </a:r>
            <a:r>
              <a:rPr lang="tr-TR" sz="2400" b="1" dirty="0" smtClean="0">
                <a:solidFill>
                  <a:schemeClr val="bg1"/>
                </a:solidFill>
                <a:effectLst>
                  <a:outerShdw blurRad="38100" dist="38100" dir="2700000" algn="tl">
                    <a:srgbClr val="000000">
                      <a:alpha val="43137"/>
                    </a:srgbClr>
                  </a:outerShdw>
                </a:effectLst>
              </a:rPr>
              <a:t> </a:t>
            </a:r>
            <a:r>
              <a:rPr lang="tr-TR" sz="2400" b="1" dirty="0" err="1" smtClean="0">
                <a:solidFill>
                  <a:schemeClr val="bg1"/>
                </a:solidFill>
                <a:effectLst>
                  <a:outerShdw blurRad="38100" dist="38100" dir="2700000" algn="tl">
                    <a:srgbClr val="000000">
                      <a:alpha val="43137"/>
                    </a:srgbClr>
                  </a:outerShdw>
                </a:effectLst>
              </a:rPr>
              <a:t>cent</a:t>
            </a:r>
            <a:r>
              <a:rPr lang="tr-TR" sz="2400" b="1" dirty="0" smtClean="0">
                <a:solidFill>
                  <a:schemeClr val="bg1"/>
                </a:solidFill>
                <a:effectLst>
                  <a:outerShdw blurRad="38100" dist="38100" dir="2700000" algn="tl">
                    <a:srgbClr val="000000">
                      <a:alpha val="43137"/>
                    </a:srgbClr>
                  </a:outerShdw>
                </a:effectLst>
              </a:rPr>
              <a:t> of </a:t>
            </a:r>
            <a:r>
              <a:rPr lang="tr-TR" sz="2400" b="1" dirty="0" err="1" smtClean="0">
                <a:solidFill>
                  <a:schemeClr val="bg1"/>
                </a:solidFill>
                <a:effectLst>
                  <a:outerShdw blurRad="38100" dist="38100" dir="2700000" algn="tl">
                    <a:srgbClr val="000000">
                      <a:alpha val="43137"/>
                    </a:srgbClr>
                  </a:outerShdw>
                </a:effectLst>
              </a:rPr>
              <a:t>natural</a:t>
            </a:r>
            <a:r>
              <a:rPr lang="tr-TR" sz="2400" b="1" dirty="0" smtClean="0">
                <a:solidFill>
                  <a:schemeClr val="bg1"/>
                </a:solidFill>
                <a:effectLst>
                  <a:outerShdw blurRad="38100" dist="38100" dir="2700000" algn="tl">
                    <a:srgbClr val="000000">
                      <a:alpha val="43137"/>
                    </a:srgbClr>
                  </a:outerShdw>
                </a:effectLst>
              </a:rPr>
              <a:t> </a:t>
            </a:r>
            <a:r>
              <a:rPr lang="tr-TR" sz="2400" b="1" dirty="0" err="1" smtClean="0">
                <a:solidFill>
                  <a:schemeClr val="bg1"/>
                </a:solidFill>
                <a:effectLst>
                  <a:outerShdw blurRad="38100" dist="38100" dir="2700000" algn="tl">
                    <a:srgbClr val="000000">
                      <a:alpha val="43137"/>
                    </a:srgbClr>
                  </a:outerShdw>
                </a:effectLst>
              </a:rPr>
              <a:t>gas</a:t>
            </a:r>
            <a:r>
              <a:rPr lang="tr-TR" sz="2400" b="1" dirty="0" smtClean="0">
                <a:solidFill>
                  <a:schemeClr val="bg1"/>
                </a:solidFill>
                <a:effectLst>
                  <a:outerShdw blurRad="38100" dist="38100" dir="2700000" algn="tl">
                    <a:srgbClr val="000000">
                      <a:alpha val="43137"/>
                    </a:srgbClr>
                  </a:outerShdw>
                </a:effectLst>
              </a:rPr>
              <a:t> </a:t>
            </a:r>
            <a:r>
              <a:rPr lang="tr-TR" sz="2400" b="1" dirty="0" err="1" smtClean="0">
                <a:solidFill>
                  <a:schemeClr val="bg1"/>
                </a:solidFill>
                <a:effectLst>
                  <a:outerShdw blurRad="38100" dist="38100" dir="2700000" algn="tl">
                    <a:srgbClr val="000000">
                      <a:alpha val="43137"/>
                    </a:srgbClr>
                  </a:outerShdw>
                </a:effectLst>
              </a:rPr>
              <a:t>and</a:t>
            </a:r>
            <a:r>
              <a:rPr lang="tr-TR" sz="2400" b="1" dirty="0" smtClean="0">
                <a:solidFill>
                  <a:schemeClr val="bg1"/>
                </a:solidFill>
                <a:effectLst>
                  <a:outerShdw blurRad="38100" dist="38100" dir="2700000" algn="tl">
                    <a:srgbClr val="000000">
                      <a:alpha val="43137"/>
                    </a:srgbClr>
                  </a:outerShdw>
                </a:effectLst>
              </a:rPr>
              <a:t> 20 </a:t>
            </a:r>
            <a:r>
              <a:rPr lang="tr-TR" sz="2400" b="1" dirty="0" err="1" smtClean="0">
                <a:solidFill>
                  <a:schemeClr val="bg1"/>
                </a:solidFill>
                <a:effectLst>
                  <a:outerShdw blurRad="38100" dist="38100" dir="2700000" algn="tl">
                    <a:srgbClr val="000000">
                      <a:alpha val="43137"/>
                    </a:srgbClr>
                  </a:outerShdw>
                </a:effectLst>
              </a:rPr>
              <a:t>per</a:t>
            </a:r>
            <a:r>
              <a:rPr lang="tr-TR" sz="2400" b="1" dirty="0" smtClean="0">
                <a:solidFill>
                  <a:schemeClr val="bg1"/>
                </a:solidFill>
                <a:effectLst>
                  <a:outerShdw blurRad="38100" dist="38100" dir="2700000" algn="tl">
                    <a:srgbClr val="000000">
                      <a:alpha val="43137"/>
                    </a:srgbClr>
                  </a:outerShdw>
                </a:effectLst>
              </a:rPr>
              <a:t> </a:t>
            </a:r>
            <a:r>
              <a:rPr lang="tr-TR" sz="2400" b="1" dirty="0" err="1" smtClean="0">
                <a:solidFill>
                  <a:schemeClr val="bg1"/>
                </a:solidFill>
                <a:effectLst>
                  <a:outerShdw blurRad="38100" dist="38100" dir="2700000" algn="tl">
                    <a:srgbClr val="000000">
                      <a:alpha val="43137"/>
                    </a:srgbClr>
                  </a:outerShdw>
                </a:effectLst>
              </a:rPr>
              <a:t>cent</a:t>
            </a:r>
            <a:r>
              <a:rPr lang="tr-TR" sz="2400" b="1" dirty="0" smtClean="0">
                <a:solidFill>
                  <a:schemeClr val="bg1"/>
                </a:solidFill>
                <a:effectLst>
                  <a:outerShdw blurRad="38100" dist="38100" dir="2700000" algn="tl">
                    <a:srgbClr val="000000">
                      <a:alpha val="43137"/>
                    </a:srgbClr>
                  </a:outerShdw>
                </a:effectLst>
              </a:rPr>
              <a:t> of </a:t>
            </a:r>
            <a:r>
              <a:rPr lang="tr-TR" sz="2400" b="1" dirty="0" err="1" smtClean="0">
                <a:solidFill>
                  <a:schemeClr val="bg1"/>
                </a:solidFill>
                <a:effectLst>
                  <a:outerShdw blurRad="38100" dist="38100" dir="2700000" algn="tl">
                    <a:srgbClr val="000000">
                      <a:alpha val="43137"/>
                    </a:srgbClr>
                  </a:outerShdw>
                </a:effectLst>
              </a:rPr>
              <a:t>liquid</a:t>
            </a:r>
            <a:r>
              <a:rPr lang="tr-TR" sz="2400" b="1" dirty="0" smtClean="0">
                <a:solidFill>
                  <a:schemeClr val="bg1"/>
                </a:solidFill>
                <a:effectLst>
                  <a:outerShdw blurRad="38100" dist="38100" dir="2700000" algn="tl">
                    <a:srgbClr val="000000">
                      <a:alpha val="43137"/>
                    </a:srgbClr>
                  </a:outerShdw>
                </a:effectLst>
              </a:rPr>
              <a:t> </a:t>
            </a:r>
            <a:r>
              <a:rPr lang="tr-TR" sz="2400" b="1" dirty="0" err="1" smtClean="0">
                <a:solidFill>
                  <a:schemeClr val="bg1"/>
                </a:solidFill>
                <a:effectLst>
                  <a:outerShdw blurRad="38100" dist="38100" dir="2700000" algn="tl">
                    <a:srgbClr val="000000">
                      <a:alpha val="43137"/>
                    </a:srgbClr>
                  </a:outerShdw>
                </a:effectLst>
              </a:rPr>
              <a:t>natural</a:t>
            </a:r>
            <a:r>
              <a:rPr lang="tr-TR" sz="2400" b="1" dirty="0" smtClean="0">
                <a:solidFill>
                  <a:schemeClr val="bg1"/>
                </a:solidFill>
                <a:effectLst>
                  <a:outerShdw blurRad="38100" dist="38100" dir="2700000" algn="tl">
                    <a:srgbClr val="000000">
                      <a:alpha val="43137"/>
                    </a:srgbClr>
                  </a:outerShdw>
                </a:effectLst>
              </a:rPr>
              <a:t> </a:t>
            </a:r>
            <a:r>
              <a:rPr lang="tr-TR" sz="2400" b="1" dirty="0" err="1" smtClean="0">
                <a:solidFill>
                  <a:schemeClr val="bg1"/>
                </a:solidFill>
                <a:effectLst>
                  <a:outerShdw blurRad="38100" dist="38100" dir="2700000" algn="tl">
                    <a:srgbClr val="000000">
                      <a:alpha val="43137"/>
                    </a:srgbClr>
                  </a:outerShdw>
                </a:effectLst>
              </a:rPr>
              <a:t>gas</a:t>
            </a:r>
            <a:r>
              <a:rPr lang="tr-TR" sz="2400" b="1" dirty="0" smtClean="0">
                <a:solidFill>
                  <a:schemeClr val="bg1"/>
                </a:solidFill>
                <a:effectLst>
                  <a:outerShdw blurRad="38100" dist="38100" dir="2700000" algn="tl">
                    <a:srgbClr val="000000">
                      <a:alpha val="43137"/>
                    </a:srgbClr>
                  </a:outerShdw>
                </a:effectLst>
              </a:rPr>
              <a:t>. </a:t>
            </a:r>
            <a:r>
              <a:rPr lang="tr-TR" sz="2400" b="1" dirty="0" err="1" smtClean="0">
                <a:solidFill>
                  <a:schemeClr val="bg1"/>
                </a:solidFill>
                <a:effectLst>
                  <a:outerShdw blurRad="38100" dist="38100" dir="2700000" algn="tl">
                    <a:srgbClr val="000000">
                      <a:alpha val="43137"/>
                    </a:srgbClr>
                  </a:outerShdw>
                </a:effectLst>
              </a:rPr>
              <a:t>It</a:t>
            </a:r>
            <a:r>
              <a:rPr lang="tr-TR" sz="2400" b="1" dirty="0" smtClean="0">
                <a:solidFill>
                  <a:schemeClr val="bg1"/>
                </a:solidFill>
                <a:effectLst>
                  <a:outerShdw blurRad="38100" dist="38100" dir="2700000" algn="tl">
                    <a:srgbClr val="000000">
                      <a:alpha val="43137"/>
                    </a:srgbClr>
                  </a:outerShdw>
                </a:effectLst>
              </a:rPr>
              <a:t> is </a:t>
            </a:r>
            <a:r>
              <a:rPr lang="tr-TR" sz="2400" b="1" dirty="0" err="1" smtClean="0">
                <a:solidFill>
                  <a:schemeClr val="bg1"/>
                </a:solidFill>
                <a:effectLst>
                  <a:outerShdw blurRad="38100" dist="38100" dir="2700000" algn="tl">
                    <a:srgbClr val="000000">
                      <a:alpha val="43137"/>
                    </a:srgbClr>
                  </a:outerShdw>
                </a:effectLst>
              </a:rPr>
              <a:t>estimated</a:t>
            </a:r>
            <a:r>
              <a:rPr lang="tr-TR" sz="2400" b="1" dirty="0" smtClean="0">
                <a:solidFill>
                  <a:schemeClr val="bg1"/>
                </a:solidFill>
                <a:effectLst>
                  <a:outerShdw blurRad="38100" dist="38100" dir="2700000" algn="tl">
                    <a:srgbClr val="000000">
                      <a:alpha val="43137"/>
                    </a:srgbClr>
                  </a:outerShdw>
                </a:effectLst>
              </a:rPr>
              <a:t> </a:t>
            </a:r>
            <a:r>
              <a:rPr lang="tr-TR" sz="2400" b="1" dirty="0" err="1" smtClean="0">
                <a:solidFill>
                  <a:schemeClr val="bg1"/>
                </a:solidFill>
                <a:effectLst>
                  <a:outerShdw blurRad="38100" dist="38100" dir="2700000" algn="tl">
                    <a:srgbClr val="000000">
                      <a:alpha val="43137"/>
                    </a:srgbClr>
                  </a:outerShdw>
                </a:effectLst>
              </a:rPr>
              <a:t>that</a:t>
            </a:r>
            <a:r>
              <a:rPr lang="tr-TR" sz="2400" b="1" dirty="0" smtClean="0">
                <a:solidFill>
                  <a:schemeClr val="bg1"/>
                </a:solidFill>
                <a:effectLst>
                  <a:outerShdw blurRad="38100" dist="38100" dir="2700000" algn="tl">
                    <a:srgbClr val="000000">
                      <a:alpha val="43137"/>
                    </a:srgbClr>
                  </a:outerShdw>
                </a:effectLst>
              </a:rPr>
              <a:t> 84 </a:t>
            </a:r>
            <a:r>
              <a:rPr lang="tr-TR" sz="2400" b="1" dirty="0" err="1" smtClean="0">
                <a:solidFill>
                  <a:schemeClr val="bg1"/>
                </a:solidFill>
                <a:effectLst>
                  <a:outerShdw blurRad="38100" dist="38100" dir="2700000" algn="tl">
                    <a:srgbClr val="000000">
                      <a:alpha val="43137"/>
                    </a:srgbClr>
                  </a:outerShdw>
                </a:effectLst>
              </a:rPr>
              <a:t>per</a:t>
            </a:r>
            <a:r>
              <a:rPr lang="tr-TR" sz="2400" b="1" dirty="0" smtClean="0">
                <a:solidFill>
                  <a:schemeClr val="bg1"/>
                </a:solidFill>
                <a:effectLst>
                  <a:outerShdw blurRad="38100" dist="38100" dir="2700000" algn="tl">
                    <a:srgbClr val="000000">
                      <a:alpha val="43137"/>
                    </a:srgbClr>
                  </a:outerShdw>
                </a:effectLst>
              </a:rPr>
              <a:t> </a:t>
            </a:r>
            <a:r>
              <a:rPr lang="tr-TR" sz="2400" b="1" dirty="0" err="1" smtClean="0">
                <a:solidFill>
                  <a:schemeClr val="bg1"/>
                </a:solidFill>
                <a:effectLst>
                  <a:outerShdw blurRad="38100" dist="38100" dir="2700000" algn="tl">
                    <a:srgbClr val="000000">
                      <a:alpha val="43137"/>
                    </a:srgbClr>
                  </a:outerShdw>
                </a:effectLst>
              </a:rPr>
              <a:t>cent</a:t>
            </a:r>
            <a:r>
              <a:rPr lang="tr-TR" sz="2400" b="1" dirty="0" smtClean="0">
                <a:solidFill>
                  <a:schemeClr val="bg1"/>
                </a:solidFill>
                <a:effectLst>
                  <a:outerShdw blurRad="38100" dist="38100" dir="2700000" algn="tl">
                    <a:srgbClr val="000000">
                      <a:alpha val="43137"/>
                    </a:srgbClr>
                  </a:outerShdw>
                </a:effectLst>
              </a:rPr>
              <a:t> of </a:t>
            </a:r>
            <a:r>
              <a:rPr lang="tr-TR" sz="2400" b="1" dirty="0" err="1" smtClean="0">
                <a:solidFill>
                  <a:schemeClr val="bg1"/>
                </a:solidFill>
                <a:effectLst>
                  <a:outerShdw blurRad="38100" dist="38100" dir="2700000" algn="tl">
                    <a:srgbClr val="000000">
                      <a:alpha val="43137"/>
                    </a:srgbClr>
                  </a:outerShdw>
                </a:effectLst>
              </a:rPr>
              <a:t>these</a:t>
            </a:r>
            <a:r>
              <a:rPr lang="tr-TR" sz="2400" b="1" dirty="0" smtClean="0">
                <a:solidFill>
                  <a:schemeClr val="bg1"/>
                </a:solidFill>
                <a:effectLst>
                  <a:outerShdw blurRad="38100" dist="38100" dir="2700000" algn="tl">
                    <a:srgbClr val="000000">
                      <a:alpha val="43137"/>
                    </a:srgbClr>
                  </a:outerShdw>
                </a:effectLst>
              </a:rPr>
              <a:t> </a:t>
            </a:r>
            <a:r>
              <a:rPr lang="tr-TR" sz="2400" b="1" dirty="0" err="1" smtClean="0">
                <a:solidFill>
                  <a:schemeClr val="bg1"/>
                </a:solidFill>
                <a:effectLst>
                  <a:outerShdw blurRad="38100" dist="38100" dir="2700000" algn="tl">
                    <a:srgbClr val="000000">
                      <a:alpha val="43137"/>
                    </a:srgbClr>
                  </a:outerShdw>
                </a:effectLst>
              </a:rPr>
              <a:t>resources</a:t>
            </a:r>
            <a:r>
              <a:rPr lang="tr-TR" sz="2400" b="1" dirty="0" smtClean="0">
                <a:solidFill>
                  <a:schemeClr val="bg1"/>
                </a:solidFill>
                <a:effectLst>
                  <a:outerShdw blurRad="38100" dist="38100" dir="2700000" algn="tl">
                    <a:srgbClr val="000000">
                      <a:alpha val="43137"/>
                    </a:srgbClr>
                  </a:outerShdw>
                </a:effectLst>
              </a:rPr>
              <a:t> </a:t>
            </a:r>
            <a:r>
              <a:rPr lang="tr-TR" sz="2400" b="1" dirty="0" err="1" smtClean="0">
                <a:solidFill>
                  <a:schemeClr val="bg1"/>
                </a:solidFill>
                <a:effectLst>
                  <a:outerShdw blurRad="38100" dist="38100" dir="2700000" algn="tl">
                    <a:srgbClr val="000000">
                      <a:alpha val="43137"/>
                    </a:srgbClr>
                  </a:outerShdw>
                </a:effectLst>
              </a:rPr>
              <a:t>are</a:t>
            </a:r>
            <a:r>
              <a:rPr lang="tr-TR" sz="2400" b="1" dirty="0" smtClean="0">
                <a:solidFill>
                  <a:schemeClr val="bg1"/>
                </a:solidFill>
                <a:effectLst>
                  <a:outerShdw blurRad="38100" dist="38100" dir="2700000" algn="tl">
                    <a:srgbClr val="000000">
                      <a:alpha val="43137"/>
                    </a:srgbClr>
                  </a:outerShdw>
                </a:effectLst>
              </a:rPr>
              <a:t> </a:t>
            </a:r>
            <a:r>
              <a:rPr lang="tr-TR" sz="2400" b="1" dirty="0" err="1" smtClean="0">
                <a:solidFill>
                  <a:schemeClr val="bg1"/>
                </a:solidFill>
                <a:effectLst>
                  <a:outerShdw blurRad="38100" dist="38100" dir="2700000" algn="tl">
                    <a:srgbClr val="000000">
                      <a:alpha val="43137"/>
                    </a:srgbClr>
                  </a:outerShdw>
                </a:effectLst>
              </a:rPr>
              <a:t>offshore</a:t>
            </a:r>
            <a:r>
              <a:rPr lang="tr-TR" sz="2400" b="1" dirty="0" smtClean="0">
                <a:solidFill>
                  <a:schemeClr val="bg1"/>
                </a:solidFill>
                <a:effectLst>
                  <a:outerShdw blurRad="38100" dist="38100" dir="2700000" algn="tl">
                    <a:srgbClr val="000000">
                      <a:alpha val="43137"/>
                    </a:srgbClr>
                  </a:outerShdw>
                </a:effectLst>
              </a:rPr>
              <a:t>. </a:t>
            </a:r>
            <a:r>
              <a:rPr lang="tr-TR" sz="2400" b="1" dirty="0" err="1" smtClean="0">
                <a:solidFill>
                  <a:schemeClr val="bg1"/>
                </a:solidFill>
                <a:effectLst>
                  <a:outerShdw blurRad="38100" dist="38100" dir="2700000" algn="tl">
                    <a:srgbClr val="000000">
                      <a:alpha val="43137"/>
                    </a:srgbClr>
                  </a:outerShdw>
                </a:effectLst>
              </a:rPr>
              <a:t>Due</a:t>
            </a:r>
            <a:r>
              <a:rPr lang="tr-TR" sz="2400" b="1" dirty="0" smtClean="0">
                <a:solidFill>
                  <a:schemeClr val="bg1"/>
                </a:solidFill>
                <a:effectLst>
                  <a:outerShdw blurRad="38100" dist="38100" dir="2700000" algn="tl">
                    <a:srgbClr val="000000">
                      <a:alpha val="43137"/>
                    </a:srgbClr>
                  </a:outerShdw>
                </a:effectLst>
              </a:rPr>
              <a:t> </a:t>
            </a:r>
            <a:r>
              <a:rPr lang="tr-TR" sz="2400" b="1" dirty="0" err="1" smtClean="0">
                <a:solidFill>
                  <a:schemeClr val="bg1"/>
                </a:solidFill>
                <a:effectLst>
                  <a:outerShdw blurRad="38100" dist="38100" dir="2700000" algn="tl">
                    <a:srgbClr val="000000">
                      <a:alpha val="43137"/>
                    </a:srgbClr>
                  </a:outerShdw>
                </a:effectLst>
              </a:rPr>
              <a:t>to</a:t>
            </a:r>
            <a:r>
              <a:rPr lang="tr-TR" sz="2400" b="1" dirty="0" smtClean="0">
                <a:solidFill>
                  <a:schemeClr val="bg1"/>
                </a:solidFill>
                <a:effectLst>
                  <a:outerShdw blurRad="38100" dist="38100" dir="2700000" algn="tl">
                    <a:srgbClr val="000000">
                      <a:alpha val="43137"/>
                    </a:srgbClr>
                  </a:outerShdw>
                </a:effectLst>
              </a:rPr>
              <a:t> </a:t>
            </a:r>
            <a:r>
              <a:rPr lang="tr-TR" sz="2400" b="1" dirty="0" err="1" smtClean="0">
                <a:solidFill>
                  <a:schemeClr val="bg1"/>
                </a:solidFill>
                <a:effectLst>
                  <a:outerShdw blurRad="38100" dist="38100" dir="2700000" algn="tl">
                    <a:srgbClr val="000000">
                      <a:alpha val="43137"/>
                    </a:srgbClr>
                  </a:outerShdw>
                </a:effectLst>
              </a:rPr>
              <a:t>the</a:t>
            </a:r>
            <a:r>
              <a:rPr lang="tr-TR" sz="2400" b="1" dirty="0" smtClean="0">
                <a:solidFill>
                  <a:schemeClr val="bg1"/>
                </a:solidFill>
                <a:effectLst>
                  <a:outerShdw blurRad="38100" dist="38100" dir="2700000" algn="tl">
                    <a:srgbClr val="000000">
                      <a:alpha val="43137"/>
                    </a:srgbClr>
                  </a:outerShdw>
                </a:effectLst>
              </a:rPr>
              <a:t> </a:t>
            </a:r>
            <a:r>
              <a:rPr lang="tr-TR" sz="2400" b="1" dirty="0" err="1" smtClean="0">
                <a:solidFill>
                  <a:schemeClr val="bg1"/>
                </a:solidFill>
                <a:effectLst>
                  <a:outerShdw blurRad="38100" dist="38100" dir="2700000" algn="tl">
                    <a:srgbClr val="000000">
                      <a:alpha val="43137"/>
                    </a:srgbClr>
                  </a:outerShdw>
                </a:effectLst>
              </a:rPr>
              <a:t>abundance</a:t>
            </a:r>
            <a:r>
              <a:rPr lang="tr-TR" sz="2400" b="1" dirty="0" smtClean="0">
                <a:solidFill>
                  <a:schemeClr val="bg1"/>
                </a:solidFill>
                <a:effectLst>
                  <a:outerShdw blurRad="38100" dist="38100" dir="2700000" algn="tl">
                    <a:srgbClr val="000000">
                      <a:alpha val="43137"/>
                    </a:srgbClr>
                  </a:outerShdw>
                </a:effectLst>
              </a:rPr>
              <a:t> of </a:t>
            </a:r>
            <a:r>
              <a:rPr lang="tr-TR" sz="2400" b="1" dirty="0" err="1" smtClean="0">
                <a:solidFill>
                  <a:schemeClr val="bg1"/>
                </a:solidFill>
                <a:effectLst>
                  <a:outerShdw blurRad="38100" dist="38100" dir="2700000" algn="tl">
                    <a:srgbClr val="000000">
                      <a:alpha val="43137"/>
                    </a:srgbClr>
                  </a:outerShdw>
                </a:effectLst>
              </a:rPr>
              <a:t>raw</a:t>
            </a:r>
            <a:r>
              <a:rPr lang="tr-TR" sz="2400" b="1" dirty="0" smtClean="0">
                <a:solidFill>
                  <a:schemeClr val="bg1"/>
                </a:solidFill>
                <a:effectLst>
                  <a:outerShdw blurRad="38100" dist="38100" dir="2700000" algn="tl">
                    <a:srgbClr val="000000">
                      <a:alpha val="43137"/>
                    </a:srgbClr>
                  </a:outerShdw>
                </a:effectLst>
              </a:rPr>
              <a:t> </a:t>
            </a:r>
            <a:r>
              <a:rPr lang="tr-TR" sz="2400" b="1" dirty="0" err="1" smtClean="0">
                <a:solidFill>
                  <a:schemeClr val="bg1"/>
                </a:solidFill>
                <a:effectLst>
                  <a:outerShdw blurRad="38100" dist="38100" dir="2700000" algn="tl">
                    <a:srgbClr val="000000">
                      <a:alpha val="43137"/>
                    </a:srgbClr>
                  </a:outerShdw>
                </a:effectLst>
              </a:rPr>
              <a:t>materials</a:t>
            </a:r>
            <a:r>
              <a:rPr lang="tr-TR" sz="2400" b="1" dirty="0" smtClean="0">
                <a:solidFill>
                  <a:schemeClr val="bg1"/>
                </a:solidFill>
                <a:effectLst>
                  <a:outerShdw blurRad="38100" dist="38100" dir="2700000" algn="tl">
                    <a:srgbClr val="000000">
                      <a:alpha val="43137"/>
                    </a:srgbClr>
                  </a:outerShdw>
                </a:effectLst>
              </a:rPr>
              <a:t> in </a:t>
            </a:r>
            <a:r>
              <a:rPr lang="tr-TR" sz="2400" b="1" dirty="0" err="1" smtClean="0">
                <a:solidFill>
                  <a:schemeClr val="bg1"/>
                </a:solidFill>
                <a:effectLst>
                  <a:outerShdw blurRad="38100" dist="38100" dir="2700000" algn="tl">
                    <a:srgbClr val="000000">
                      <a:alpha val="43137"/>
                    </a:srgbClr>
                  </a:outerShdw>
                </a:effectLst>
              </a:rPr>
              <a:t>this</a:t>
            </a:r>
            <a:r>
              <a:rPr lang="tr-TR" sz="2400" b="1" dirty="0" smtClean="0">
                <a:solidFill>
                  <a:schemeClr val="bg1"/>
                </a:solidFill>
                <a:effectLst>
                  <a:outerShdw blurRad="38100" dist="38100" dir="2700000" algn="tl">
                    <a:srgbClr val="000000">
                      <a:alpha val="43137"/>
                    </a:srgbClr>
                  </a:outerShdw>
                </a:effectLst>
              </a:rPr>
              <a:t> </a:t>
            </a:r>
            <a:r>
              <a:rPr lang="tr-TR" sz="2400" b="1" dirty="0" err="1" smtClean="0">
                <a:solidFill>
                  <a:schemeClr val="bg1"/>
                </a:solidFill>
                <a:effectLst>
                  <a:outerShdw blurRad="38100" dist="38100" dir="2700000" algn="tl">
                    <a:srgbClr val="000000">
                      <a:alpha val="43137"/>
                    </a:srgbClr>
                  </a:outerShdw>
                </a:effectLst>
              </a:rPr>
              <a:t>region</a:t>
            </a:r>
            <a:r>
              <a:rPr lang="tr-TR" sz="2400" b="1" dirty="0" smtClean="0">
                <a:solidFill>
                  <a:schemeClr val="bg1"/>
                </a:solidFill>
                <a:effectLst>
                  <a:outerShdw blurRad="38100" dist="38100" dir="2700000" algn="tl">
                    <a:srgbClr val="000000">
                      <a:alpha val="43137"/>
                    </a:srgbClr>
                  </a:outerShdw>
                </a:effectLst>
              </a:rPr>
              <a:t>, </a:t>
            </a:r>
            <a:r>
              <a:rPr lang="tr-TR" sz="2400" b="1" dirty="0" err="1" smtClean="0">
                <a:solidFill>
                  <a:schemeClr val="bg1"/>
                </a:solidFill>
                <a:effectLst>
                  <a:outerShdw blurRad="38100" dist="38100" dir="2700000" algn="tl">
                    <a:srgbClr val="000000">
                      <a:alpha val="43137"/>
                    </a:srgbClr>
                  </a:outerShdw>
                </a:effectLst>
              </a:rPr>
              <a:t>geologists</a:t>
            </a:r>
            <a:r>
              <a:rPr lang="tr-TR" sz="2400" b="1" dirty="0" smtClean="0">
                <a:solidFill>
                  <a:schemeClr val="bg1"/>
                </a:solidFill>
                <a:effectLst>
                  <a:outerShdw blurRad="38100" dist="38100" dir="2700000" algn="tl">
                    <a:srgbClr val="000000">
                      <a:alpha val="43137"/>
                    </a:srgbClr>
                  </a:outerShdw>
                </a:effectLst>
              </a:rPr>
              <a:t> </a:t>
            </a:r>
            <a:r>
              <a:rPr lang="tr-TR" sz="2400" b="1" dirty="0" err="1" smtClean="0">
                <a:solidFill>
                  <a:schemeClr val="bg1"/>
                </a:solidFill>
                <a:effectLst>
                  <a:outerShdw blurRad="38100" dist="38100" dir="2700000" algn="tl">
                    <a:srgbClr val="000000">
                      <a:alpha val="43137"/>
                    </a:srgbClr>
                  </a:outerShdw>
                </a:effectLst>
              </a:rPr>
              <a:t>have</a:t>
            </a:r>
            <a:r>
              <a:rPr lang="tr-TR" sz="2400" b="1" dirty="0" smtClean="0">
                <a:solidFill>
                  <a:schemeClr val="bg1"/>
                </a:solidFill>
                <a:effectLst>
                  <a:outerShdw blurRad="38100" dist="38100" dir="2700000" algn="tl">
                    <a:srgbClr val="000000">
                      <a:alpha val="43137"/>
                    </a:srgbClr>
                  </a:outerShdw>
                </a:effectLst>
              </a:rPr>
              <a:t> </a:t>
            </a:r>
            <a:r>
              <a:rPr lang="tr-TR" sz="2400" b="1" dirty="0" err="1" smtClean="0">
                <a:solidFill>
                  <a:schemeClr val="bg1"/>
                </a:solidFill>
                <a:effectLst>
                  <a:outerShdw blurRad="38100" dist="38100" dir="2700000" algn="tl">
                    <a:srgbClr val="000000">
                      <a:alpha val="43137"/>
                    </a:srgbClr>
                  </a:outerShdw>
                </a:effectLst>
              </a:rPr>
              <a:t>named</a:t>
            </a:r>
            <a:r>
              <a:rPr lang="tr-TR" sz="2400" b="1" dirty="0" smtClean="0">
                <a:solidFill>
                  <a:schemeClr val="bg1"/>
                </a:solidFill>
                <a:effectLst>
                  <a:outerShdw blurRad="38100" dist="38100" dir="2700000" algn="tl">
                    <a:srgbClr val="000000">
                      <a:alpha val="43137"/>
                    </a:srgbClr>
                  </a:outerShdw>
                </a:effectLst>
              </a:rPr>
              <a:t> </a:t>
            </a:r>
            <a:r>
              <a:rPr lang="tr-TR" sz="2400" b="1" dirty="0" err="1" smtClean="0">
                <a:solidFill>
                  <a:schemeClr val="bg1"/>
                </a:solidFill>
                <a:effectLst>
                  <a:outerShdw blurRad="38100" dist="38100" dir="2700000" algn="tl">
                    <a:srgbClr val="000000">
                      <a:alpha val="43137"/>
                    </a:srgbClr>
                  </a:outerShdw>
                </a:effectLst>
              </a:rPr>
              <a:t>the</a:t>
            </a:r>
            <a:r>
              <a:rPr lang="tr-TR" sz="2400" b="1" dirty="0" smtClean="0">
                <a:solidFill>
                  <a:schemeClr val="bg1"/>
                </a:solidFill>
                <a:effectLst>
                  <a:outerShdw blurRad="38100" dist="38100" dir="2700000" algn="tl">
                    <a:srgbClr val="000000">
                      <a:alpha val="43137"/>
                    </a:srgbClr>
                  </a:outerShdw>
                </a:effectLst>
              </a:rPr>
              <a:t> </a:t>
            </a:r>
            <a:r>
              <a:rPr lang="tr-TR" sz="2400" b="1" dirty="0" err="1" smtClean="0">
                <a:solidFill>
                  <a:schemeClr val="bg1"/>
                </a:solidFill>
                <a:effectLst>
                  <a:outerShdw blurRad="38100" dist="38100" dir="2700000" algn="tl">
                    <a:srgbClr val="000000">
                      <a:alpha val="43137"/>
                    </a:srgbClr>
                  </a:outerShdw>
                </a:effectLst>
              </a:rPr>
              <a:t>Arctic</a:t>
            </a:r>
            <a:r>
              <a:rPr lang="tr-TR" sz="2400" b="1" dirty="0" smtClean="0">
                <a:solidFill>
                  <a:schemeClr val="bg1"/>
                </a:solidFill>
                <a:effectLst>
                  <a:outerShdw blurRad="38100" dist="38100" dir="2700000" algn="tl">
                    <a:srgbClr val="000000">
                      <a:alpha val="43137"/>
                    </a:srgbClr>
                  </a:outerShdw>
                </a:effectLst>
              </a:rPr>
              <a:t> </a:t>
            </a:r>
            <a:r>
              <a:rPr lang="tr-TR" sz="2400" b="1" dirty="0" err="1" smtClean="0">
                <a:solidFill>
                  <a:schemeClr val="bg1"/>
                </a:solidFill>
                <a:effectLst>
                  <a:outerShdw blurRad="38100" dist="38100" dir="2700000" algn="tl">
                    <a:srgbClr val="000000">
                      <a:alpha val="43137"/>
                    </a:srgbClr>
                  </a:outerShdw>
                </a:effectLst>
              </a:rPr>
              <a:t>region</a:t>
            </a:r>
            <a:r>
              <a:rPr lang="tr-TR" sz="2400" b="1" dirty="0" smtClean="0">
                <a:solidFill>
                  <a:schemeClr val="bg1"/>
                </a:solidFill>
                <a:effectLst>
                  <a:outerShdw blurRad="38100" dist="38100" dir="2700000" algn="tl">
                    <a:srgbClr val="000000">
                      <a:alpha val="43137"/>
                    </a:srgbClr>
                  </a:outerShdw>
                </a:effectLst>
              </a:rPr>
              <a:t> </a:t>
            </a:r>
            <a:r>
              <a:rPr lang="tr-TR" sz="2400" b="1" dirty="0" smtClean="0">
                <a:solidFill>
                  <a:srgbClr val="FFFF00"/>
                </a:solidFill>
                <a:effectLst>
                  <a:outerShdw blurRad="38100" dist="38100" dir="2700000" algn="tl">
                    <a:srgbClr val="000000">
                      <a:alpha val="43137"/>
                    </a:srgbClr>
                  </a:outerShdw>
                </a:effectLst>
              </a:rPr>
              <a:t>‘Ali </a:t>
            </a:r>
            <a:r>
              <a:rPr lang="tr-TR" sz="2400" b="1" dirty="0" err="1" smtClean="0">
                <a:solidFill>
                  <a:srgbClr val="FFFF00"/>
                </a:solidFill>
                <a:effectLst>
                  <a:outerShdw blurRad="38100" dist="38100" dir="2700000" algn="tl">
                    <a:srgbClr val="000000">
                      <a:alpha val="43137"/>
                    </a:srgbClr>
                  </a:outerShdw>
                </a:effectLst>
              </a:rPr>
              <a:t>Baba's</a:t>
            </a:r>
            <a:r>
              <a:rPr lang="tr-TR" sz="2400" b="1" dirty="0" smtClean="0">
                <a:solidFill>
                  <a:srgbClr val="FFFF00"/>
                </a:solidFill>
                <a:effectLst>
                  <a:outerShdw blurRad="38100" dist="38100" dir="2700000" algn="tl">
                    <a:srgbClr val="000000">
                      <a:alpha val="43137"/>
                    </a:srgbClr>
                  </a:outerShdw>
                </a:effectLst>
              </a:rPr>
              <a:t> </a:t>
            </a:r>
            <a:r>
              <a:rPr lang="tr-TR" sz="2400" b="1" dirty="0" err="1" smtClean="0">
                <a:solidFill>
                  <a:srgbClr val="FFFF00"/>
                </a:solidFill>
                <a:effectLst>
                  <a:outerShdw blurRad="38100" dist="38100" dir="2700000" algn="tl">
                    <a:srgbClr val="000000">
                      <a:alpha val="43137"/>
                    </a:srgbClr>
                  </a:outerShdw>
                </a:effectLst>
              </a:rPr>
              <a:t>Cave</a:t>
            </a:r>
            <a:r>
              <a:rPr lang="tr-TR" sz="2400" b="1" dirty="0" smtClean="0">
                <a:solidFill>
                  <a:srgbClr val="FFFF00"/>
                </a:solidFill>
                <a:effectLst>
                  <a:outerShdw blurRad="38100" dist="38100" dir="2700000" algn="tl">
                    <a:srgbClr val="000000">
                      <a:alpha val="43137"/>
                    </a:srgbClr>
                  </a:outerShdw>
                </a:effectLst>
              </a:rPr>
              <a:t>’</a:t>
            </a:r>
            <a:endParaRPr lang="tr-TR" sz="24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01711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795" y="825817"/>
            <a:ext cx="4591050" cy="5267325"/>
          </a:xfrm>
          <a:prstGeom prst="rect">
            <a:avLst/>
          </a:prstGeom>
        </p:spPr>
      </p:pic>
      <p:sp>
        <p:nvSpPr>
          <p:cNvPr id="5" name="Dikdörtgen 4"/>
          <p:cNvSpPr/>
          <p:nvPr/>
        </p:nvSpPr>
        <p:spPr>
          <a:xfrm>
            <a:off x="5623560" y="2203996"/>
            <a:ext cx="6096000" cy="1938992"/>
          </a:xfrm>
          <a:prstGeom prst="rect">
            <a:avLst/>
          </a:prstGeom>
        </p:spPr>
        <p:txBody>
          <a:bodyPr>
            <a:spAutoFit/>
          </a:bodyPr>
          <a:lstStyle/>
          <a:p>
            <a:r>
              <a:rPr lang="tr-TR" sz="2400" b="1" dirty="0" err="1" smtClean="0">
                <a:solidFill>
                  <a:schemeClr val="bg1"/>
                </a:solidFill>
              </a:rPr>
              <a:t>If</a:t>
            </a:r>
            <a:r>
              <a:rPr lang="tr-TR" sz="2400" b="1" dirty="0" smtClean="0">
                <a:solidFill>
                  <a:schemeClr val="bg1"/>
                </a:solidFill>
              </a:rPr>
              <a:t> </a:t>
            </a:r>
            <a:r>
              <a:rPr lang="tr-TR" sz="2400" b="1" dirty="0" err="1" smtClean="0">
                <a:solidFill>
                  <a:schemeClr val="bg1"/>
                </a:solidFill>
              </a:rPr>
              <a:t>the</a:t>
            </a:r>
            <a:r>
              <a:rPr lang="tr-TR" sz="2400" b="1" dirty="0" smtClean="0">
                <a:solidFill>
                  <a:schemeClr val="bg1"/>
                </a:solidFill>
              </a:rPr>
              <a:t> </a:t>
            </a:r>
            <a:r>
              <a:rPr lang="tr-TR" sz="2400" b="1" dirty="0" err="1" smtClean="0">
                <a:solidFill>
                  <a:schemeClr val="bg1"/>
                </a:solidFill>
              </a:rPr>
              <a:t>Arctic</a:t>
            </a:r>
            <a:r>
              <a:rPr lang="tr-TR" sz="2400" b="1" dirty="0" smtClean="0">
                <a:solidFill>
                  <a:schemeClr val="bg1"/>
                </a:solidFill>
              </a:rPr>
              <a:t> </a:t>
            </a:r>
            <a:r>
              <a:rPr lang="tr-TR" sz="2400" b="1" dirty="0" err="1" smtClean="0">
                <a:solidFill>
                  <a:schemeClr val="bg1"/>
                </a:solidFill>
              </a:rPr>
              <a:t>Region</a:t>
            </a:r>
            <a:r>
              <a:rPr lang="tr-TR" sz="2400" b="1" dirty="0" smtClean="0">
                <a:solidFill>
                  <a:schemeClr val="bg1"/>
                </a:solidFill>
              </a:rPr>
              <a:t> is </a:t>
            </a:r>
            <a:r>
              <a:rPr lang="tr-TR" sz="2400" b="1" dirty="0" err="1" smtClean="0">
                <a:solidFill>
                  <a:schemeClr val="bg1"/>
                </a:solidFill>
              </a:rPr>
              <a:t>to</a:t>
            </a:r>
            <a:r>
              <a:rPr lang="tr-TR" sz="2400" b="1" dirty="0" smtClean="0">
                <a:solidFill>
                  <a:schemeClr val="bg1"/>
                </a:solidFill>
              </a:rPr>
              <a:t> be </a:t>
            </a:r>
            <a:r>
              <a:rPr lang="tr-TR" sz="2400" b="1" dirty="0" err="1" smtClean="0">
                <a:solidFill>
                  <a:schemeClr val="bg1"/>
                </a:solidFill>
              </a:rPr>
              <a:t>expressed</a:t>
            </a:r>
            <a:r>
              <a:rPr lang="tr-TR" sz="2400" b="1" dirty="0" smtClean="0">
                <a:solidFill>
                  <a:schemeClr val="bg1"/>
                </a:solidFill>
              </a:rPr>
              <a:t> on </a:t>
            </a:r>
            <a:r>
              <a:rPr lang="tr-TR" sz="2400" b="1" dirty="0" err="1" smtClean="0">
                <a:solidFill>
                  <a:schemeClr val="bg1"/>
                </a:solidFill>
              </a:rPr>
              <a:t>the</a:t>
            </a:r>
            <a:r>
              <a:rPr lang="tr-TR" sz="2400" b="1" dirty="0" smtClean="0">
                <a:solidFill>
                  <a:schemeClr val="bg1"/>
                </a:solidFill>
              </a:rPr>
              <a:t> </a:t>
            </a:r>
            <a:r>
              <a:rPr lang="tr-TR" sz="2400" b="1" dirty="0" err="1" smtClean="0">
                <a:solidFill>
                  <a:schemeClr val="bg1"/>
                </a:solidFill>
              </a:rPr>
              <a:t>basis</a:t>
            </a:r>
            <a:r>
              <a:rPr lang="tr-TR" sz="2400" b="1" dirty="0" smtClean="0">
                <a:solidFill>
                  <a:schemeClr val="bg1"/>
                </a:solidFill>
              </a:rPr>
              <a:t> of </a:t>
            </a:r>
            <a:r>
              <a:rPr lang="tr-TR" sz="2400" b="1" dirty="0" err="1" smtClean="0">
                <a:solidFill>
                  <a:schemeClr val="bg1"/>
                </a:solidFill>
              </a:rPr>
              <a:t>the</a:t>
            </a:r>
            <a:r>
              <a:rPr lang="tr-TR" sz="2400" b="1" dirty="0" smtClean="0">
                <a:solidFill>
                  <a:schemeClr val="bg1"/>
                </a:solidFill>
              </a:rPr>
              <a:t> </a:t>
            </a:r>
            <a:r>
              <a:rPr lang="tr-TR" sz="2400" b="1" dirty="0" err="1" smtClean="0">
                <a:solidFill>
                  <a:schemeClr val="bg1"/>
                </a:solidFill>
              </a:rPr>
              <a:t>Arctic</a:t>
            </a:r>
            <a:r>
              <a:rPr lang="tr-TR" sz="2400" b="1" dirty="0" smtClean="0">
                <a:solidFill>
                  <a:schemeClr val="bg1"/>
                </a:solidFill>
              </a:rPr>
              <a:t> </a:t>
            </a:r>
            <a:r>
              <a:rPr lang="tr-TR" sz="2400" b="1" dirty="0" err="1" smtClean="0">
                <a:solidFill>
                  <a:schemeClr val="bg1"/>
                </a:solidFill>
              </a:rPr>
              <a:t>circle</a:t>
            </a:r>
            <a:r>
              <a:rPr lang="tr-TR" sz="2400" b="1" dirty="0" smtClean="0">
                <a:solidFill>
                  <a:schemeClr val="bg1"/>
                </a:solidFill>
              </a:rPr>
              <a:t>; </a:t>
            </a:r>
            <a:r>
              <a:rPr lang="tr-TR" sz="2400" b="1" dirty="0" err="1" smtClean="0">
                <a:solidFill>
                  <a:schemeClr val="bg1"/>
                </a:solidFill>
              </a:rPr>
              <a:t>It</a:t>
            </a:r>
            <a:r>
              <a:rPr lang="tr-TR" sz="2400" b="1" dirty="0" smtClean="0">
                <a:solidFill>
                  <a:schemeClr val="bg1"/>
                </a:solidFill>
              </a:rPr>
              <a:t> </a:t>
            </a:r>
            <a:r>
              <a:rPr lang="tr-TR" sz="2400" b="1" dirty="0" err="1" smtClean="0">
                <a:solidFill>
                  <a:schemeClr val="bg1"/>
                </a:solidFill>
              </a:rPr>
              <a:t>covers</a:t>
            </a:r>
            <a:r>
              <a:rPr lang="tr-TR" sz="2400" b="1" dirty="0" smtClean="0">
                <a:solidFill>
                  <a:schemeClr val="bg1"/>
                </a:solidFill>
              </a:rPr>
              <a:t> a </a:t>
            </a:r>
            <a:r>
              <a:rPr lang="tr-TR" sz="2400" b="1" dirty="0" err="1" smtClean="0">
                <a:solidFill>
                  <a:schemeClr val="bg1"/>
                </a:solidFill>
              </a:rPr>
              <a:t>part</a:t>
            </a:r>
            <a:r>
              <a:rPr lang="tr-TR" sz="2400" b="1" dirty="0" smtClean="0">
                <a:solidFill>
                  <a:schemeClr val="bg1"/>
                </a:solidFill>
              </a:rPr>
              <a:t> of </a:t>
            </a:r>
            <a:r>
              <a:rPr lang="tr-TR" sz="2400" b="1" dirty="0" err="1" smtClean="0">
                <a:solidFill>
                  <a:schemeClr val="bg1"/>
                </a:solidFill>
              </a:rPr>
              <a:t>the</a:t>
            </a:r>
            <a:r>
              <a:rPr lang="tr-TR" sz="2400" b="1" dirty="0" smtClean="0">
                <a:solidFill>
                  <a:schemeClr val="bg1"/>
                </a:solidFill>
              </a:rPr>
              <a:t> </a:t>
            </a:r>
            <a:r>
              <a:rPr lang="tr-TR" sz="2400" b="1" dirty="0" err="1" smtClean="0">
                <a:solidFill>
                  <a:schemeClr val="bg1"/>
                </a:solidFill>
              </a:rPr>
              <a:t>territory</a:t>
            </a:r>
            <a:r>
              <a:rPr lang="tr-TR" sz="2400" b="1" dirty="0" smtClean="0">
                <a:solidFill>
                  <a:schemeClr val="bg1"/>
                </a:solidFill>
              </a:rPr>
              <a:t> </a:t>
            </a:r>
            <a:r>
              <a:rPr lang="tr-TR" sz="2400" b="1" dirty="0" smtClean="0">
                <a:solidFill>
                  <a:srgbClr val="FFFF00"/>
                </a:solidFill>
              </a:rPr>
              <a:t>of </a:t>
            </a:r>
            <a:r>
              <a:rPr lang="tr-TR" sz="2400" b="1" dirty="0" err="1" smtClean="0">
                <a:solidFill>
                  <a:srgbClr val="FFFF00"/>
                </a:solidFill>
              </a:rPr>
              <a:t>Russia</a:t>
            </a:r>
            <a:r>
              <a:rPr lang="tr-TR" sz="2400" b="1" dirty="0" smtClean="0">
                <a:solidFill>
                  <a:srgbClr val="FFFF00"/>
                </a:solidFill>
              </a:rPr>
              <a:t>, </a:t>
            </a:r>
            <a:r>
              <a:rPr lang="tr-TR" sz="2400" b="1" dirty="0" err="1" smtClean="0">
                <a:solidFill>
                  <a:srgbClr val="FFFF00"/>
                </a:solidFill>
              </a:rPr>
              <a:t>Canada</a:t>
            </a:r>
            <a:r>
              <a:rPr lang="tr-TR" sz="2400" b="1" dirty="0" smtClean="0">
                <a:solidFill>
                  <a:srgbClr val="FFFF00"/>
                </a:solidFill>
              </a:rPr>
              <a:t>, </a:t>
            </a:r>
            <a:r>
              <a:rPr lang="tr-TR" sz="2400" b="1" dirty="0" err="1" smtClean="0">
                <a:solidFill>
                  <a:srgbClr val="FFFF00"/>
                </a:solidFill>
              </a:rPr>
              <a:t>Denmark</a:t>
            </a:r>
            <a:r>
              <a:rPr lang="tr-TR" sz="2400" b="1" dirty="0" smtClean="0">
                <a:solidFill>
                  <a:srgbClr val="FFFF00"/>
                </a:solidFill>
              </a:rPr>
              <a:t>, USA, </a:t>
            </a:r>
            <a:r>
              <a:rPr lang="tr-TR" sz="2400" b="1" dirty="0" err="1" smtClean="0">
                <a:solidFill>
                  <a:srgbClr val="FFFF00"/>
                </a:solidFill>
              </a:rPr>
              <a:t>Norway</a:t>
            </a:r>
            <a:r>
              <a:rPr lang="tr-TR" sz="2400" b="1" dirty="0" smtClean="0">
                <a:solidFill>
                  <a:srgbClr val="FFFF00"/>
                </a:solidFill>
              </a:rPr>
              <a:t>, </a:t>
            </a:r>
            <a:r>
              <a:rPr lang="tr-TR" sz="2400" b="1" dirty="0" err="1" smtClean="0">
                <a:solidFill>
                  <a:srgbClr val="FFFF00"/>
                </a:solidFill>
              </a:rPr>
              <a:t>Sweden</a:t>
            </a:r>
            <a:r>
              <a:rPr lang="tr-TR" sz="2400" b="1" dirty="0" smtClean="0">
                <a:solidFill>
                  <a:srgbClr val="FFFF00"/>
                </a:solidFill>
              </a:rPr>
              <a:t>, </a:t>
            </a:r>
            <a:r>
              <a:rPr lang="tr-TR" sz="2400" b="1" dirty="0" err="1" smtClean="0">
                <a:solidFill>
                  <a:srgbClr val="FFFF00"/>
                </a:solidFill>
              </a:rPr>
              <a:t>Finland</a:t>
            </a:r>
            <a:r>
              <a:rPr lang="tr-TR" sz="2400" b="1" dirty="0" smtClean="0">
                <a:solidFill>
                  <a:srgbClr val="FFFF00"/>
                </a:solidFill>
              </a:rPr>
              <a:t> </a:t>
            </a:r>
            <a:r>
              <a:rPr lang="tr-TR" sz="2400" b="1" dirty="0" err="1" smtClean="0">
                <a:solidFill>
                  <a:srgbClr val="FFFF00"/>
                </a:solidFill>
              </a:rPr>
              <a:t>and</a:t>
            </a:r>
            <a:r>
              <a:rPr lang="tr-TR" sz="2400" b="1" dirty="0" smtClean="0">
                <a:solidFill>
                  <a:srgbClr val="FFFF00"/>
                </a:solidFill>
              </a:rPr>
              <a:t> </a:t>
            </a:r>
            <a:r>
              <a:rPr lang="tr-TR" sz="2400" b="1" dirty="0" err="1" smtClean="0">
                <a:solidFill>
                  <a:srgbClr val="FFFF00"/>
                </a:solidFill>
              </a:rPr>
              <a:t>Iceland</a:t>
            </a:r>
            <a:r>
              <a:rPr lang="tr-TR" sz="2400" b="1" dirty="0" smtClean="0">
                <a:solidFill>
                  <a:srgbClr val="FFFF00"/>
                </a:solidFill>
              </a:rPr>
              <a:t>. </a:t>
            </a:r>
            <a:r>
              <a:rPr lang="tr-TR" sz="2400" b="1" dirty="0" err="1" smtClean="0">
                <a:solidFill>
                  <a:schemeClr val="bg1"/>
                </a:solidFill>
              </a:rPr>
              <a:t>This</a:t>
            </a:r>
            <a:r>
              <a:rPr lang="tr-TR" sz="2400" b="1" dirty="0" smtClean="0">
                <a:solidFill>
                  <a:schemeClr val="bg1"/>
                </a:solidFill>
              </a:rPr>
              <a:t> </a:t>
            </a:r>
            <a:r>
              <a:rPr lang="tr-TR" sz="2400" b="1" dirty="0" err="1" smtClean="0">
                <a:solidFill>
                  <a:schemeClr val="bg1"/>
                </a:solidFill>
              </a:rPr>
              <a:t>region</a:t>
            </a:r>
            <a:r>
              <a:rPr lang="tr-TR" sz="2400" b="1" dirty="0" smtClean="0">
                <a:solidFill>
                  <a:schemeClr val="bg1"/>
                </a:solidFill>
              </a:rPr>
              <a:t> is </a:t>
            </a:r>
            <a:r>
              <a:rPr lang="tr-TR" sz="2400" b="1" dirty="0" err="1" smtClean="0">
                <a:solidFill>
                  <a:schemeClr val="bg1"/>
                </a:solidFill>
              </a:rPr>
              <a:t>considered</a:t>
            </a:r>
            <a:r>
              <a:rPr lang="tr-TR" sz="2400" b="1" dirty="0" smtClean="0">
                <a:solidFill>
                  <a:schemeClr val="bg1"/>
                </a:solidFill>
              </a:rPr>
              <a:t> as </a:t>
            </a:r>
            <a:r>
              <a:rPr lang="tr-TR" sz="2400" b="1" dirty="0" err="1" smtClean="0">
                <a:solidFill>
                  <a:schemeClr val="bg1"/>
                </a:solidFill>
              </a:rPr>
              <a:t>the</a:t>
            </a:r>
            <a:r>
              <a:rPr lang="tr-TR" sz="2400" b="1" dirty="0" smtClean="0">
                <a:solidFill>
                  <a:schemeClr val="bg1"/>
                </a:solidFill>
              </a:rPr>
              <a:t> </a:t>
            </a:r>
            <a:r>
              <a:rPr lang="tr-TR" sz="2400" b="1" dirty="0" err="1" smtClean="0">
                <a:solidFill>
                  <a:schemeClr val="bg1"/>
                </a:solidFill>
              </a:rPr>
              <a:t>wider</a:t>
            </a:r>
            <a:r>
              <a:rPr lang="tr-TR" sz="2400" b="1" dirty="0" smtClean="0">
                <a:solidFill>
                  <a:schemeClr val="bg1"/>
                </a:solidFill>
              </a:rPr>
              <a:t> </a:t>
            </a:r>
            <a:r>
              <a:rPr lang="tr-TR" sz="2400" b="1" dirty="0" err="1" smtClean="0">
                <a:solidFill>
                  <a:schemeClr val="bg1"/>
                </a:solidFill>
              </a:rPr>
              <a:t>Arctic</a:t>
            </a:r>
            <a:r>
              <a:rPr lang="tr-TR" sz="2400" b="1" dirty="0" smtClean="0">
                <a:solidFill>
                  <a:schemeClr val="bg1"/>
                </a:solidFill>
              </a:rPr>
              <a:t>.</a:t>
            </a:r>
            <a:endParaRPr lang="tr-TR" sz="2400" b="1" dirty="0">
              <a:solidFill>
                <a:schemeClr val="bg1"/>
              </a:solidFill>
            </a:endParaRPr>
          </a:p>
        </p:txBody>
      </p:sp>
      <p:sp>
        <p:nvSpPr>
          <p:cNvPr id="6" name="TextBox 9"/>
          <p:cNvSpPr txBox="1"/>
          <p:nvPr/>
        </p:nvSpPr>
        <p:spPr>
          <a:xfrm>
            <a:off x="-152401" y="0"/>
            <a:ext cx="11871961" cy="808170"/>
          </a:xfrm>
          <a:prstGeom prst="rect">
            <a:avLst/>
          </a:prstGeom>
        </p:spPr>
        <p:txBody>
          <a:bodyPr wrap="square" lIns="0" tIns="0" rIns="0" bIns="0" rtlCol="0" anchor="t">
            <a:spAutoFit/>
          </a:bodyPr>
          <a:lstStyle/>
          <a:p>
            <a:pPr algn="ctr">
              <a:lnSpc>
                <a:spcPts val="6928"/>
              </a:lnSpc>
            </a:pPr>
            <a:r>
              <a:rPr lang="tr-TR" sz="4948" b="1" dirty="0" smtClean="0">
                <a:solidFill>
                  <a:schemeClr val="bg1"/>
                </a:solidFill>
                <a:latin typeface="Montserrat Classic Bold"/>
                <a:ea typeface="Montserrat Classic Bold"/>
                <a:cs typeface="Montserrat Classic Bold"/>
                <a:sym typeface="Montserrat Classic Bold"/>
              </a:rPr>
              <a:t>ARCTIC</a:t>
            </a:r>
            <a:endParaRPr lang="en-US" sz="4948" b="1" dirty="0">
              <a:solidFill>
                <a:schemeClr val="bg1"/>
              </a:solidFill>
              <a:latin typeface="Montserrat Classic Bold"/>
              <a:ea typeface="Montserrat Classic Bold"/>
              <a:cs typeface="Montserrat Classic Bold"/>
              <a:sym typeface="Montserrat Classic Bold"/>
            </a:endParaRPr>
          </a:p>
        </p:txBody>
      </p:sp>
    </p:spTree>
    <p:extLst>
      <p:ext uri="{BB962C8B-B14F-4D97-AF65-F5344CB8AC3E}">
        <p14:creationId xmlns:p14="http://schemas.microsoft.com/office/powerpoint/2010/main" val="2541408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Dikdörtgen 4"/>
          <p:cNvSpPr/>
          <p:nvPr/>
        </p:nvSpPr>
        <p:spPr>
          <a:xfrm>
            <a:off x="5623560" y="2120651"/>
            <a:ext cx="6096000" cy="2677656"/>
          </a:xfrm>
          <a:prstGeom prst="rect">
            <a:avLst/>
          </a:prstGeom>
        </p:spPr>
        <p:txBody>
          <a:bodyPr>
            <a:spAutoFit/>
          </a:bodyPr>
          <a:lstStyle/>
          <a:p>
            <a:r>
              <a:rPr lang="en-US" sz="2400" b="1" dirty="0" smtClean="0">
                <a:solidFill>
                  <a:schemeClr val="bg1"/>
                </a:solidFill>
              </a:rPr>
              <a:t>Known as the Arctic Five, the countries that have borders and claim rights to the Arctic Region are the USA, Russia, Norway, Canada and Denmark. Apart from these countries, Iceland, Sweden, Finland and Far East countries Japan, China, South Korea and India are also closely interested in the Arctic Region.</a:t>
            </a:r>
            <a:endParaRPr lang="tr-TR" sz="2400" b="1" dirty="0">
              <a:solidFill>
                <a:schemeClr val="bg1"/>
              </a:solidFill>
            </a:endParaRPr>
          </a:p>
        </p:txBody>
      </p:sp>
      <p:sp>
        <p:nvSpPr>
          <p:cNvPr id="6" name="TextBox 9"/>
          <p:cNvSpPr txBox="1"/>
          <p:nvPr/>
        </p:nvSpPr>
        <p:spPr>
          <a:xfrm>
            <a:off x="-152401" y="0"/>
            <a:ext cx="11871961" cy="808170"/>
          </a:xfrm>
          <a:prstGeom prst="rect">
            <a:avLst/>
          </a:prstGeom>
        </p:spPr>
        <p:txBody>
          <a:bodyPr wrap="square" lIns="0" tIns="0" rIns="0" bIns="0" rtlCol="0" anchor="t">
            <a:spAutoFit/>
          </a:bodyPr>
          <a:lstStyle/>
          <a:p>
            <a:pPr algn="ctr">
              <a:lnSpc>
                <a:spcPts val="6928"/>
              </a:lnSpc>
            </a:pPr>
            <a:r>
              <a:rPr lang="tr-TR" sz="4948" b="1" dirty="0" smtClean="0">
                <a:solidFill>
                  <a:schemeClr val="bg1"/>
                </a:solidFill>
                <a:latin typeface="Montserrat Classic Bold"/>
                <a:ea typeface="Montserrat Classic Bold"/>
                <a:cs typeface="Montserrat Classic Bold"/>
                <a:sym typeface="Montserrat Classic Bold"/>
              </a:rPr>
              <a:t>ARCTIC</a:t>
            </a:r>
            <a:endParaRPr lang="en-US" sz="4948" b="1" dirty="0">
              <a:solidFill>
                <a:schemeClr val="bg1"/>
              </a:solidFill>
              <a:latin typeface="Montserrat Classic Bold"/>
              <a:ea typeface="Montserrat Classic Bold"/>
              <a:cs typeface="Montserrat Classic Bold"/>
              <a:sym typeface="Montserrat Classic Bold"/>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686" y="1188719"/>
            <a:ext cx="5073410" cy="4541520"/>
          </a:xfrm>
          <a:prstGeom prst="rect">
            <a:avLst/>
          </a:prstGeom>
        </p:spPr>
      </p:pic>
    </p:spTree>
    <p:extLst>
      <p:ext uri="{BB962C8B-B14F-4D97-AF65-F5344CB8AC3E}">
        <p14:creationId xmlns:p14="http://schemas.microsoft.com/office/powerpoint/2010/main" val="653219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Dikdörtgen 4"/>
          <p:cNvSpPr/>
          <p:nvPr/>
        </p:nvSpPr>
        <p:spPr>
          <a:xfrm>
            <a:off x="5105400" y="2214383"/>
            <a:ext cx="7086600" cy="2308324"/>
          </a:xfrm>
          <a:prstGeom prst="rect">
            <a:avLst/>
          </a:prstGeom>
        </p:spPr>
        <p:txBody>
          <a:bodyPr wrap="square">
            <a:spAutoFit/>
          </a:bodyPr>
          <a:lstStyle/>
          <a:p>
            <a:r>
              <a:rPr lang="en-US" sz="2400" b="1" dirty="0" smtClean="0">
                <a:solidFill>
                  <a:schemeClr val="bg1"/>
                </a:solidFill>
              </a:rPr>
              <a:t>In the current conjuncture where sea ice is decreasing in the Arctic region due to climate change, and in parallel with this, interest in energy reserves, fishing potential, new sea routes and tourism in the region has increased, studies on the status and future of the Arctic have also gained momentum.</a:t>
            </a:r>
            <a:endParaRPr lang="tr-TR" sz="2400" b="1" dirty="0">
              <a:solidFill>
                <a:schemeClr val="bg1"/>
              </a:solidFill>
            </a:endParaRPr>
          </a:p>
        </p:txBody>
      </p:sp>
      <p:sp>
        <p:nvSpPr>
          <p:cNvPr id="6" name="TextBox 9"/>
          <p:cNvSpPr txBox="1"/>
          <p:nvPr/>
        </p:nvSpPr>
        <p:spPr>
          <a:xfrm>
            <a:off x="-152401" y="0"/>
            <a:ext cx="11871961" cy="808170"/>
          </a:xfrm>
          <a:prstGeom prst="rect">
            <a:avLst/>
          </a:prstGeom>
        </p:spPr>
        <p:txBody>
          <a:bodyPr wrap="square" lIns="0" tIns="0" rIns="0" bIns="0" rtlCol="0" anchor="t">
            <a:spAutoFit/>
          </a:bodyPr>
          <a:lstStyle/>
          <a:p>
            <a:pPr algn="ctr">
              <a:lnSpc>
                <a:spcPts val="6928"/>
              </a:lnSpc>
            </a:pPr>
            <a:r>
              <a:rPr lang="en-US" sz="4948" b="1" dirty="0" smtClean="0">
                <a:solidFill>
                  <a:schemeClr val="bg1"/>
                </a:solidFill>
                <a:latin typeface="Montserrat Classic Bold"/>
                <a:ea typeface="Montserrat Classic Bold"/>
                <a:cs typeface="Montserrat Classic Bold"/>
                <a:sym typeface="Montserrat Classic Bold"/>
              </a:rPr>
              <a:t>Legal Status of the Arctic Region</a:t>
            </a:r>
            <a:endParaRPr lang="en-US" sz="4948" b="1" dirty="0">
              <a:solidFill>
                <a:schemeClr val="bg1"/>
              </a:solidFill>
              <a:latin typeface="Montserrat Classic Bold"/>
              <a:ea typeface="Montserrat Classic Bold"/>
              <a:cs typeface="Montserrat Classic Bold"/>
              <a:sym typeface="Montserrat Classic Bold"/>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 y="1053851"/>
            <a:ext cx="4308004" cy="4907280"/>
          </a:xfrm>
          <a:prstGeom prst="rect">
            <a:avLst/>
          </a:prstGeom>
        </p:spPr>
      </p:pic>
    </p:spTree>
    <p:extLst>
      <p:ext uri="{BB962C8B-B14F-4D97-AF65-F5344CB8AC3E}">
        <p14:creationId xmlns:p14="http://schemas.microsoft.com/office/powerpoint/2010/main" val="1066993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aphicFrame>
        <p:nvGraphicFramePr>
          <p:cNvPr id="24" name="Tablo 23"/>
          <p:cNvGraphicFramePr>
            <a:graphicFrameLocks noGrp="1"/>
          </p:cNvGraphicFramePr>
          <p:nvPr>
            <p:extLst>
              <p:ext uri="{D42A27DB-BD31-4B8C-83A1-F6EECF244321}">
                <p14:modId xmlns:p14="http://schemas.microsoft.com/office/powerpoint/2010/main" val="2351435584"/>
              </p:ext>
            </p:extLst>
          </p:nvPr>
        </p:nvGraphicFramePr>
        <p:xfrm>
          <a:off x="1051560" y="995614"/>
          <a:ext cx="9906000" cy="5248552"/>
        </p:xfrm>
        <a:graphic>
          <a:graphicData uri="http://schemas.openxmlformats.org/drawingml/2006/table">
            <a:tbl>
              <a:tblPr/>
              <a:tblGrid>
                <a:gridCol w="4953000">
                  <a:extLst>
                    <a:ext uri="{9D8B030D-6E8A-4147-A177-3AD203B41FA5}">
                      <a16:colId xmlns:a16="http://schemas.microsoft.com/office/drawing/2014/main" val="2072652328"/>
                    </a:ext>
                  </a:extLst>
                </a:gridCol>
                <a:gridCol w="4953000">
                  <a:extLst>
                    <a:ext uri="{9D8B030D-6E8A-4147-A177-3AD203B41FA5}">
                      <a16:colId xmlns:a16="http://schemas.microsoft.com/office/drawing/2014/main" val="783976142"/>
                    </a:ext>
                  </a:extLst>
                </a:gridCol>
              </a:tblGrid>
              <a:tr h="236560">
                <a:tc>
                  <a:txBody>
                    <a:bodyPr/>
                    <a:lstStyle/>
                    <a:p>
                      <a:r>
                        <a:rPr lang="tr-TR" sz="1600" b="1"/>
                        <a:t>Topic</a:t>
                      </a:r>
                      <a:endParaRPr lang="tr-TR" sz="1600"/>
                    </a:p>
                  </a:txBody>
                  <a:tcPr marL="49447" marR="49447" marT="24724" marB="24724" anchor="ctr">
                    <a:lnL>
                      <a:noFill/>
                    </a:lnL>
                    <a:lnR>
                      <a:noFill/>
                    </a:lnR>
                    <a:lnT>
                      <a:noFill/>
                    </a:lnT>
                    <a:lnB>
                      <a:noFill/>
                    </a:lnB>
                    <a:solidFill>
                      <a:schemeClr val="bg1"/>
                    </a:solidFill>
                  </a:tcPr>
                </a:tc>
                <a:tc>
                  <a:txBody>
                    <a:bodyPr/>
                    <a:lstStyle/>
                    <a:p>
                      <a:r>
                        <a:rPr lang="tr-TR" sz="1600" b="1" dirty="0" err="1"/>
                        <a:t>Details</a:t>
                      </a:r>
                      <a:endParaRPr lang="tr-TR" sz="1600" dirty="0"/>
                    </a:p>
                  </a:txBody>
                  <a:tcPr marL="49447" marR="49447" marT="24724" marB="24724" anchor="ctr">
                    <a:lnL>
                      <a:noFill/>
                    </a:lnL>
                    <a:lnR>
                      <a:noFill/>
                    </a:lnR>
                    <a:lnT>
                      <a:noFill/>
                    </a:lnT>
                    <a:lnB>
                      <a:noFill/>
                    </a:lnB>
                    <a:solidFill>
                      <a:schemeClr val="bg1"/>
                    </a:solidFill>
                  </a:tcPr>
                </a:tc>
                <a:extLst>
                  <a:ext uri="{0D108BD9-81ED-4DB2-BD59-A6C34878D82A}">
                    <a16:rowId xmlns:a16="http://schemas.microsoft.com/office/drawing/2014/main" val="4212560980"/>
                  </a:ext>
                </a:extLst>
              </a:tr>
              <a:tr h="425882">
                <a:tc>
                  <a:txBody>
                    <a:bodyPr/>
                    <a:lstStyle/>
                    <a:p>
                      <a:r>
                        <a:rPr lang="tr-TR" sz="1200" b="1"/>
                        <a:t>Resolved Dispute</a:t>
                      </a:r>
                      <a:endParaRPr lang="tr-TR" sz="1200"/>
                    </a:p>
                  </a:txBody>
                  <a:tcPr marL="49447" marR="49447" marT="24724" marB="24724" anchor="ctr">
                    <a:lnL>
                      <a:noFill/>
                    </a:lnL>
                    <a:lnR>
                      <a:noFill/>
                    </a:lnR>
                    <a:lnT>
                      <a:noFill/>
                    </a:lnT>
                    <a:lnB>
                      <a:noFill/>
                    </a:lnB>
                    <a:solidFill>
                      <a:schemeClr val="bg1"/>
                    </a:solidFill>
                  </a:tcPr>
                </a:tc>
                <a:tc>
                  <a:txBody>
                    <a:bodyPr/>
                    <a:lstStyle/>
                    <a:p>
                      <a:r>
                        <a:rPr lang="en-US" sz="1200"/>
                        <a:t>Norway and Russia resolved continental shelf and Svalbard Treaty interpretation issues in Oslo (2010).</a:t>
                      </a:r>
                    </a:p>
                  </a:txBody>
                  <a:tcPr marL="49447" marR="49447" marT="24724" marB="24724" anchor="ctr">
                    <a:lnL>
                      <a:noFill/>
                    </a:lnL>
                    <a:lnR>
                      <a:noFill/>
                    </a:lnR>
                    <a:lnT>
                      <a:noFill/>
                    </a:lnT>
                    <a:lnB>
                      <a:noFill/>
                    </a:lnB>
                    <a:solidFill>
                      <a:schemeClr val="bg1"/>
                    </a:solidFill>
                  </a:tcPr>
                </a:tc>
                <a:extLst>
                  <a:ext uri="{0D108BD9-81ED-4DB2-BD59-A6C34878D82A}">
                    <a16:rowId xmlns:a16="http://schemas.microsoft.com/office/drawing/2014/main" val="459164896"/>
                  </a:ext>
                </a:extLst>
              </a:tr>
              <a:tr h="579507">
                <a:tc>
                  <a:txBody>
                    <a:bodyPr/>
                    <a:lstStyle/>
                    <a:p>
                      <a:r>
                        <a:rPr lang="tr-TR" sz="1200" b="1"/>
                        <a:t>Pending Claims</a:t>
                      </a:r>
                      <a:endParaRPr lang="tr-TR" sz="1200"/>
                    </a:p>
                  </a:txBody>
                  <a:tcPr marL="49447" marR="49447" marT="24724" marB="24724" anchor="ctr">
                    <a:lnL>
                      <a:noFill/>
                    </a:lnL>
                    <a:lnR>
                      <a:noFill/>
                    </a:lnR>
                    <a:lnT>
                      <a:noFill/>
                    </a:lnT>
                    <a:lnB>
                      <a:noFill/>
                    </a:lnB>
                    <a:solidFill>
                      <a:schemeClr val="bg1"/>
                    </a:solidFill>
                  </a:tcPr>
                </a:tc>
                <a:tc>
                  <a:txBody>
                    <a:bodyPr/>
                    <a:lstStyle/>
                    <a:p>
                      <a:r>
                        <a:rPr lang="en-US" sz="1200"/>
                        <a:t>Denmark, Norway, and Russia submitted claims to the UN for extended continental shelves. Canada is preparing its submission.</a:t>
                      </a:r>
                    </a:p>
                  </a:txBody>
                  <a:tcPr marL="49447" marR="49447" marT="24724" marB="24724" anchor="ctr">
                    <a:lnL>
                      <a:noFill/>
                    </a:lnL>
                    <a:lnR>
                      <a:noFill/>
                    </a:lnR>
                    <a:lnT>
                      <a:noFill/>
                    </a:lnT>
                    <a:lnB>
                      <a:noFill/>
                    </a:lnB>
                    <a:solidFill>
                      <a:schemeClr val="bg1"/>
                    </a:solidFill>
                  </a:tcPr>
                </a:tc>
                <a:extLst>
                  <a:ext uri="{0D108BD9-81ED-4DB2-BD59-A6C34878D82A}">
                    <a16:rowId xmlns:a16="http://schemas.microsoft.com/office/drawing/2014/main" val="2189072917"/>
                  </a:ext>
                </a:extLst>
              </a:tr>
              <a:tr h="425882">
                <a:tc>
                  <a:txBody>
                    <a:bodyPr/>
                    <a:lstStyle/>
                    <a:p>
                      <a:r>
                        <a:rPr lang="tr-TR" sz="1200" b="1"/>
                        <a:t>Lomonosov Ridge Dispute</a:t>
                      </a:r>
                      <a:endParaRPr lang="tr-TR" sz="1200"/>
                    </a:p>
                  </a:txBody>
                  <a:tcPr marL="49447" marR="49447" marT="24724" marB="24724" anchor="ctr">
                    <a:lnL>
                      <a:noFill/>
                    </a:lnL>
                    <a:lnR>
                      <a:noFill/>
                    </a:lnR>
                    <a:lnT>
                      <a:noFill/>
                    </a:lnT>
                    <a:lnB>
                      <a:noFill/>
                    </a:lnB>
                    <a:solidFill>
                      <a:schemeClr val="bg1"/>
                    </a:solidFill>
                  </a:tcPr>
                </a:tc>
                <a:tc>
                  <a:txBody>
                    <a:bodyPr/>
                    <a:lstStyle/>
                    <a:p>
                      <a:r>
                        <a:rPr lang="en-US" sz="1200"/>
                        <a:t>Russia claims it as an extension of its mainland, opposed by the USA, Denmark, Canada, and Norway.</a:t>
                      </a:r>
                    </a:p>
                  </a:txBody>
                  <a:tcPr marL="49447" marR="49447" marT="24724" marB="24724" anchor="ctr">
                    <a:lnL>
                      <a:noFill/>
                    </a:lnL>
                    <a:lnR>
                      <a:noFill/>
                    </a:lnR>
                    <a:lnT>
                      <a:noFill/>
                    </a:lnT>
                    <a:lnB>
                      <a:noFill/>
                    </a:lnB>
                    <a:solidFill>
                      <a:schemeClr val="bg1"/>
                    </a:solidFill>
                  </a:tcPr>
                </a:tc>
                <a:extLst>
                  <a:ext uri="{0D108BD9-81ED-4DB2-BD59-A6C34878D82A}">
                    <a16:rowId xmlns:a16="http://schemas.microsoft.com/office/drawing/2014/main" val="2638957652"/>
                  </a:ext>
                </a:extLst>
              </a:tr>
              <a:tr h="579507">
                <a:tc>
                  <a:txBody>
                    <a:bodyPr/>
                    <a:lstStyle/>
                    <a:p>
                      <a:r>
                        <a:rPr lang="tr-TR" sz="1200" b="1"/>
                        <a:t>Northwest Passage</a:t>
                      </a:r>
                      <a:endParaRPr lang="tr-TR" sz="1200"/>
                    </a:p>
                  </a:txBody>
                  <a:tcPr marL="49447" marR="49447" marT="24724" marB="24724" anchor="ctr">
                    <a:lnL>
                      <a:noFill/>
                    </a:lnL>
                    <a:lnR>
                      <a:noFill/>
                    </a:lnR>
                    <a:lnT>
                      <a:noFill/>
                    </a:lnT>
                    <a:lnB>
                      <a:noFill/>
                    </a:lnB>
                    <a:solidFill>
                      <a:schemeClr val="bg1"/>
                    </a:solidFill>
                  </a:tcPr>
                </a:tc>
                <a:tc>
                  <a:txBody>
                    <a:bodyPr/>
                    <a:lstStyle/>
                    <a:p>
                      <a:r>
                        <a:rPr lang="en-US" sz="1200"/>
                        <a:t>Canada's sovereignty claim over the passage and maritime boundaries in the Beaufort Sea remain unresolved with the USA.</a:t>
                      </a:r>
                    </a:p>
                  </a:txBody>
                  <a:tcPr marL="49447" marR="49447" marT="24724" marB="24724" anchor="ctr">
                    <a:lnL>
                      <a:noFill/>
                    </a:lnL>
                    <a:lnR>
                      <a:noFill/>
                    </a:lnR>
                    <a:lnT>
                      <a:noFill/>
                    </a:lnT>
                    <a:lnB>
                      <a:noFill/>
                    </a:lnB>
                    <a:solidFill>
                      <a:schemeClr val="bg1"/>
                    </a:solidFill>
                  </a:tcPr>
                </a:tc>
                <a:extLst>
                  <a:ext uri="{0D108BD9-81ED-4DB2-BD59-A6C34878D82A}">
                    <a16:rowId xmlns:a16="http://schemas.microsoft.com/office/drawing/2014/main" val="1818201565"/>
                  </a:ext>
                </a:extLst>
              </a:tr>
              <a:tr h="405655">
                <a:tc>
                  <a:txBody>
                    <a:bodyPr/>
                    <a:lstStyle/>
                    <a:p>
                      <a:r>
                        <a:rPr lang="tr-TR" sz="1200" b="1"/>
                        <a:t>Hans Island Dispute</a:t>
                      </a:r>
                      <a:endParaRPr lang="tr-TR" sz="1200"/>
                    </a:p>
                  </a:txBody>
                  <a:tcPr marL="49447" marR="49447" marT="24724" marB="24724" anchor="ctr">
                    <a:lnL>
                      <a:noFill/>
                    </a:lnL>
                    <a:lnR>
                      <a:noFill/>
                    </a:lnR>
                    <a:lnT>
                      <a:noFill/>
                    </a:lnT>
                    <a:lnB>
                      <a:noFill/>
                    </a:lnB>
                    <a:solidFill>
                      <a:schemeClr val="bg1"/>
                    </a:solidFill>
                  </a:tcPr>
                </a:tc>
                <a:tc>
                  <a:txBody>
                    <a:bodyPr/>
                    <a:lstStyle/>
                    <a:p>
                      <a:r>
                        <a:rPr lang="en-US" sz="1200" dirty="0"/>
                        <a:t>Ongoing sovereignty negotiations between Canada and Denmark.</a:t>
                      </a:r>
                    </a:p>
                  </a:txBody>
                  <a:tcPr marL="49447" marR="49447" marT="24724" marB="24724" anchor="ctr">
                    <a:lnL>
                      <a:noFill/>
                    </a:lnL>
                    <a:lnR>
                      <a:noFill/>
                    </a:lnR>
                    <a:lnT>
                      <a:noFill/>
                    </a:lnT>
                    <a:lnB>
                      <a:noFill/>
                    </a:lnB>
                    <a:solidFill>
                      <a:schemeClr val="bg1"/>
                    </a:solidFill>
                  </a:tcPr>
                </a:tc>
                <a:extLst>
                  <a:ext uri="{0D108BD9-81ED-4DB2-BD59-A6C34878D82A}">
                    <a16:rowId xmlns:a16="http://schemas.microsoft.com/office/drawing/2014/main" val="4132583356"/>
                  </a:ext>
                </a:extLst>
              </a:tr>
              <a:tr h="1448766">
                <a:tc>
                  <a:txBody>
                    <a:bodyPr/>
                    <a:lstStyle/>
                    <a:p>
                      <a:r>
                        <a:rPr lang="tr-TR" sz="1200" b="1"/>
                        <a:t>Agreements by Coastal States</a:t>
                      </a:r>
                      <a:endParaRPr lang="tr-TR" sz="1200"/>
                    </a:p>
                  </a:txBody>
                  <a:tcPr marL="49447" marR="49447" marT="24724" marB="24724" anchor="ctr">
                    <a:lnL>
                      <a:noFill/>
                    </a:lnL>
                    <a:lnR>
                      <a:noFill/>
                    </a:lnR>
                    <a:lnT>
                      <a:noFill/>
                    </a:lnT>
                    <a:lnB>
                      <a:noFill/>
                    </a:lnB>
                    <a:solidFill>
                      <a:schemeClr val="bg1"/>
                    </a:solidFill>
                  </a:tcPr>
                </a:tc>
                <a:tc>
                  <a:txBody>
                    <a:bodyPr/>
                    <a:lstStyle/>
                    <a:p>
                      <a:r>
                        <a:rPr lang="tr-TR" sz="1200" dirty="0"/>
                        <a:t>- </a:t>
                      </a:r>
                      <a:r>
                        <a:rPr lang="tr-TR" sz="1200" dirty="0" err="1"/>
                        <a:t>Canada</a:t>
                      </a:r>
                      <a:r>
                        <a:rPr lang="tr-TR" sz="1200" dirty="0"/>
                        <a:t> &amp; </a:t>
                      </a:r>
                      <a:r>
                        <a:rPr lang="tr-TR" sz="1200" dirty="0" err="1"/>
                        <a:t>Denmark</a:t>
                      </a:r>
                      <a:r>
                        <a:rPr lang="tr-TR" sz="1200" dirty="0"/>
                        <a:t>: </a:t>
                      </a:r>
                      <a:r>
                        <a:rPr lang="tr-TR" sz="1200" dirty="0" err="1"/>
                        <a:t>Continental</a:t>
                      </a:r>
                      <a:r>
                        <a:rPr lang="tr-TR" sz="1200" dirty="0"/>
                        <a:t> </a:t>
                      </a:r>
                      <a:r>
                        <a:rPr lang="tr-TR" sz="1200" dirty="0" err="1"/>
                        <a:t>shelf</a:t>
                      </a:r>
                      <a:r>
                        <a:rPr lang="tr-TR" sz="1200" dirty="0"/>
                        <a:t> </a:t>
                      </a:r>
                      <a:r>
                        <a:rPr lang="tr-TR" sz="1200" dirty="0" err="1"/>
                        <a:t>boundary</a:t>
                      </a:r>
                      <a:r>
                        <a:rPr lang="tr-TR" sz="1200" dirty="0"/>
                        <a:t> (1973).</a:t>
                      </a:r>
                      <a:br>
                        <a:rPr lang="tr-TR" sz="1200" dirty="0"/>
                      </a:br>
                      <a:r>
                        <a:rPr lang="tr-TR" sz="1200" dirty="0"/>
                        <a:t>- </a:t>
                      </a:r>
                      <a:r>
                        <a:rPr lang="tr-TR" sz="1200" dirty="0" err="1"/>
                        <a:t>Denmark</a:t>
                      </a:r>
                      <a:r>
                        <a:rPr lang="tr-TR" sz="1200" dirty="0"/>
                        <a:t> &amp; </a:t>
                      </a:r>
                      <a:r>
                        <a:rPr lang="tr-TR" sz="1200" dirty="0" err="1"/>
                        <a:t>Iceland</a:t>
                      </a:r>
                      <a:r>
                        <a:rPr lang="tr-TR" sz="1200" dirty="0"/>
                        <a:t>: </a:t>
                      </a:r>
                      <a:r>
                        <a:rPr lang="tr-TR" sz="1200" dirty="0" err="1"/>
                        <a:t>Continental</a:t>
                      </a:r>
                      <a:r>
                        <a:rPr lang="tr-TR" sz="1200" dirty="0"/>
                        <a:t> </a:t>
                      </a:r>
                      <a:r>
                        <a:rPr lang="tr-TR" sz="1200" dirty="0" err="1"/>
                        <a:t>shelf</a:t>
                      </a:r>
                      <a:r>
                        <a:rPr lang="tr-TR" sz="1200" dirty="0"/>
                        <a:t> </a:t>
                      </a:r>
                      <a:r>
                        <a:rPr lang="tr-TR" sz="1200" dirty="0" err="1"/>
                        <a:t>and</a:t>
                      </a:r>
                      <a:r>
                        <a:rPr lang="tr-TR" sz="1200" dirty="0"/>
                        <a:t> </a:t>
                      </a:r>
                      <a:r>
                        <a:rPr lang="tr-TR" sz="1200" dirty="0" err="1"/>
                        <a:t>fishing</a:t>
                      </a:r>
                      <a:r>
                        <a:rPr lang="tr-TR" sz="1200" dirty="0"/>
                        <a:t> </a:t>
                      </a:r>
                      <a:r>
                        <a:rPr lang="tr-TR" sz="1200" dirty="0" err="1"/>
                        <a:t>zone</a:t>
                      </a:r>
                      <a:r>
                        <a:rPr lang="tr-TR" sz="1200" dirty="0"/>
                        <a:t> (1997).</a:t>
                      </a:r>
                      <a:br>
                        <a:rPr lang="tr-TR" sz="1200" dirty="0"/>
                      </a:br>
                      <a:r>
                        <a:rPr lang="tr-TR" sz="1200" dirty="0"/>
                        <a:t>- </a:t>
                      </a:r>
                      <a:r>
                        <a:rPr lang="tr-TR" sz="1200" dirty="0" err="1"/>
                        <a:t>Denmark</a:t>
                      </a:r>
                      <a:r>
                        <a:rPr lang="tr-TR" sz="1200" dirty="0"/>
                        <a:t> &amp; </a:t>
                      </a:r>
                      <a:r>
                        <a:rPr lang="tr-TR" sz="1200" dirty="0" err="1"/>
                        <a:t>Norway</a:t>
                      </a:r>
                      <a:r>
                        <a:rPr lang="tr-TR" sz="1200" dirty="0"/>
                        <a:t>: Jan </a:t>
                      </a:r>
                      <a:r>
                        <a:rPr lang="tr-TR" sz="1200" dirty="0" err="1"/>
                        <a:t>Mayen</a:t>
                      </a:r>
                      <a:r>
                        <a:rPr lang="tr-TR" sz="1200" dirty="0"/>
                        <a:t> </a:t>
                      </a:r>
                      <a:r>
                        <a:rPr lang="tr-TR" sz="1200" dirty="0" err="1"/>
                        <a:t>agreements</a:t>
                      </a:r>
                      <a:r>
                        <a:rPr lang="tr-TR" sz="1200" dirty="0"/>
                        <a:t> (1995, 1997).</a:t>
                      </a:r>
                      <a:br>
                        <a:rPr lang="tr-TR" sz="1200" dirty="0"/>
                      </a:br>
                      <a:r>
                        <a:rPr lang="tr-TR" sz="1200" dirty="0"/>
                        <a:t>- </a:t>
                      </a:r>
                      <a:r>
                        <a:rPr lang="tr-TR" sz="1200" dirty="0" err="1"/>
                        <a:t>Denmark</a:t>
                      </a:r>
                      <a:r>
                        <a:rPr lang="tr-TR" sz="1200" dirty="0"/>
                        <a:t> &amp; </a:t>
                      </a:r>
                      <a:r>
                        <a:rPr lang="tr-TR" sz="1200" dirty="0" err="1"/>
                        <a:t>Norway</a:t>
                      </a:r>
                      <a:r>
                        <a:rPr lang="tr-TR" sz="1200" dirty="0"/>
                        <a:t> (Svalbard): </a:t>
                      </a:r>
                      <a:r>
                        <a:rPr lang="tr-TR" sz="1200" dirty="0" err="1"/>
                        <a:t>Continental</a:t>
                      </a:r>
                      <a:r>
                        <a:rPr lang="tr-TR" sz="1200" dirty="0"/>
                        <a:t> </a:t>
                      </a:r>
                      <a:r>
                        <a:rPr lang="tr-TR" sz="1200" dirty="0" err="1"/>
                        <a:t>shelf</a:t>
                      </a:r>
                      <a:r>
                        <a:rPr lang="tr-TR" sz="1200" dirty="0"/>
                        <a:t> </a:t>
                      </a:r>
                      <a:r>
                        <a:rPr lang="tr-TR" sz="1200" dirty="0" err="1"/>
                        <a:t>and</a:t>
                      </a:r>
                      <a:r>
                        <a:rPr lang="tr-TR" sz="1200" dirty="0"/>
                        <a:t> </a:t>
                      </a:r>
                      <a:r>
                        <a:rPr lang="tr-TR" sz="1200" dirty="0" err="1"/>
                        <a:t>fishing</a:t>
                      </a:r>
                      <a:r>
                        <a:rPr lang="tr-TR" sz="1200" dirty="0"/>
                        <a:t> </a:t>
                      </a:r>
                      <a:r>
                        <a:rPr lang="tr-TR" sz="1200" dirty="0" err="1"/>
                        <a:t>zone</a:t>
                      </a:r>
                      <a:r>
                        <a:rPr lang="tr-TR" sz="1200" dirty="0"/>
                        <a:t> (2006).</a:t>
                      </a:r>
                    </a:p>
                  </a:txBody>
                  <a:tcPr marL="49447" marR="49447" marT="24724" marB="24724" anchor="ctr">
                    <a:lnL>
                      <a:noFill/>
                    </a:lnL>
                    <a:lnR>
                      <a:noFill/>
                    </a:lnR>
                    <a:lnT>
                      <a:noFill/>
                    </a:lnT>
                    <a:lnB>
                      <a:noFill/>
                    </a:lnB>
                    <a:solidFill>
                      <a:schemeClr val="bg1"/>
                    </a:solidFill>
                  </a:tcPr>
                </a:tc>
                <a:extLst>
                  <a:ext uri="{0D108BD9-81ED-4DB2-BD59-A6C34878D82A}">
                    <a16:rowId xmlns:a16="http://schemas.microsoft.com/office/drawing/2014/main" val="2854384683"/>
                  </a:ext>
                </a:extLst>
              </a:tr>
              <a:tr h="425882">
                <a:tc>
                  <a:txBody>
                    <a:bodyPr/>
                    <a:lstStyle/>
                    <a:p>
                      <a:r>
                        <a:rPr lang="tr-TR" sz="1200" b="1"/>
                        <a:t>Iceland and Norway Agreements</a:t>
                      </a:r>
                      <a:endParaRPr lang="tr-TR" sz="1200"/>
                    </a:p>
                  </a:txBody>
                  <a:tcPr marL="49447" marR="49447" marT="24724" marB="24724" anchor="ctr">
                    <a:lnL>
                      <a:noFill/>
                    </a:lnL>
                    <a:lnR>
                      <a:noFill/>
                    </a:lnR>
                    <a:lnT>
                      <a:noFill/>
                    </a:lnT>
                    <a:lnB>
                      <a:noFill/>
                    </a:lnB>
                    <a:solidFill>
                      <a:schemeClr val="bg1"/>
                    </a:solidFill>
                  </a:tcPr>
                </a:tc>
                <a:tc>
                  <a:txBody>
                    <a:bodyPr/>
                    <a:lstStyle/>
                    <a:p>
                      <a:r>
                        <a:rPr lang="en-US" sz="1200"/>
                        <a:t>Exclusive Economic Zone (1980) and continental shelf/mutual boundaries (1981).</a:t>
                      </a:r>
                    </a:p>
                  </a:txBody>
                  <a:tcPr marL="49447" marR="49447" marT="24724" marB="24724" anchor="ctr">
                    <a:lnL>
                      <a:noFill/>
                    </a:lnL>
                    <a:lnR>
                      <a:noFill/>
                    </a:lnR>
                    <a:lnT>
                      <a:noFill/>
                    </a:lnT>
                    <a:lnB>
                      <a:noFill/>
                    </a:lnB>
                    <a:solidFill>
                      <a:schemeClr val="bg1"/>
                    </a:solidFill>
                  </a:tcPr>
                </a:tc>
                <a:extLst>
                  <a:ext uri="{0D108BD9-81ED-4DB2-BD59-A6C34878D82A}">
                    <a16:rowId xmlns:a16="http://schemas.microsoft.com/office/drawing/2014/main" val="3541390800"/>
                  </a:ext>
                </a:extLst>
              </a:tr>
              <a:tr h="425882">
                <a:tc>
                  <a:txBody>
                    <a:bodyPr/>
                    <a:lstStyle/>
                    <a:p>
                      <a:r>
                        <a:rPr lang="tr-TR" sz="1200" b="1" dirty="0" err="1"/>
                        <a:t>Norway</a:t>
                      </a:r>
                      <a:r>
                        <a:rPr lang="tr-TR" sz="1200" b="1" dirty="0"/>
                        <a:t> </a:t>
                      </a:r>
                      <a:r>
                        <a:rPr lang="tr-TR" sz="1200" b="1" dirty="0" err="1"/>
                        <a:t>and</a:t>
                      </a:r>
                      <a:r>
                        <a:rPr lang="tr-TR" sz="1200" b="1" dirty="0"/>
                        <a:t> </a:t>
                      </a:r>
                      <a:r>
                        <a:rPr lang="tr-TR" sz="1200" b="1" dirty="0" err="1"/>
                        <a:t>Russia</a:t>
                      </a:r>
                      <a:r>
                        <a:rPr lang="tr-TR" sz="1200" b="1" dirty="0"/>
                        <a:t> </a:t>
                      </a:r>
                      <a:r>
                        <a:rPr lang="tr-TR" sz="1200" b="1" dirty="0" err="1"/>
                        <a:t>Agreements</a:t>
                      </a:r>
                      <a:endParaRPr lang="tr-TR" sz="1200" dirty="0"/>
                    </a:p>
                  </a:txBody>
                  <a:tcPr marL="49447" marR="49447" marT="24724" marB="24724" anchor="ctr">
                    <a:lnL>
                      <a:noFill/>
                    </a:lnL>
                    <a:lnR>
                      <a:noFill/>
                    </a:lnR>
                    <a:lnT>
                      <a:noFill/>
                    </a:lnT>
                    <a:lnB>
                      <a:noFill/>
                    </a:lnB>
                    <a:solidFill>
                      <a:schemeClr val="bg1"/>
                    </a:solidFill>
                  </a:tcPr>
                </a:tc>
                <a:tc>
                  <a:txBody>
                    <a:bodyPr/>
                    <a:lstStyle/>
                    <a:p>
                      <a:r>
                        <a:rPr lang="en-US" sz="1200" dirty="0"/>
                        <a:t>Expanded maritime areas (2007) and Barents Sea delimitation (2010), effective in 2011.</a:t>
                      </a:r>
                    </a:p>
                  </a:txBody>
                  <a:tcPr marL="49447" marR="49447" marT="24724" marB="24724" anchor="ctr">
                    <a:lnL>
                      <a:noFill/>
                    </a:lnL>
                    <a:lnR>
                      <a:noFill/>
                    </a:lnR>
                    <a:lnT>
                      <a:noFill/>
                    </a:lnT>
                    <a:lnB>
                      <a:noFill/>
                    </a:lnB>
                    <a:solidFill>
                      <a:schemeClr val="bg1"/>
                    </a:solidFill>
                  </a:tcPr>
                </a:tc>
                <a:extLst>
                  <a:ext uri="{0D108BD9-81ED-4DB2-BD59-A6C34878D82A}">
                    <a16:rowId xmlns:a16="http://schemas.microsoft.com/office/drawing/2014/main" val="3215352667"/>
                  </a:ext>
                </a:extLst>
              </a:tr>
              <a:tr h="238301">
                <a:tc>
                  <a:txBody>
                    <a:bodyPr/>
                    <a:lstStyle/>
                    <a:p>
                      <a:r>
                        <a:rPr lang="tr-TR" sz="1200" b="1" dirty="0" err="1"/>
                        <a:t>Russia</a:t>
                      </a:r>
                      <a:r>
                        <a:rPr lang="tr-TR" sz="1200" b="1" dirty="0"/>
                        <a:t> </a:t>
                      </a:r>
                      <a:r>
                        <a:rPr lang="tr-TR" sz="1200" b="1" dirty="0" err="1"/>
                        <a:t>and</a:t>
                      </a:r>
                      <a:r>
                        <a:rPr lang="tr-TR" sz="1200" b="1" dirty="0"/>
                        <a:t> USA </a:t>
                      </a:r>
                      <a:r>
                        <a:rPr lang="tr-TR" sz="1200" b="1" dirty="0" err="1"/>
                        <a:t>Agreement</a:t>
                      </a:r>
                      <a:endParaRPr lang="tr-TR" sz="1200" dirty="0"/>
                    </a:p>
                  </a:txBody>
                  <a:tcPr marL="49447" marR="49447" marT="24724" marB="24724" anchor="ctr">
                    <a:lnL>
                      <a:noFill/>
                    </a:lnL>
                    <a:lnR>
                      <a:noFill/>
                    </a:lnR>
                    <a:lnT>
                      <a:noFill/>
                    </a:lnT>
                    <a:lnB>
                      <a:noFill/>
                    </a:lnB>
                    <a:solidFill>
                      <a:schemeClr val="bg1"/>
                    </a:solidFill>
                  </a:tcPr>
                </a:tc>
                <a:tc>
                  <a:txBody>
                    <a:bodyPr/>
                    <a:lstStyle/>
                    <a:p>
                      <a:r>
                        <a:rPr lang="en-US" sz="1200" dirty="0"/>
                        <a:t>Single maritime boundary agreement signed in 1990.</a:t>
                      </a:r>
                    </a:p>
                  </a:txBody>
                  <a:tcPr marL="49447" marR="49447" marT="24724" marB="24724" anchor="ctr">
                    <a:lnL>
                      <a:noFill/>
                    </a:lnL>
                    <a:lnR>
                      <a:noFill/>
                    </a:lnR>
                    <a:lnT>
                      <a:noFill/>
                    </a:lnT>
                    <a:lnB>
                      <a:noFill/>
                    </a:lnB>
                    <a:solidFill>
                      <a:schemeClr val="bg1"/>
                    </a:solidFill>
                  </a:tcPr>
                </a:tc>
                <a:extLst>
                  <a:ext uri="{0D108BD9-81ED-4DB2-BD59-A6C34878D82A}">
                    <a16:rowId xmlns:a16="http://schemas.microsoft.com/office/drawing/2014/main" val="3521636666"/>
                  </a:ext>
                </a:extLst>
              </a:tr>
            </a:tbl>
          </a:graphicData>
        </a:graphic>
      </p:graphicFrame>
      <p:sp>
        <p:nvSpPr>
          <p:cNvPr id="25" name="TextBox 9"/>
          <p:cNvSpPr txBox="1"/>
          <p:nvPr/>
        </p:nvSpPr>
        <p:spPr>
          <a:xfrm>
            <a:off x="68579" y="0"/>
            <a:ext cx="11871961" cy="808170"/>
          </a:xfrm>
          <a:prstGeom prst="rect">
            <a:avLst/>
          </a:prstGeom>
        </p:spPr>
        <p:txBody>
          <a:bodyPr wrap="square" lIns="0" tIns="0" rIns="0" bIns="0" rtlCol="0" anchor="t">
            <a:spAutoFit/>
          </a:bodyPr>
          <a:lstStyle/>
          <a:p>
            <a:pPr algn="ctr">
              <a:lnSpc>
                <a:spcPts val="6928"/>
              </a:lnSpc>
            </a:pPr>
            <a:r>
              <a:rPr lang="en-US" sz="4948" b="1" dirty="0" smtClean="0">
                <a:solidFill>
                  <a:schemeClr val="bg1"/>
                </a:solidFill>
                <a:latin typeface="Montserrat Classic Bold"/>
                <a:ea typeface="Montserrat Classic Bold"/>
                <a:cs typeface="Montserrat Classic Bold"/>
                <a:sym typeface="Montserrat Classic Bold"/>
              </a:rPr>
              <a:t>Legal Status of the Arctic Region</a:t>
            </a:r>
            <a:endParaRPr lang="en-US" sz="4948" b="1" dirty="0">
              <a:solidFill>
                <a:schemeClr val="bg1"/>
              </a:solidFill>
              <a:latin typeface="Montserrat Classic Bold"/>
              <a:ea typeface="Montserrat Classic Bold"/>
              <a:cs typeface="Montserrat Classic Bold"/>
              <a:sym typeface="Montserrat Classic Bold"/>
            </a:endParaRPr>
          </a:p>
        </p:txBody>
      </p:sp>
    </p:spTree>
    <p:extLst>
      <p:ext uri="{BB962C8B-B14F-4D97-AF65-F5344CB8AC3E}">
        <p14:creationId xmlns:p14="http://schemas.microsoft.com/office/powerpoint/2010/main" val="4092468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5" name="TextBox 9"/>
          <p:cNvSpPr txBox="1"/>
          <p:nvPr/>
        </p:nvSpPr>
        <p:spPr>
          <a:xfrm>
            <a:off x="68579" y="0"/>
            <a:ext cx="11871961" cy="808170"/>
          </a:xfrm>
          <a:prstGeom prst="rect">
            <a:avLst/>
          </a:prstGeom>
        </p:spPr>
        <p:txBody>
          <a:bodyPr wrap="square" lIns="0" tIns="0" rIns="0" bIns="0" rtlCol="0" anchor="t">
            <a:spAutoFit/>
          </a:bodyPr>
          <a:lstStyle/>
          <a:p>
            <a:pPr algn="ctr">
              <a:lnSpc>
                <a:spcPts val="6928"/>
              </a:lnSpc>
            </a:pPr>
            <a:r>
              <a:rPr lang="en-US" sz="4948" b="1" dirty="0" err="1" smtClean="0">
                <a:solidFill>
                  <a:schemeClr val="bg1"/>
                </a:solidFill>
                <a:latin typeface="Montserrat Classic Bold"/>
                <a:ea typeface="Montserrat Classic Bold"/>
                <a:cs typeface="Montserrat Classic Bold"/>
                <a:sym typeface="Montserrat Classic Bold"/>
              </a:rPr>
              <a:t>Globalisation</a:t>
            </a:r>
            <a:r>
              <a:rPr lang="en-US" sz="4948" b="1" dirty="0" smtClean="0">
                <a:solidFill>
                  <a:schemeClr val="bg1"/>
                </a:solidFill>
                <a:latin typeface="Montserrat Classic Bold"/>
                <a:ea typeface="Montserrat Classic Bold"/>
                <a:cs typeface="Montserrat Classic Bold"/>
                <a:sym typeface="Montserrat Classic Bold"/>
              </a:rPr>
              <a:t> of the Arctic Region</a:t>
            </a:r>
            <a:endParaRPr lang="en-US" sz="4948" b="1" dirty="0">
              <a:solidFill>
                <a:schemeClr val="bg1"/>
              </a:solidFill>
              <a:latin typeface="Montserrat Classic Bold"/>
              <a:ea typeface="Montserrat Classic Bold"/>
              <a:cs typeface="Montserrat Classic Bold"/>
              <a:sym typeface="Montserrat Classic Bold"/>
            </a:endParaRPr>
          </a:p>
        </p:txBody>
      </p:sp>
      <p:sp>
        <p:nvSpPr>
          <p:cNvPr id="2" name="Dikdörtgen 1"/>
          <p:cNvSpPr/>
          <p:nvPr/>
        </p:nvSpPr>
        <p:spPr>
          <a:xfrm>
            <a:off x="327659" y="4603879"/>
            <a:ext cx="11353800" cy="1938992"/>
          </a:xfrm>
          <a:prstGeom prst="rect">
            <a:avLst/>
          </a:prstGeom>
          <a:solidFill>
            <a:srgbClr val="FF0000"/>
          </a:solidFill>
        </p:spPr>
        <p:txBody>
          <a:bodyPr wrap="square">
            <a:spAutoFit/>
          </a:bodyPr>
          <a:lstStyle/>
          <a:p>
            <a:pPr algn="ctr"/>
            <a:r>
              <a:rPr lang="tr-TR" sz="2000" b="1" dirty="0" err="1" smtClean="0">
                <a:solidFill>
                  <a:schemeClr val="bg1"/>
                </a:solidFill>
              </a:rPr>
              <a:t>It</a:t>
            </a:r>
            <a:r>
              <a:rPr lang="tr-TR" sz="2000" b="1" dirty="0" smtClean="0">
                <a:solidFill>
                  <a:schemeClr val="bg1"/>
                </a:solidFill>
              </a:rPr>
              <a:t> is </a:t>
            </a:r>
            <a:r>
              <a:rPr lang="tr-TR" sz="2000" b="1" dirty="0" err="1" smtClean="0">
                <a:solidFill>
                  <a:schemeClr val="bg1"/>
                </a:solidFill>
              </a:rPr>
              <a:t>estimated</a:t>
            </a:r>
            <a:r>
              <a:rPr lang="tr-TR" sz="2000" b="1" dirty="0" smtClean="0">
                <a:solidFill>
                  <a:schemeClr val="bg1"/>
                </a:solidFill>
              </a:rPr>
              <a:t> </a:t>
            </a:r>
            <a:r>
              <a:rPr lang="tr-TR" sz="2000" b="1" dirty="0" err="1" smtClean="0">
                <a:solidFill>
                  <a:schemeClr val="bg1"/>
                </a:solidFill>
              </a:rPr>
              <a:t>that</a:t>
            </a:r>
            <a:r>
              <a:rPr lang="tr-TR" sz="2000" b="1" dirty="0" smtClean="0">
                <a:solidFill>
                  <a:schemeClr val="bg1"/>
                </a:solidFill>
              </a:rPr>
              <a:t> </a:t>
            </a:r>
            <a:r>
              <a:rPr lang="tr-TR" sz="2000" b="1" dirty="0" err="1" smtClean="0">
                <a:solidFill>
                  <a:schemeClr val="bg1"/>
                </a:solidFill>
              </a:rPr>
              <a:t>one</a:t>
            </a:r>
            <a:r>
              <a:rPr lang="tr-TR" sz="2000" b="1" dirty="0" smtClean="0">
                <a:solidFill>
                  <a:schemeClr val="bg1"/>
                </a:solidFill>
              </a:rPr>
              <a:t> </a:t>
            </a:r>
            <a:r>
              <a:rPr lang="tr-TR" sz="2000" b="1" dirty="0" err="1" smtClean="0">
                <a:solidFill>
                  <a:schemeClr val="bg1"/>
                </a:solidFill>
              </a:rPr>
              <a:t>third</a:t>
            </a:r>
            <a:r>
              <a:rPr lang="tr-TR" sz="2000" b="1" dirty="0" smtClean="0">
                <a:solidFill>
                  <a:schemeClr val="bg1"/>
                </a:solidFill>
              </a:rPr>
              <a:t> of </a:t>
            </a:r>
            <a:r>
              <a:rPr lang="tr-TR" sz="2000" b="1" dirty="0" err="1" smtClean="0">
                <a:solidFill>
                  <a:schemeClr val="bg1"/>
                </a:solidFill>
              </a:rPr>
              <a:t>the</a:t>
            </a:r>
            <a:r>
              <a:rPr lang="tr-TR" sz="2000" b="1" dirty="0" smtClean="0">
                <a:solidFill>
                  <a:schemeClr val="bg1"/>
                </a:solidFill>
              </a:rPr>
              <a:t> </a:t>
            </a:r>
            <a:r>
              <a:rPr lang="tr-TR" sz="2000" b="1" dirty="0" err="1" smtClean="0">
                <a:solidFill>
                  <a:schemeClr val="bg1"/>
                </a:solidFill>
              </a:rPr>
              <a:t>world's</a:t>
            </a:r>
            <a:r>
              <a:rPr lang="tr-TR" sz="2000" b="1" dirty="0" smtClean="0">
                <a:solidFill>
                  <a:schemeClr val="bg1"/>
                </a:solidFill>
              </a:rPr>
              <a:t> </a:t>
            </a:r>
            <a:r>
              <a:rPr lang="tr-TR" sz="2000" b="1" dirty="0" err="1" smtClean="0">
                <a:solidFill>
                  <a:schemeClr val="bg1"/>
                </a:solidFill>
              </a:rPr>
              <a:t>existing</a:t>
            </a:r>
            <a:r>
              <a:rPr lang="tr-TR" sz="2000" b="1" dirty="0" smtClean="0">
                <a:solidFill>
                  <a:schemeClr val="bg1"/>
                </a:solidFill>
              </a:rPr>
              <a:t> </a:t>
            </a:r>
            <a:r>
              <a:rPr lang="tr-TR" sz="2000" b="1" dirty="0" err="1" smtClean="0">
                <a:solidFill>
                  <a:schemeClr val="bg1"/>
                </a:solidFill>
              </a:rPr>
              <a:t>natural</a:t>
            </a:r>
            <a:r>
              <a:rPr lang="tr-TR" sz="2000" b="1" dirty="0" smtClean="0">
                <a:solidFill>
                  <a:schemeClr val="bg1"/>
                </a:solidFill>
              </a:rPr>
              <a:t> </a:t>
            </a:r>
            <a:r>
              <a:rPr lang="tr-TR" sz="2000" b="1" dirty="0" err="1" smtClean="0">
                <a:solidFill>
                  <a:schemeClr val="bg1"/>
                </a:solidFill>
              </a:rPr>
              <a:t>gas</a:t>
            </a:r>
            <a:r>
              <a:rPr lang="tr-TR" sz="2000" b="1" dirty="0" smtClean="0">
                <a:solidFill>
                  <a:schemeClr val="bg1"/>
                </a:solidFill>
              </a:rPr>
              <a:t> </a:t>
            </a:r>
            <a:r>
              <a:rPr lang="tr-TR" sz="2000" b="1" dirty="0" err="1" smtClean="0">
                <a:solidFill>
                  <a:schemeClr val="bg1"/>
                </a:solidFill>
              </a:rPr>
              <a:t>reserves</a:t>
            </a:r>
            <a:r>
              <a:rPr lang="tr-TR" sz="2000" b="1" dirty="0" smtClean="0">
                <a:solidFill>
                  <a:schemeClr val="bg1"/>
                </a:solidFill>
              </a:rPr>
              <a:t> </a:t>
            </a:r>
            <a:r>
              <a:rPr lang="tr-TR" sz="2000" b="1" dirty="0" err="1" smtClean="0">
                <a:solidFill>
                  <a:schemeClr val="bg1"/>
                </a:solidFill>
              </a:rPr>
              <a:t>and</a:t>
            </a:r>
            <a:r>
              <a:rPr lang="tr-TR" sz="2000" b="1" dirty="0" smtClean="0">
                <a:solidFill>
                  <a:schemeClr val="bg1"/>
                </a:solidFill>
              </a:rPr>
              <a:t> 10 </a:t>
            </a:r>
            <a:r>
              <a:rPr lang="tr-TR" sz="2000" b="1" dirty="0" err="1" smtClean="0">
                <a:solidFill>
                  <a:schemeClr val="bg1"/>
                </a:solidFill>
              </a:rPr>
              <a:t>per</a:t>
            </a:r>
            <a:r>
              <a:rPr lang="tr-TR" sz="2000" b="1" dirty="0" smtClean="0">
                <a:solidFill>
                  <a:schemeClr val="bg1"/>
                </a:solidFill>
              </a:rPr>
              <a:t> </a:t>
            </a:r>
            <a:r>
              <a:rPr lang="tr-TR" sz="2000" b="1" dirty="0" err="1" smtClean="0">
                <a:solidFill>
                  <a:schemeClr val="bg1"/>
                </a:solidFill>
              </a:rPr>
              <a:t>cent</a:t>
            </a:r>
            <a:r>
              <a:rPr lang="tr-TR" sz="2000" b="1" dirty="0" smtClean="0">
                <a:solidFill>
                  <a:schemeClr val="bg1"/>
                </a:solidFill>
              </a:rPr>
              <a:t> of </a:t>
            </a:r>
            <a:r>
              <a:rPr lang="tr-TR" sz="2000" b="1" dirty="0" err="1" smtClean="0">
                <a:solidFill>
                  <a:schemeClr val="bg1"/>
                </a:solidFill>
              </a:rPr>
              <a:t>the</a:t>
            </a:r>
            <a:r>
              <a:rPr lang="tr-TR" sz="2000" b="1" dirty="0" smtClean="0">
                <a:solidFill>
                  <a:schemeClr val="bg1"/>
                </a:solidFill>
              </a:rPr>
              <a:t> </a:t>
            </a:r>
            <a:r>
              <a:rPr lang="tr-TR" sz="2000" b="1" dirty="0" err="1" smtClean="0">
                <a:solidFill>
                  <a:schemeClr val="bg1"/>
                </a:solidFill>
              </a:rPr>
              <a:t>world's</a:t>
            </a:r>
            <a:r>
              <a:rPr lang="tr-TR" sz="2000" b="1" dirty="0" smtClean="0">
                <a:solidFill>
                  <a:schemeClr val="bg1"/>
                </a:solidFill>
              </a:rPr>
              <a:t> </a:t>
            </a:r>
            <a:r>
              <a:rPr lang="tr-TR" sz="2000" b="1" dirty="0" err="1" smtClean="0">
                <a:solidFill>
                  <a:schemeClr val="bg1"/>
                </a:solidFill>
              </a:rPr>
              <a:t>oil</a:t>
            </a:r>
            <a:r>
              <a:rPr lang="tr-TR" sz="2000" b="1" dirty="0" smtClean="0">
                <a:solidFill>
                  <a:schemeClr val="bg1"/>
                </a:solidFill>
              </a:rPr>
              <a:t> </a:t>
            </a:r>
            <a:r>
              <a:rPr lang="tr-TR" sz="2000" b="1" dirty="0" err="1" smtClean="0">
                <a:solidFill>
                  <a:schemeClr val="bg1"/>
                </a:solidFill>
              </a:rPr>
              <a:t>reserves</a:t>
            </a:r>
            <a:r>
              <a:rPr lang="tr-TR" sz="2000" b="1" dirty="0" smtClean="0">
                <a:solidFill>
                  <a:schemeClr val="bg1"/>
                </a:solidFill>
              </a:rPr>
              <a:t> </a:t>
            </a:r>
            <a:r>
              <a:rPr lang="tr-TR" sz="2000" b="1" dirty="0" err="1" smtClean="0">
                <a:solidFill>
                  <a:schemeClr val="bg1"/>
                </a:solidFill>
              </a:rPr>
              <a:t>are</a:t>
            </a:r>
            <a:r>
              <a:rPr lang="tr-TR" sz="2000" b="1" dirty="0" smtClean="0">
                <a:solidFill>
                  <a:schemeClr val="bg1"/>
                </a:solidFill>
              </a:rPr>
              <a:t> in </a:t>
            </a:r>
            <a:r>
              <a:rPr lang="tr-TR" sz="2000" b="1" dirty="0" err="1" smtClean="0">
                <a:solidFill>
                  <a:schemeClr val="bg1"/>
                </a:solidFill>
              </a:rPr>
              <a:t>the</a:t>
            </a:r>
            <a:r>
              <a:rPr lang="tr-TR" sz="2000" b="1" dirty="0" smtClean="0">
                <a:solidFill>
                  <a:schemeClr val="bg1"/>
                </a:solidFill>
              </a:rPr>
              <a:t> </a:t>
            </a:r>
            <a:r>
              <a:rPr lang="tr-TR" sz="2000" b="1" dirty="0" err="1" smtClean="0">
                <a:solidFill>
                  <a:schemeClr val="bg1"/>
                </a:solidFill>
              </a:rPr>
              <a:t>Arctic</a:t>
            </a:r>
            <a:r>
              <a:rPr lang="tr-TR" sz="2000" b="1" dirty="0" smtClean="0">
                <a:solidFill>
                  <a:schemeClr val="bg1"/>
                </a:solidFill>
              </a:rPr>
              <a:t> </a:t>
            </a:r>
            <a:r>
              <a:rPr lang="tr-TR" sz="2000" b="1" dirty="0" err="1" smtClean="0">
                <a:solidFill>
                  <a:schemeClr val="bg1"/>
                </a:solidFill>
              </a:rPr>
              <a:t>Region</a:t>
            </a:r>
            <a:r>
              <a:rPr lang="tr-TR" sz="2000" b="1" dirty="0" smtClean="0">
                <a:solidFill>
                  <a:schemeClr val="bg1"/>
                </a:solidFill>
              </a:rPr>
              <a:t>. </a:t>
            </a:r>
            <a:r>
              <a:rPr lang="tr-TR" sz="2000" b="1" dirty="0" err="1" smtClean="0">
                <a:solidFill>
                  <a:schemeClr val="bg1"/>
                </a:solidFill>
              </a:rPr>
              <a:t>There</a:t>
            </a:r>
            <a:r>
              <a:rPr lang="tr-TR" sz="2000" b="1" dirty="0" smtClean="0">
                <a:solidFill>
                  <a:schemeClr val="bg1"/>
                </a:solidFill>
              </a:rPr>
              <a:t> </a:t>
            </a:r>
            <a:r>
              <a:rPr lang="tr-TR" sz="2000" b="1" dirty="0" err="1" smtClean="0">
                <a:solidFill>
                  <a:schemeClr val="bg1"/>
                </a:solidFill>
              </a:rPr>
              <a:t>are</a:t>
            </a:r>
            <a:r>
              <a:rPr lang="tr-TR" sz="2000" b="1" dirty="0" smtClean="0">
                <a:solidFill>
                  <a:schemeClr val="bg1"/>
                </a:solidFill>
              </a:rPr>
              <a:t> </a:t>
            </a:r>
            <a:r>
              <a:rPr lang="tr-TR" sz="2000" b="1" dirty="0" err="1" smtClean="0">
                <a:solidFill>
                  <a:schemeClr val="bg1"/>
                </a:solidFill>
              </a:rPr>
              <a:t>also</a:t>
            </a:r>
            <a:r>
              <a:rPr lang="tr-TR" sz="2000" b="1" dirty="0" smtClean="0">
                <a:solidFill>
                  <a:schemeClr val="bg1"/>
                </a:solidFill>
              </a:rPr>
              <a:t> </a:t>
            </a:r>
            <a:r>
              <a:rPr lang="tr-TR" sz="2000" b="1" dirty="0" err="1" smtClean="0">
                <a:solidFill>
                  <a:schemeClr val="bg1"/>
                </a:solidFill>
              </a:rPr>
              <a:t>rich</a:t>
            </a:r>
            <a:r>
              <a:rPr lang="tr-TR" sz="2000" b="1" dirty="0" smtClean="0">
                <a:solidFill>
                  <a:schemeClr val="bg1"/>
                </a:solidFill>
              </a:rPr>
              <a:t> </a:t>
            </a:r>
            <a:r>
              <a:rPr lang="tr-TR" sz="2000" b="1" dirty="0" err="1" smtClean="0">
                <a:solidFill>
                  <a:schemeClr val="bg1"/>
                </a:solidFill>
              </a:rPr>
              <a:t>zinc</a:t>
            </a:r>
            <a:r>
              <a:rPr lang="tr-TR" sz="2000" b="1" dirty="0" smtClean="0">
                <a:solidFill>
                  <a:schemeClr val="bg1"/>
                </a:solidFill>
              </a:rPr>
              <a:t>, </a:t>
            </a:r>
            <a:r>
              <a:rPr lang="tr-TR" sz="2000" b="1" dirty="0" err="1" smtClean="0">
                <a:solidFill>
                  <a:schemeClr val="bg1"/>
                </a:solidFill>
              </a:rPr>
              <a:t>nickel</a:t>
            </a:r>
            <a:r>
              <a:rPr lang="tr-TR" sz="2000" b="1" dirty="0" smtClean="0">
                <a:solidFill>
                  <a:schemeClr val="bg1"/>
                </a:solidFill>
              </a:rPr>
              <a:t>, </a:t>
            </a:r>
            <a:r>
              <a:rPr lang="tr-TR" sz="2000" b="1" dirty="0" err="1" smtClean="0">
                <a:solidFill>
                  <a:schemeClr val="bg1"/>
                </a:solidFill>
              </a:rPr>
              <a:t>copper</a:t>
            </a:r>
            <a:r>
              <a:rPr lang="tr-TR" sz="2000" b="1" dirty="0" smtClean="0">
                <a:solidFill>
                  <a:schemeClr val="bg1"/>
                </a:solidFill>
              </a:rPr>
              <a:t>, </a:t>
            </a:r>
            <a:r>
              <a:rPr lang="tr-TR" sz="2000" b="1" dirty="0" err="1" smtClean="0">
                <a:solidFill>
                  <a:schemeClr val="bg1"/>
                </a:solidFill>
              </a:rPr>
              <a:t>gold</a:t>
            </a:r>
            <a:r>
              <a:rPr lang="tr-TR" sz="2000" b="1" dirty="0" smtClean="0">
                <a:solidFill>
                  <a:schemeClr val="bg1"/>
                </a:solidFill>
              </a:rPr>
              <a:t>, </a:t>
            </a:r>
            <a:r>
              <a:rPr lang="tr-TR" sz="2000" b="1" dirty="0" err="1" smtClean="0">
                <a:solidFill>
                  <a:schemeClr val="bg1"/>
                </a:solidFill>
              </a:rPr>
              <a:t>iron</a:t>
            </a:r>
            <a:r>
              <a:rPr lang="tr-TR" sz="2000" b="1" dirty="0" smtClean="0">
                <a:solidFill>
                  <a:schemeClr val="bg1"/>
                </a:solidFill>
              </a:rPr>
              <a:t> </a:t>
            </a:r>
            <a:r>
              <a:rPr lang="tr-TR" sz="2000" b="1" dirty="0" err="1" smtClean="0">
                <a:solidFill>
                  <a:schemeClr val="bg1"/>
                </a:solidFill>
              </a:rPr>
              <a:t>and</a:t>
            </a:r>
            <a:r>
              <a:rPr lang="tr-TR" sz="2000" b="1" dirty="0" smtClean="0">
                <a:solidFill>
                  <a:schemeClr val="bg1"/>
                </a:solidFill>
              </a:rPr>
              <a:t> </a:t>
            </a:r>
            <a:r>
              <a:rPr lang="tr-TR" sz="2000" b="1" dirty="0" err="1" smtClean="0">
                <a:solidFill>
                  <a:schemeClr val="bg1"/>
                </a:solidFill>
              </a:rPr>
              <a:t>palladium</a:t>
            </a:r>
            <a:r>
              <a:rPr lang="tr-TR" sz="2000" b="1" dirty="0" smtClean="0">
                <a:solidFill>
                  <a:schemeClr val="bg1"/>
                </a:solidFill>
              </a:rPr>
              <a:t> </a:t>
            </a:r>
            <a:r>
              <a:rPr lang="tr-TR" sz="2000" b="1" dirty="0" err="1" smtClean="0">
                <a:solidFill>
                  <a:schemeClr val="bg1"/>
                </a:solidFill>
              </a:rPr>
              <a:t>resources</a:t>
            </a:r>
            <a:r>
              <a:rPr lang="tr-TR" sz="2000" b="1" dirty="0" smtClean="0">
                <a:solidFill>
                  <a:schemeClr val="bg1"/>
                </a:solidFill>
              </a:rPr>
              <a:t>. On </a:t>
            </a:r>
            <a:r>
              <a:rPr lang="tr-TR" sz="2000" b="1" dirty="0" err="1" smtClean="0">
                <a:solidFill>
                  <a:schemeClr val="bg1"/>
                </a:solidFill>
              </a:rPr>
              <a:t>the</a:t>
            </a:r>
            <a:r>
              <a:rPr lang="tr-TR" sz="2000" b="1" dirty="0" smtClean="0">
                <a:solidFill>
                  <a:schemeClr val="bg1"/>
                </a:solidFill>
              </a:rPr>
              <a:t> </a:t>
            </a:r>
            <a:r>
              <a:rPr lang="tr-TR" sz="2000" b="1" dirty="0" err="1" smtClean="0">
                <a:solidFill>
                  <a:schemeClr val="bg1"/>
                </a:solidFill>
              </a:rPr>
              <a:t>other</a:t>
            </a:r>
            <a:r>
              <a:rPr lang="tr-TR" sz="2000" b="1" dirty="0" smtClean="0">
                <a:solidFill>
                  <a:schemeClr val="bg1"/>
                </a:solidFill>
              </a:rPr>
              <a:t> </a:t>
            </a:r>
            <a:r>
              <a:rPr lang="tr-TR" sz="2000" b="1" dirty="0" err="1" smtClean="0">
                <a:solidFill>
                  <a:schemeClr val="bg1"/>
                </a:solidFill>
              </a:rPr>
              <a:t>hand</a:t>
            </a:r>
            <a:r>
              <a:rPr lang="tr-TR" sz="2000" b="1" dirty="0" smtClean="0">
                <a:solidFill>
                  <a:schemeClr val="bg1"/>
                </a:solidFill>
              </a:rPr>
              <a:t>, </a:t>
            </a:r>
            <a:r>
              <a:rPr lang="tr-TR" sz="2000" b="1" dirty="0" err="1" smtClean="0">
                <a:solidFill>
                  <a:schemeClr val="bg1"/>
                </a:solidFill>
              </a:rPr>
              <a:t>new</a:t>
            </a:r>
            <a:r>
              <a:rPr lang="tr-TR" sz="2000" b="1" dirty="0" smtClean="0">
                <a:solidFill>
                  <a:schemeClr val="bg1"/>
                </a:solidFill>
              </a:rPr>
              <a:t> </a:t>
            </a:r>
            <a:r>
              <a:rPr lang="tr-TR" sz="2000" b="1" dirty="0" err="1" smtClean="0">
                <a:solidFill>
                  <a:schemeClr val="bg1"/>
                </a:solidFill>
              </a:rPr>
              <a:t>fishing</a:t>
            </a:r>
            <a:r>
              <a:rPr lang="tr-TR" sz="2000" b="1" dirty="0" smtClean="0">
                <a:solidFill>
                  <a:schemeClr val="bg1"/>
                </a:solidFill>
              </a:rPr>
              <a:t> </a:t>
            </a:r>
            <a:r>
              <a:rPr lang="tr-TR" sz="2000" b="1" dirty="0" err="1" smtClean="0">
                <a:solidFill>
                  <a:schemeClr val="bg1"/>
                </a:solidFill>
              </a:rPr>
              <a:t>areas</a:t>
            </a:r>
            <a:r>
              <a:rPr lang="tr-TR" sz="2000" b="1" dirty="0" smtClean="0">
                <a:solidFill>
                  <a:schemeClr val="bg1"/>
                </a:solidFill>
              </a:rPr>
              <a:t> </a:t>
            </a:r>
            <a:r>
              <a:rPr lang="tr-TR" sz="2000" b="1" dirty="0" err="1" smtClean="0">
                <a:solidFill>
                  <a:schemeClr val="bg1"/>
                </a:solidFill>
              </a:rPr>
              <a:t>will</a:t>
            </a:r>
            <a:r>
              <a:rPr lang="tr-TR" sz="2000" b="1" dirty="0" smtClean="0">
                <a:solidFill>
                  <a:schemeClr val="bg1"/>
                </a:solidFill>
              </a:rPr>
              <a:t> </a:t>
            </a:r>
            <a:r>
              <a:rPr lang="tr-TR" sz="2000" b="1" dirty="0" err="1" smtClean="0">
                <a:solidFill>
                  <a:schemeClr val="bg1"/>
                </a:solidFill>
              </a:rPr>
              <a:t>also</a:t>
            </a:r>
            <a:r>
              <a:rPr lang="tr-TR" sz="2000" b="1" dirty="0" smtClean="0">
                <a:solidFill>
                  <a:schemeClr val="bg1"/>
                </a:solidFill>
              </a:rPr>
              <a:t> </a:t>
            </a:r>
            <a:r>
              <a:rPr lang="tr-TR" sz="2000" b="1" dirty="0" err="1" smtClean="0">
                <a:solidFill>
                  <a:schemeClr val="bg1"/>
                </a:solidFill>
              </a:rPr>
              <a:t>emerge</a:t>
            </a:r>
            <a:r>
              <a:rPr lang="tr-TR" sz="2000" b="1" dirty="0" smtClean="0">
                <a:solidFill>
                  <a:schemeClr val="bg1"/>
                </a:solidFill>
              </a:rPr>
              <a:t>. </a:t>
            </a:r>
            <a:r>
              <a:rPr lang="tr-TR" sz="2000" b="1" dirty="0" err="1" smtClean="0">
                <a:solidFill>
                  <a:schemeClr val="bg1"/>
                </a:solidFill>
              </a:rPr>
              <a:t>Melting</a:t>
            </a:r>
            <a:r>
              <a:rPr lang="tr-TR" sz="2000" b="1" dirty="0" smtClean="0">
                <a:solidFill>
                  <a:schemeClr val="bg1"/>
                </a:solidFill>
              </a:rPr>
              <a:t> is </a:t>
            </a:r>
            <a:r>
              <a:rPr lang="tr-TR" sz="2000" b="1" dirty="0" err="1" smtClean="0">
                <a:solidFill>
                  <a:schemeClr val="bg1"/>
                </a:solidFill>
              </a:rPr>
              <a:t>expected</a:t>
            </a:r>
            <a:r>
              <a:rPr lang="tr-TR" sz="2000" b="1" dirty="0" smtClean="0">
                <a:solidFill>
                  <a:schemeClr val="bg1"/>
                </a:solidFill>
              </a:rPr>
              <a:t> </a:t>
            </a:r>
            <a:r>
              <a:rPr lang="tr-TR" sz="2000" b="1" dirty="0" err="1" smtClean="0">
                <a:solidFill>
                  <a:schemeClr val="bg1"/>
                </a:solidFill>
              </a:rPr>
              <a:t>to</a:t>
            </a:r>
            <a:r>
              <a:rPr lang="tr-TR" sz="2000" b="1" dirty="0" smtClean="0">
                <a:solidFill>
                  <a:schemeClr val="bg1"/>
                </a:solidFill>
              </a:rPr>
              <a:t> </a:t>
            </a:r>
            <a:r>
              <a:rPr lang="tr-TR" sz="2000" b="1" dirty="0" err="1" smtClean="0">
                <a:solidFill>
                  <a:schemeClr val="bg1"/>
                </a:solidFill>
              </a:rPr>
              <a:t>lead</a:t>
            </a:r>
            <a:r>
              <a:rPr lang="tr-TR" sz="2000" b="1" dirty="0" smtClean="0">
                <a:solidFill>
                  <a:schemeClr val="bg1"/>
                </a:solidFill>
              </a:rPr>
              <a:t> </a:t>
            </a:r>
            <a:r>
              <a:rPr lang="tr-TR" sz="2000" b="1" dirty="0" err="1" smtClean="0">
                <a:solidFill>
                  <a:schemeClr val="bg1"/>
                </a:solidFill>
              </a:rPr>
              <a:t>to</a:t>
            </a:r>
            <a:r>
              <a:rPr lang="tr-TR" sz="2000" b="1" dirty="0" smtClean="0">
                <a:solidFill>
                  <a:schemeClr val="bg1"/>
                </a:solidFill>
              </a:rPr>
              <a:t> an </a:t>
            </a:r>
            <a:r>
              <a:rPr lang="tr-TR" sz="2000" b="1" dirty="0" err="1" smtClean="0">
                <a:solidFill>
                  <a:schemeClr val="bg1"/>
                </a:solidFill>
              </a:rPr>
              <a:t>increase</a:t>
            </a:r>
            <a:r>
              <a:rPr lang="tr-TR" sz="2000" b="1" dirty="0" smtClean="0">
                <a:solidFill>
                  <a:schemeClr val="bg1"/>
                </a:solidFill>
              </a:rPr>
              <a:t> in </a:t>
            </a:r>
            <a:r>
              <a:rPr lang="tr-TR" sz="2000" b="1" dirty="0" err="1" smtClean="0">
                <a:solidFill>
                  <a:schemeClr val="bg1"/>
                </a:solidFill>
              </a:rPr>
              <a:t>the</a:t>
            </a:r>
            <a:r>
              <a:rPr lang="tr-TR" sz="2000" b="1" dirty="0" smtClean="0">
                <a:solidFill>
                  <a:schemeClr val="bg1"/>
                </a:solidFill>
              </a:rPr>
              <a:t> </a:t>
            </a:r>
            <a:r>
              <a:rPr lang="tr-TR" sz="2000" b="1" dirty="0" err="1" smtClean="0">
                <a:solidFill>
                  <a:schemeClr val="bg1"/>
                </a:solidFill>
              </a:rPr>
              <a:t>amount</a:t>
            </a:r>
            <a:r>
              <a:rPr lang="tr-TR" sz="2000" b="1" dirty="0" smtClean="0">
                <a:solidFill>
                  <a:schemeClr val="bg1"/>
                </a:solidFill>
              </a:rPr>
              <a:t> of </a:t>
            </a:r>
            <a:r>
              <a:rPr lang="tr-TR" sz="2000" b="1" dirty="0" err="1" smtClean="0">
                <a:solidFill>
                  <a:schemeClr val="bg1"/>
                </a:solidFill>
              </a:rPr>
              <a:t>fish</a:t>
            </a:r>
            <a:r>
              <a:rPr lang="tr-TR" sz="2000" b="1" dirty="0" smtClean="0">
                <a:solidFill>
                  <a:schemeClr val="bg1"/>
                </a:solidFill>
              </a:rPr>
              <a:t> </a:t>
            </a:r>
            <a:r>
              <a:rPr lang="tr-TR" sz="2000" b="1" dirty="0" err="1" smtClean="0">
                <a:solidFill>
                  <a:schemeClr val="bg1"/>
                </a:solidFill>
              </a:rPr>
              <a:t>and</a:t>
            </a:r>
            <a:r>
              <a:rPr lang="tr-TR" sz="2000" b="1" dirty="0" smtClean="0">
                <a:solidFill>
                  <a:schemeClr val="bg1"/>
                </a:solidFill>
              </a:rPr>
              <a:t> </a:t>
            </a:r>
            <a:r>
              <a:rPr lang="tr-TR" sz="2000" b="1" dirty="0" err="1" smtClean="0">
                <a:solidFill>
                  <a:schemeClr val="bg1"/>
                </a:solidFill>
              </a:rPr>
              <a:t>microorganisms</a:t>
            </a:r>
            <a:r>
              <a:rPr lang="tr-TR" sz="2000" b="1" dirty="0" smtClean="0">
                <a:solidFill>
                  <a:schemeClr val="bg1"/>
                </a:solidFill>
              </a:rPr>
              <a:t>. </a:t>
            </a:r>
            <a:r>
              <a:rPr lang="tr-TR" sz="2000" b="1" dirty="0" err="1" smtClean="0">
                <a:solidFill>
                  <a:schemeClr val="bg1"/>
                </a:solidFill>
              </a:rPr>
              <a:t>In</a:t>
            </a:r>
            <a:r>
              <a:rPr lang="tr-TR" sz="2000" b="1" dirty="0" smtClean="0">
                <a:solidFill>
                  <a:schemeClr val="bg1"/>
                </a:solidFill>
              </a:rPr>
              <a:t> 2017, a </a:t>
            </a:r>
            <a:r>
              <a:rPr lang="tr-TR" sz="2000" b="1" dirty="0" err="1" smtClean="0">
                <a:solidFill>
                  <a:schemeClr val="bg1"/>
                </a:solidFill>
              </a:rPr>
              <a:t>treaty</a:t>
            </a:r>
            <a:r>
              <a:rPr lang="tr-TR" sz="2000" b="1" dirty="0" smtClean="0">
                <a:solidFill>
                  <a:schemeClr val="bg1"/>
                </a:solidFill>
              </a:rPr>
              <a:t> </a:t>
            </a:r>
            <a:r>
              <a:rPr lang="tr-TR" sz="2000" b="1" dirty="0" err="1" smtClean="0">
                <a:solidFill>
                  <a:schemeClr val="bg1"/>
                </a:solidFill>
              </a:rPr>
              <a:t>was</a:t>
            </a:r>
            <a:r>
              <a:rPr lang="tr-TR" sz="2000" b="1" dirty="0" smtClean="0">
                <a:solidFill>
                  <a:schemeClr val="bg1"/>
                </a:solidFill>
              </a:rPr>
              <a:t> </a:t>
            </a:r>
            <a:r>
              <a:rPr lang="tr-TR" sz="2000" b="1" dirty="0" err="1" smtClean="0">
                <a:solidFill>
                  <a:schemeClr val="bg1"/>
                </a:solidFill>
              </a:rPr>
              <a:t>signed</a:t>
            </a:r>
            <a:r>
              <a:rPr lang="tr-TR" sz="2000" b="1" dirty="0" smtClean="0">
                <a:solidFill>
                  <a:schemeClr val="bg1"/>
                </a:solidFill>
              </a:rPr>
              <a:t> </a:t>
            </a:r>
            <a:r>
              <a:rPr lang="tr-TR" sz="2000" b="1" dirty="0" err="1" smtClean="0">
                <a:solidFill>
                  <a:schemeClr val="bg1"/>
                </a:solidFill>
              </a:rPr>
              <a:t>with</a:t>
            </a:r>
            <a:r>
              <a:rPr lang="tr-TR" sz="2000" b="1" dirty="0" smtClean="0">
                <a:solidFill>
                  <a:schemeClr val="bg1"/>
                </a:solidFill>
              </a:rPr>
              <a:t> </a:t>
            </a:r>
            <a:r>
              <a:rPr lang="tr-TR" sz="2000" b="1" dirty="0" err="1" smtClean="0">
                <a:solidFill>
                  <a:schemeClr val="bg1"/>
                </a:solidFill>
              </a:rPr>
              <a:t>the</a:t>
            </a:r>
            <a:r>
              <a:rPr lang="tr-TR" sz="2000" b="1" dirty="0" smtClean="0">
                <a:solidFill>
                  <a:schemeClr val="bg1"/>
                </a:solidFill>
              </a:rPr>
              <a:t> </a:t>
            </a:r>
            <a:r>
              <a:rPr lang="tr-TR" sz="2000" b="1" dirty="0" err="1" smtClean="0">
                <a:solidFill>
                  <a:schemeClr val="bg1"/>
                </a:solidFill>
              </a:rPr>
              <a:t>participation</a:t>
            </a:r>
            <a:r>
              <a:rPr lang="tr-TR" sz="2000" b="1" dirty="0" smtClean="0">
                <a:solidFill>
                  <a:schemeClr val="bg1"/>
                </a:solidFill>
              </a:rPr>
              <a:t> of </a:t>
            </a:r>
            <a:r>
              <a:rPr lang="tr-TR" sz="2000" b="1" dirty="0" err="1" smtClean="0">
                <a:solidFill>
                  <a:schemeClr val="bg1"/>
                </a:solidFill>
              </a:rPr>
              <a:t>the</a:t>
            </a:r>
            <a:r>
              <a:rPr lang="tr-TR" sz="2000" b="1" dirty="0" smtClean="0">
                <a:solidFill>
                  <a:schemeClr val="bg1"/>
                </a:solidFill>
              </a:rPr>
              <a:t> polar </a:t>
            </a:r>
            <a:r>
              <a:rPr lang="tr-TR" sz="2000" b="1" dirty="0" err="1" smtClean="0">
                <a:solidFill>
                  <a:schemeClr val="bg1"/>
                </a:solidFill>
              </a:rPr>
              <a:t>countries</a:t>
            </a:r>
            <a:r>
              <a:rPr lang="tr-TR" sz="2000" b="1" dirty="0" smtClean="0">
                <a:solidFill>
                  <a:schemeClr val="bg1"/>
                </a:solidFill>
              </a:rPr>
              <a:t>, </a:t>
            </a:r>
            <a:r>
              <a:rPr lang="tr-TR" sz="2000" b="1" dirty="0" err="1" smtClean="0">
                <a:solidFill>
                  <a:schemeClr val="bg1"/>
                </a:solidFill>
              </a:rPr>
              <a:t>the</a:t>
            </a:r>
            <a:r>
              <a:rPr lang="tr-TR" sz="2000" b="1" dirty="0" smtClean="0">
                <a:solidFill>
                  <a:schemeClr val="bg1"/>
                </a:solidFill>
              </a:rPr>
              <a:t> EU, </a:t>
            </a:r>
            <a:r>
              <a:rPr lang="tr-TR" sz="2000" b="1" dirty="0" err="1" smtClean="0">
                <a:solidFill>
                  <a:schemeClr val="bg1"/>
                </a:solidFill>
              </a:rPr>
              <a:t>China</a:t>
            </a:r>
            <a:r>
              <a:rPr lang="tr-TR" sz="2000" b="1" dirty="0" smtClean="0">
                <a:solidFill>
                  <a:schemeClr val="bg1"/>
                </a:solidFill>
              </a:rPr>
              <a:t>, Japan </a:t>
            </a:r>
            <a:r>
              <a:rPr lang="tr-TR" sz="2000" b="1" dirty="0" err="1" smtClean="0">
                <a:solidFill>
                  <a:schemeClr val="bg1"/>
                </a:solidFill>
              </a:rPr>
              <a:t>and</a:t>
            </a:r>
            <a:r>
              <a:rPr lang="tr-TR" sz="2000" b="1" dirty="0" smtClean="0">
                <a:solidFill>
                  <a:schemeClr val="bg1"/>
                </a:solidFill>
              </a:rPr>
              <a:t> </a:t>
            </a:r>
            <a:r>
              <a:rPr lang="tr-TR" sz="2000" b="1" dirty="0" err="1" smtClean="0">
                <a:solidFill>
                  <a:schemeClr val="bg1"/>
                </a:solidFill>
              </a:rPr>
              <a:t>the</a:t>
            </a:r>
            <a:r>
              <a:rPr lang="tr-TR" sz="2000" b="1" dirty="0" smtClean="0">
                <a:solidFill>
                  <a:schemeClr val="bg1"/>
                </a:solidFill>
              </a:rPr>
              <a:t> </a:t>
            </a:r>
            <a:r>
              <a:rPr lang="tr-TR" sz="2000" b="1" dirty="0" err="1" smtClean="0">
                <a:solidFill>
                  <a:schemeClr val="bg1"/>
                </a:solidFill>
              </a:rPr>
              <a:t>Republic</a:t>
            </a:r>
            <a:r>
              <a:rPr lang="tr-TR" sz="2000" b="1" dirty="0" smtClean="0">
                <a:solidFill>
                  <a:schemeClr val="bg1"/>
                </a:solidFill>
              </a:rPr>
              <a:t> of </a:t>
            </a:r>
            <a:r>
              <a:rPr lang="tr-TR" sz="2000" b="1" dirty="0" err="1" smtClean="0">
                <a:solidFill>
                  <a:schemeClr val="bg1"/>
                </a:solidFill>
              </a:rPr>
              <a:t>Korea</a:t>
            </a:r>
            <a:r>
              <a:rPr lang="tr-TR" sz="2000" b="1" dirty="0" smtClean="0">
                <a:solidFill>
                  <a:schemeClr val="bg1"/>
                </a:solidFill>
              </a:rPr>
              <a:t>, </a:t>
            </a:r>
            <a:r>
              <a:rPr lang="tr-TR" sz="2000" b="1" dirty="0" err="1" smtClean="0">
                <a:solidFill>
                  <a:schemeClr val="bg1"/>
                </a:solidFill>
              </a:rPr>
              <a:t>and</a:t>
            </a:r>
            <a:r>
              <a:rPr lang="tr-TR" sz="2000" b="1" dirty="0" smtClean="0">
                <a:solidFill>
                  <a:schemeClr val="bg1"/>
                </a:solidFill>
              </a:rPr>
              <a:t> it </a:t>
            </a:r>
            <a:r>
              <a:rPr lang="tr-TR" sz="2000" b="1" dirty="0" err="1" smtClean="0">
                <a:solidFill>
                  <a:schemeClr val="bg1"/>
                </a:solidFill>
              </a:rPr>
              <a:t>was</a:t>
            </a:r>
            <a:r>
              <a:rPr lang="tr-TR" sz="2000" b="1" dirty="0" smtClean="0">
                <a:solidFill>
                  <a:schemeClr val="bg1"/>
                </a:solidFill>
              </a:rPr>
              <a:t> </a:t>
            </a:r>
            <a:r>
              <a:rPr lang="tr-TR" sz="2000" b="1" dirty="0" err="1" smtClean="0">
                <a:solidFill>
                  <a:schemeClr val="bg1"/>
                </a:solidFill>
              </a:rPr>
              <a:t>agreed</a:t>
            </a:r>
            <a:r>
              <a:rPr lang="tr-TR" sz="2000" b="1" dirty="0" smtClean="0">
                <a:solidFill>
                  <a:schemeClr val="bg1"/>
                </a:solidFill>
              </a:rPr>
              <a:t> </a:t>
            </a:r>
            <a:r>
              <a:rPr lang="tr-TR" sz="2000" b="1" dirty="0" err="1" smtClean="0">
                <a:solidFill>
                  <a:schemeClr val="bg1"/>
                </a:solidFill>
              </a:rPr>
              <a:t>that</a:t>
            </a:r>
            <a:r>
              <a:rPr lang="tr-TR" sz="2000" b="1" dirty="0" smtClean="0">
                <a:solidFill>
                  <a:schemeClr val="bg1"/>
                </a:solidFill>
              </a:rPr>
              <a:t> </a:t>
            </a:r>
            <a:r>
              <a:rPr lang="tr-TR" sz="2000" b="1" dirty="0" err="1" smtClean="0">
                <a:solidFill>
                  <a:schemeClr val="bg1"/>
                </a:solidFill>
              </a:rPr>
              <a:t>there</a:t>
            </a:r>
            <a:r>
              <a:rPr lang="tr-TR" sz="2000" b="1" dirty="0" smtClean="0">
                <a:solidFill>
                  <a:schemeClr val="bg1"/>
                </a:solidFill>
              </a:rPr>
              <a:t> </a:t>
            </a:r>
            <a:r>
              <a:rPr lang="tr-TR" sz="2000" b="1" dirty="0" err="1" smtClean="0">
                <a:solidFill>
                  <a:schemeClr val="bg1"/>
                </a:solidFill>
              </a:rPr>
              <a:t>would</a:t>
            </a:r>
            <a:r>
              <a:rPr lang="tr-TR" sz="2000" b="1" dirty="0" smtClean="0">
                <a:solidFill>
                  <a:schemeClr val="bg1"/>
                </a:solidFill>
              </a:rPr>
              <a:t> be </a:t>
            </a:r>
            <a:r>
              <a:rPr lang="tr-TR" sz="2000" b="1" dirty="0" err="1" smtClean="0">
                <a:solidFill>
                  <a:schemeClr val="bg1"/>
                </a:solidFill>
              </a:rPr>
              <a:t>no</a:t>
            </a:r>
            <a:r>
              <a:rPr lang="tr-TR" sz="2000" b="1" dirty="0" smtClean="0">
                <a:solidFill>
                  <a:schemeClr val="bg1"/>
                </a:solidFill>
              </a:rPr>
              <a:t> </a:t>
            </a:r>
            <a:r>
              <a:rPr lang="tr-TR" sz="2000" b="1" dirty="0" err="1" smtClean="0">
                <a:solidFill>
                  <a:schemeClr val="bg1"/>
                </a:solidFill>
              </a:rPr>
              <a:t>commercial</a:t>
            </a:r>
            <a:r>
              <a:rPr lang="tr-TR" sz="2000" b="1" dirty="0" smtClean="0">
                <a:solidFill>
                  <a:schemeClr val="bg1"/>
                </a:solidFill>
              </a:rPr>
              <a:t> </a:t>
            </a:r>
            <a:r>
              <a:rPr lang="tr-TR" sz="2000" b="1" dirty="0" err="1" smtClean="0">
                <a:solidFill>
                  <a:schemeClr val="bg1"/>
                </a:solidFill>
              </a:rPr>
              <a:t>fishing</a:t>
            </a:r>
            <a:r>
              <a:rPr lang="tr-TR" sz="2000" b="1" dirty="0" smtClean="0">
                <a:solidFill>
                  <a:schemeClr val="bg1"/>
                </a:solidFill>
              </a:rPr>
              <a:t> in </a:t>
            </a:r>
            <a:r>
              <a:rPr lang="tr-TR" sz="2000" b="1" dirty="0" err="1" smtClean="0">
                <a:solidFill>
                  <a:schemeClr val="bg1"/>
                </a:solidFill>
              </a:rPr>
              <a:t>the</a:t>
            </a:r>
            <a:r>
              <a:rPr lang="tr-TR" sz="2000" b="1" dirty="0" smtClean="0">
                <a:solidFill>
                  <a:schemeClr val="bg1"/>
                </a:solidFill>
              </a:rPr>
              <a:t> </a:t>
            </a:r>
            <a:r>
              <a:rPr lang="tr-TR" sz="2000" b="1" dirty="0" err="1" smtClean="0">
                <a:solidFill>
                  <a:schemeClr val="bg1"/>
                </a:solidFill>
              </a:rPr>
              <a:t>central</a:t>
            </a:r>
            <a:r>
              <a:rPr lang="tr-TR" sz="2000" b="1" dirty="0" smtClean="0">
                <a:solidFill>
                  <a:schemeClr val="bg1"/>
                </a:solidFill>
              </a:rPr>
              <a:t> </a:t>
            </a:r>
            <a:r>
              <a:rPr lang="tr-TR" sz="2000" b="1" dirty="0" err="1" smtClean="0">
                <a:solidFill>
                  <a:schemeClr val="bg1"/>
                </a:solidFill>
              </a:rPr>
              <a:t>regions</a:t>
            </a:r>
            <a:r>
              <a:rPr lang="tr-TR" sz="2000" b="1" dirty="0" smtClean="0">
                <a:solidFill>
                  <a:schemeClr val="bg1"/>
                </a:solidFill>
              </a:rPr>
              <a:t> of </a:t>
            </a:r>
            <a:r>
              <a:rPr lang="tr-TR" sz="2000" b="1" dirty="0" err="1" smtClean="0">
                <a:solidFill>
                  <a:schemeClr val="bg1"/>
                </a:solidFill>
              </a:rPr>
              <a:t>the</a:t>
            </a:r>
            <a:r>
              <a:rPr lang="tr-TR" sz="2000" b="1" dirty="0" smtClean="0">
                <a:solidFill>
                  <a:schemeClr val="bg1"/>
                </a:solidFill>
              </a:rPr>
              <a:t> </a:t>
            </a:r>
            <a:r>
              <a:rPr lang="tr-TR" sz="2000" b="1" dirty="0" err="1" smtClean="0">
                <a:solidFill>
                  <a:schemeClr val="bg1"/>
                </a:solidFill>
              </a:rPr>
              <a:t>pole</a:t>
            </a:r>
            <a:r>
              <a:rPr lang="tr-TR" sz="2000" b="1" dirty="0" smtClean="0">
                <a:solidFill>
                  <a:schemeClr val="bg1"/>
                </a:solidFill>
              </a:rPr>
              <a:t> </a:t>
            </a:r>
            <a:r>
              <a:rPr lang="tr-TR" sz="2000" b="1" dirty="0" err="1" smtClean="0">
                <a:solidFill>
                  <a:schemeClr val="bg1"/>
                </a:solidFill>
              </a:rPr>
              <a:t>for</a:t>
            </a:r>
            <a:r>
              <a:rPr lang="tr-TR" sz="2000" b="1" dirty="0" smtClean="0">
                <a:solidFill>
                  <a:schemeClr val="bg1"/>
                </a:solidFill>
              </a:rPr>
              <a:t> 16 </a:t>
            </a:r>
            <a:r>
              <a:rPr lang="tr-TR" sz="2000" b="1" dirty="0" err="1" smtClean="0">
                <a:solidFill>
                  <a:schemeClr val="bg1"/>
                </a:solidFill>
              </a:rPr>
              <a:t>years</a:t>
            </a:r>
            <a:r>
              <a:rPr lang="tr-TR" sz="2000" b="1" dirty="0" smtClean="0">
                <a:solidFill>
                  <a:schemeClr val="bg1"/>
                </a:solidFill>
              </a:rPr>
              <a:t>.</a:t>
            </a:r>
            <a:endParaRPr lang="tr-TR" sz="2000" b="1" dirty="0">
              <a:solidFill>
                <a:schemeClr val="bg1"/>
              </a:solidFill>
            </a:endParaRP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2241" y="693256"/>
            <a:ext cx="6843590" cy="3910623"/>
          </a:xfrm>
          <a:prstGeom prst="rect">
            <a:avLst/>
          </a:prstGeom>
        </p:spPr>
      </p:pic>
    </p:spTree>
    <p:extLst>
      <p:ext uri="{BB962C8B-B14F-4D97-AF65-F5344CB8AC3E}">
        <p14:creationId xmlns:p14="http://schemas.microsoft.com/office/powerpoint/2010/main" val="82854805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1140</Words>
  <Application>Microsoft Office PowerPoint</Application>
  <PresentationFormat>Geniş ekran</PresentationFormat>
  <Paragraphs>69</Paragraphs>
  <Slides>17</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17</vt:i4>
      </vt:variant>
    </vt:vector>
  </HeadingPairs>
  <TitlesOfParts>
    <vt:vector size="22" baseType="lpstr">
      <vt:lpstr>Arial</vt:lpstr>
      <vt:lpstr>Calibri</vt:lpstr>
      <vt:lpstr>Calibri Light</vt:lpstr>
      <vt:lpstr>Montserrat Classic Bold</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hp</dc:creator>
  <cp:lastModifiedBy>hp</cp:lastModifiedBy>
  <cp:revision>11</cp:revision>
  <dcterms:created xsi:type="dcterms:W3CDTF">2024-11-27T08:55:26Z</dcterms:created>
  <dcterms:modified xsi:type="dcterms:W3CDTF">2024-11-27T10:59:20Z</dcterms:modified>
</cp:coreProperties>
</file>