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82" r:id="rId3"/>
    <p:sldId id="271" r:id="rId4"/>
    <p:sldId id="281" r:id="rId5"/>
    <p:sldId id="272" r:id="rId6"/>
    <p:sldId id="280" r:id="rId7"/>
    <p:sldId id="279" r:id="rId8"/>
    <p:sldId id="277" r:id="rId9"/>
    <p:sldId id="283" r:id="rId10"/>
    <p:sldId id="266" r:id="rId11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0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628EA-5EA6-4D58-B1FF-B2A0C1215BDD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7815B-158D-4A51-ADA2-847D02A7B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5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5.v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6.v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6_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1" descr="Изображение выглядит как внешний, природа, гора, конькобежный&#10;&#10;Автоматически созданное описание"/>
          <p:cNvPicPr>
            <a:picLocks noChangeAspect="1"/>
          </p:cNvPicPr>
          <p:nvPr userDrawn="1"/>
        </p:nvPicPr>
        <p:blipFill>
          <a:blip r:embed="rId3"/>
          <a:srcRect t="8180" b="28592"/>
          <a:stretch/>
        </p:blipFill>
        <p:spPr bwMode="auto">
          <a:xfrm>
            <a:off x="0" y="0"/>
            <a:ext cx="12192000" cy="5128591"/>
          </a:xfrm>
          <a:prstGeom prst="rect">
            <a:avLst/>
          </a:prstGeom>
          <a:effectLst/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oleObj" r:id="rId4" imgW="0" imgH="0" progId="">
                  <p:embed/>
                </p:oleObj>
              </mc:Choice>
              <mc:Fallback>
                <p:oleObj name="oleObj" r:id="rId4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9"/>
          <p:cNvSpPr/>
          <p:nvPr userDrawn="1"/>
        </p:nvSpPr>
        <p:spPr bwMode="auto"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  <a:defRPr/>
            </a:pPr>
            <a:endParaRPr lang="en-US" sz="120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" name="Rectangle 1"/>
          <p:cNvSpPr/>
          <p:nvPr userDrawn="1"/>
        </p:nvSpPr>
        <p:spPr bwMode="auto">
          <a:xfrm>
            <a:off x="0" y="0"/>
            <a:ext cx="12192000" cy="2351313"/>
          </a:xfrm>
          <a:prstGeom prst="rect">
            <a:avLst/>
          </a:prstGeom>
          <a:gradFill>
            <a:gsLst>
              <a:gs pos="21000">
                <a:schemeClr val="bg1"/>
              </a:gs>
              <a:gs pos="95000">
                <a:schemeClr val="bg1">
                  <a:alpha val="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96927" y="6382373"/>
            <a:ext cx="6868800" cy="142252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10000"/>
              </a:lnSpc>
              <a:buNone/>
              <a:defRPr sz="12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date/place</a:t>
            </a:r>
            <a:endParaRPr/>
          </a:p>
        </p:txBody>
      </p:sp>
      <p:pic>
        <p:nvPicPr>
          <p:cNvPr id="25" name="Graphic 13"/>
          <p:cNvPicPr>
            <a:picLocks noChangeAspect="1"/>
          </p:cNvPicPr>
          <p:nvPr userDrawn="1"/>
        </p:nvPicPr>
        <p:blipFill>
          <a:blip r:embed="rId5"/>
          <a:srcRect l="23073"/>
          <a:stretch/>
        </p:blipFill>
        <p:spPr bwMode="auto">
          <a:xfrm>
            <a:off x="1505570" y="623923"/>
            <a:ext cx="2923737" cy="8856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628650" y="620713"/>
            <a:ext cx="803331" cy="885600"/>
          </a:xfrm>
          <a:prstGeom prst="rect">
            <a:avLst/>
          </a:prstGeom>
        </p:spPr>
      </p:pic>
      <p:sp>
        <p:nvSpPr>
          <p:cNvPr id="28" name="Rectangle 14"/>
          <p:cNvSpPr/>
          <p:nvPr userDrawn="1"/>
        </p:nvSpPr>
        <p:spPr bwMode="black">
          <a:xfrm>
            <a:off x="628650" y="2351314"/>
            <a:ext cx="8127486" cy="381453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alpha val="7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  <a:defRPr/>
            </a:pPr>
            <a:endParaRPr lang="en-US" sz="2000"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83675" y="2830749"/>
            <a:ext cx="6868800" cy="219391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lnSpc>
                <a:spcPct val="93000"/>
              </a:lnSpc>
              <a:defRPr sz="4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Title in Title Case</a:t>
            </a:r>
            <a:endParaRPr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96927" y="5495706"/>
            <a:ext cx="6868800" cy="4361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10000"/>
              </a:lnSpc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Subtitle in sentence case</a:t>
            </a:r>
            <a:endParaRPr/>
          </a:p>
        </p:txBody>
      </p:sp>
      <p:pic>
        <p:nvPicPr>
          <p:cNvPr id="2" name="Рисунок 6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10558130" y="516835"/>
            <a:ext cx="829783" cy="1070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 l="88" r="63648"/>
          <a:stretch/>
        </p:blipFill>
        <p:spPr bwMode="auto">
          <a:xfrm>
            <a:off x="3182399" y="0"/>
            <a:ext cx="9009602" cy="6858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 bwMode="auto"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oleObj" r:id="rId4" imgW="0" imgH="0" progId="">
                  <p:embed/>
                </p:oleObj>
              </mc:Choice>
              <mc:Fallback>
                <p:oleObj name="oleObj" r:id="rId4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171450" indent="-17145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5265" y="625905"/>
            <a:ext cx="1153148" cy="12712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 l="88" r="63648"/>
          <a:stretch/>
        </p:blipFill>
        <p:spPr bwMode="auto">
          <a:xfrm>
            <a:off x="3182399" y="0"/>
            <a:ext cx="9009602" cy="6858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 bwMode="auto"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oleObj" r:id="rId4" imgW="0" imgH="0" progId="">
                  <p:embed/>
                </p:oleObj>
              </mc:Choice>
              <mc:Fallback>
                <p:oleObj name="oleObj" r:id="rId4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171450" indent="-17145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5265" y="625905"/>
            <a:ext cx="1153148" cy="1271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2086704" y="795706"/>
            <a:ext cx="1693559" cy="10096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rcRect l="88" r="63648"/>
          <a:stretch/>
        </p:blipFill>
        <p:spPr bwMode="auto">
          <a:xfrm>
            <a:off x="3182399" y="0"/>
            <a:ext cx="9009602" cy="6858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 bwMode="auto"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oleObj" r:id="rId4" imgW="0" imgH="0" progId="">
                  <p:embed/>
                </p:oleObj>
              </mc:Choice>
              <mc:Fallback>
                <p:oleObj name="oleObj" r:id="rId4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5265" y="625905"/>
            <a:ext cx="1153148" cy="1271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628650" y="6162957"/>
            <a:ext cx="2025340" cy="3616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 bwMode="auto"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171450" indent="-17145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2727809"/>
            <a:ext cx="3449875" cy="2811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35265" y="625905"/>
            <a:ext cx="1153148" cy="1271242"/>
          </a:xfrm>
          <a:prstGeom prst="rect">
            <a:avLst/>
          </a:prstGeom>
        </p:spPr>
      </p:pic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4367213" y="0"/>
            <a:ext cx="7824787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lank">
    <p:bg>
      <p:bgPr>
        <a:solidFill>
          <a:srgbClr val="F0F3F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ru-RU" sz="1200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1_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ru-RU" sz="1200">
              <a:latin typeface="Arial"/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72440"/>
            <a:ext cx="10535343" cy="3521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" name="TextBox 13"/>
          <p:cNvSpPr txBox="1"/>
          <p:nvPr userDrawn="1"/>
        </p:nvSpPr>
        <p:spPr bwMode="auto"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CF27A5-1A5B-48D3-A060-2758FFBB1ADD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pPr marL="0" marR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Bas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1" y="2281186"/>
            <a:ext cx="12192001" cy="4576813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ru-RU" sz="1200">
              <a:latin typeface="Arial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65850"/>
            <a:ext cx="1093470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11182350" y="6165850"/>
            <a:ext cx="381000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CF27A5-1A5B-48D3-A060-2758FFBB1ADD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pPr marL="0" marR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Bas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1" y="1"/>
            <a:ext cx="12192001" cy="2097088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 userDrawn="1"/>
        </p:nvSpPr>
        <p:spPr bwMode="auto"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ru-RU" sz="1200">
              <a:latin typeface="Arial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65850"/>
            <a:ext cx="1093470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11182350" y="6165850"/>
            <a:ext cx="381000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CF27A5-1A5B-48D3-A060-2758FFBB1ADD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pPr marL="0" marR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Bas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620713"/>
            <a:ext cx="3449875" cy="8635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ru-RU" sz="1200">
              <a:latin typeface="Arial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656137" y="6165850"/>
            <a:ext cx="6603741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CF27A5-1A5B-48D3-A060-2758FFBB1ADD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pPr marL="0" marR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Bas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1315844" y="620713"/>
            <a:ext cx="2764032" cy="8635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ru-RU" sz="1200">
              <a:latin typeface="Arial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656137" y="6165850"/>
            <a:ext cx="6603741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CF27A5-1A5B-48D3-A060-2758FFBB1ADD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pPr marL="0" marR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as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367213" y="0"/>
            <a:ext cx="7824787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30000" y="620713"/>
            <a:ext cx="3449875" cy="8635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ru-RU" sz="1200">
              <a:latin typeface="Arial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CF27A5-1A5B-48D3-A060-2758FFBB1ADD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pPr marL="0" marR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 bwMode="auto">
          <a:xfrm flipH="1">
            <a:off x="-1" y="0"/>
            <a:ext cx="12192000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30000" y="2330663"/>
            <a:ext cx="10933350" cy="174259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914400">
              <a:lnSpc>
                <a:spcPct val="93000"/>
              </a:lnSpc>
              <a:spcBef>
                <a:spcPts val="0"/>
              </a:spcBef>
              <a:buNone/>
              <a:defRPr lang="en-US"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519426" y="625905"/>
            <a:ext cx="1153148" cy="12712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/>
          <a:srcRect l="1623" t="-33462" r="1414" b="5090"/>
          <a:stretch/>
        </p:blipFill>
        <p:spPr bwMode="auto">
          <a:xfrm>
            <a:off x="0" y="3837171"/>
            <a:ext cx="12192000" cy="3020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 bwMode="auto">
          <a:xfrm flipH="1">
            <a:off x="-1" y="3365500"/>
            <a:ext cx="12192000" cy="34925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28650" y="4070644"/>
            <a:ext cx="10934700" cy="20952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914400">
              <a:lnSpc>
                <a:spcPct val="93000"/>
              </a:lnSpc>
              <a:spcBef>
                <a:spcPts val="0"/>
              </a:spcBef>
              <a:buNone/>
              <a:defRPr lang="en-US"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0"/>
            <a:ext cx="12192000" cy="3365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519424" y="2631117"/>
            <a:ext cx="1153148" cy="1271242"/>
          </a:xfrm>
          <a:prstGeom prst="rect">
            <a:avLst/>
          </a:prstGeom>
        </p:spPr>
      </p:pic>
      <p:sp>
        <p:nvSpPr>
          <p:cNvPr id="9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8650" y="6165850"/>
            <a:ext cx="1093335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 defTabSz="9144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​"/>
              <a:def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oleObj" r:id="rId18" imgW="360" imgH="360" progId="">
                  <p:embed/>
                </p:oleObj>
              </mc:Choice>
              <mc:Fallback>
                <p:oleObj name="oleObj" r:id="rId18" imgW="360" imgH="36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2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10000"/>
        </a:lnSpc>
        <a:spcBef>
          <a:spcPts val="600"/>
        </a:spcBef>
        <a:spcAft>
          <a:spcPts val="300"/>
        </a:spcAft>
        <a:buFont typeface="Arial"/>
        <a:buChar char="​"/>
        <a:defRPr lang="en-US" sz="1200">
          <a:solidFill>
            <a:schemeClr val="tx1"/>
          </a:solidFill>
          <a:latin typeface="+mn-lt"/>
          <a:ea typeface="+mn-ea"/>
          <a:cs typeface="+mn-cs"/>
        </a:defRPr>
      </a:lvl1pPr>
      <a:lvl2pPr marL="284400" indent="-172800" algn="l" defTabSz="914400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/>
        <a:buChar char="•"/>
        <a:defRPr lang="en-US" sz="1200">
          <a:solidFill>
            <a:schemeClr val="tx1"/>
          </a:solidFill>
          <a:latin typeface="+mn-lt"/>
          <a:ea typeface="+mn-ea"/>
          <a:cs typeface="+mn-cs"/>
        </a:defRPr>
      </a:lvl2pPr>
      <a:lvl3pPr marL="511200" indent="-165600" algn="l" defTabSz="914400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/>
        <a:buChar char="–"/>
        <a:defRPr lang="en-US" sz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/>
        <a:buChar char="​"/>
        <a:defRPr lang="en-US" sz="16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>
        <a:lnSpc>
          <a:spcPct val="100000"/>
        </a:lnSpc>
        <a:spcBef>
          <a:spcPts val="0"/>
        </a:spcBef>
        <a:spcAft>
          <a:spcPts val="300"/>
        </a:spcAft>
        <a:buClrTx/>
        <a:buFont typeface="Arial"/>
        <a:buChar char="​"/>
        <a:defRPr lang="en-US" sz="1600" b="1">
          <a:solidFill>
            <a:schemeClr val="tx1"/>
          </a:solidFill>
          <a:latin typeface="+mn-lt"/>
          <a:ea typeface="+mn-ea"/>
          <a:cs typeface="+mn-cs"/>
        </a:defRPr>
      </a:lvl5pPr>
      <a:lvl6pPr marL="269875" indent="-152400" algn="l" defTabSz="914400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defRPr lang="en-US" sz="16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>
        <a:lnSpc>
          <a:spcPct val="90000"/>
        </a:lnSpc>
        <a:spcBef>
          <a:spcPts val="900"/>
        </a:spcBef>
        <a:spcAft>
          <a:spcPts val="900"/>
        </a:spcAft>
        <a:buFont typeface="Arial"/>
        <a:buChar char="​"/>
        <a:defRPr lang="en-US" sz="44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>
        <a:lnSpc>
          <a:spcPct val="90000"/>
        </a:lnSpc>
        <a:spcBef>
          <a:spcPts val="900"/>
        </a:spcBef>
        <a:spcAft>
          <a:spcPts val="0"/>
        </a:spcAft>
        <a:buFont typeface="Arial"/>
        <a:buChar char="​"/>
        <a:defRPr lang="en-US" sz="54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>
        <a:lnSpc>
          <a:spcPct val="100000"/>
        </a:lnSpc>
        <a:spcBef>
          <a:spcPts val="0"/>
        </a:spcBef>
        <a:spcAft>
          <a:spcPts val="900"/>
        </a:spcAft>
        <a:buFont typeface="Arial"/>
        <a:buChar char="​"/>
        <a:defRPr lang="en-US" sz="2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 bwMode="auto"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/>
              <a:t>Международный арктический</a:t>
            </a:r>
            <a:br>
              <a:rPr lang="ru-RU" sz="4000" dirty="0" smtClean="0"/>
            </a:br>
            <a:r>
              <a:rPr lang="ru-RU" sz="4000" dirty="0" smtClean="0"/>
              <a:t>научно-образовательный центр на архипелаге Шпицберген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БАРЕНЦБУРГ, 2023 г.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Pics&amp;Photo\Photo\Svalbard\Svalbard 2012\DSCF04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8" b="19145"/>
          <a:stretch/>
        </p:blipFill>
        <p:spPr bwMode="auto">
          <a:xfrm>
            <a:off x="0" y="163481"/>
            <a:ext cx="12192000" cy="62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2999656" y="5024694"/>
            <a:ext cx="6588015" cy="10156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FF66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000" b="1" dirty="0">
              <a:solidFill>
                <a:srgbClr val="FFFF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5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r="1317"/>
          <a:stretch/>
        </p:blipFill>
        <p:spPr>
          <a:xfrm>
            <a:off x="0" y="116632"/>
            <a:ext cx="12192000" cy="65527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332656"/>
            <a:ext cx="10153128" cy="4320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ФГУП «Государственный трест «</a:t>
            </a:r>
            <a:r>
              <a:rPr lang="ru-RU" b="1" dirty="0" err="1" smtClean="0">
                <a:solidFill>
                  <a:srgbClr val="002060"/>
                </a:solidFill>
              </a:rPr>
              <a:t>Арктикуголь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911424" y="836712"/>
            <a:ext cx="10369152" cy="54496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Трест «</a:t>
            </a:r>
            <a:r>
              <a:rPr lang="ru-RU" b="1" dirty="0" err="1" smtClean="0">
                <a:solidFill>
                  <a:srgbClr val="002060"/>
                </a:solidFill>
                <a:ea typeface="Calibri"/>
                <a:cs typeface="Times New Roman"/>
              </a:rPr>
              <a:t>Арктикуголь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» является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головной организацией, осуществляющей экономическую 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деятельность Российской Федерации на архипелаге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Шпицберген.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1923 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г. – Объединение 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Северолес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 покупает часть акций общества «Англо-Русский 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Грумант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1925 г. –. Создается акционерное общество «Русский 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Грумант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 с правлением в Москве.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1927 г. – АО «Русский 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Грумант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 приобретает у шведской компании участок Гора Пирамида.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1931 г. – Объединение 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Союзлеспром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 покупает права на предприятие 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Грумант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7 октября 1931 г. – Организовывается трест 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Арктикуголь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», которому передаются все имущество, права и обязанности Советского Союза на Шпицбергене.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1932 г. – Трест 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Арктикуголь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 </a:t>
            </a:r>
            <a:r>
              <a:rPr lang="ru-RU">
                <a:solidFill>
                  <a:srgbClr val="002060"/>
                </a:solidFill>
                <a:ea typeface="Calibri"/>
                <a:cs typeface="Times New Roman"/>
              </a:rPr>
              <a:t>приобретает </a:t>
            </a:r>
            <a:r>
              <a:rPr lang="ru-RU" smtClean="0">
                <a:solidFill>
                  <a:srgbClr val="002060"/>
                </a:solidFill>
                <a:ea typeface="Calibri"/>
                <a:cs typeface="Times New Roman"/>
              </a:rPr>
              <a:t>Рудник 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Баренцбург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». В результате этого 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трест стал собственником 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четырех земельных участков общей площадью 251 кв. км, на которых расположены три крупных каменноугольных месторождения 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Грумантское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», «Гора Пирамида» и «</a:t>
            </a:r>
            <a:r>
              <a:rPr lang="ru-RU" dirty="0" err="1">
                <a:solidFill>
                  <a:srgbClr val="002060"/>
                </a:solidFill>
                <a:ea typeface="Calibri"/>
                <a:cs typeface="Times New Roman"/>
              </a:rPr>
              <a:t>Баренцбургское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». </a:t>
            </a:r>
            <a:endParaRPr lang="ru-RU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1935 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г. – Советский Союз присоединяется к Парижскому договору о 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Шпицбергене 1920 г.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60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121935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xmlns="" id="{FF0DB8E4-D251-F07E-C7EA-359EAB6A1F99}"/>
              </a:ext>
            </a:extLst>
          </p:cNvPr>
          <p:cNvSpPr/>
          <p:nvPr/>
        </p:nvSpPr>
        <p:spPr bwMode="auto">
          <a:xfrm>
            <a:off x="1919536" y="296652"/>
            <a:ext cx="7780488" cy="648072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9FA992A2-40C4-278B-09C6-7F0064708DF7}"/>
              </a:ext>
            </a:extLst>
          </p:cNvPr>
          <p:cNvSpPr txBox="1">
            <a:spLocks/>
          </p:cNvSpPr>
          <p:nvPr/>
        </p:nvSpPr>
        <p:spPr bwMode="auto">
          <a:xfrm>
            <a:off x="1999648" y="366940"/>
            <a:ext cx="7700375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Научные организации на Шпицбергене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65" y="1079413"/>
            <a:ext cx="7780488" cy="5003416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 bwMode="auto">
          <a:xfrm>
            <a:off x="3431704" y="2204864"/>
            <a:ext cx="144016" cy="144016"/>
          </a:xfrm>
          <a:prstGeom prst="ellipse">
            <a:avLst/>
          </a:prstGeom>
          <a:solidFill>
            <a:srgbClr val="FFFF00"/>
          </a:solidFill>
          <a:ln w="254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 bwMode="auto">
          <a:xfrm>
            <a:off x="5735960" y="4005064"/>
            <a:ext cx="144016" cy="144016"/>
          </a:xfrm>
          <a:prstGeom prst="ellipse">
            <a:avLst/>
          </a:prstGeom>
          <a:solidFill>
            <a:srgbClr val="FFFF00"/>
          </a:solidFill>
          <a:ln w="254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 bwMode="auto">
          <a:xfrm>
            <a:off x="5015880" y="4581128"/>
            <a:ext cx="144016" cy="144016"/>
          </a:xfrm>
          <a:prstGeom prst="ellipse">
            <a:avLst/>
          </a:prstGeom>
          <a:solidFill>
            <a:srgbClr val="FFFF00"/>
          </a:solidFill>
          <a:ln w="254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 bwMode="auto">
          <a:xfrm>
            <a:off x="5951984" y="2708920"/>
            <a:ext cx="144016" cy="144016"/>
          </a:xfrm>
          <a:prstGeom prst="ellipse">
            <a:avLst/>
          </a:prstGeom>
          <a:solidFill>
            <a:srgbClr val="FFFF00"/>
          </a:solidFill>
          <a:ln w="254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 bwMode="auto">
          <a:xfrm>
            <a:off x="5375920" y="4437112"/>
            <a:ext cx="144016" cy="144016"/>
          </a:xfrm>
          <a:prstGeom prst="ellipse">
            <a:avLst/>
          </a:prstGeom>
          <a:solidFill>
            <a:srgbClr val="FFFF00"/>
          </a:solidFill>
          <a:ln w="254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 bwMode="auto">
          <a:xfrm>
            <a:off x="2423592" y="1988840"/>
            <a:ext cx="936104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FF00"/>
                </a:solidFill>
              </a:rPr>
              <a:t>Ny-Alesun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5168955" y="2863969"/>
            <a:ext cx="936104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FF00"/>
                </a:solidFill>
              </a:rPr>
              <a:t>Piramiden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754897" y="3734006"/>
            <a:ext cx="1259872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Longyearbyen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555940" y="4514636"/>
            <a:ext cx="936104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FF00"/>
                </a:solidFill>
              </a:rPr>
              <a:t>Grumant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930754" y="4854933"/>
            <a:ext cx="1250372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FF00"/>
                </a:solidFill>
              </a:rPr>
              <a:t>Barentsburg</a:t>
            </a:r>
            <a:endParaRPr lang="ru-RU" sz="1200" b="1" dirty="0">
              <a:solidFill>
                <a:srgbClr val="FFFF00"/>
              </a:solidFill>
            </a:endParaRPr>
          </a:p>
        </p:txBody>
      </p:sp>
      <p:grpSp>
        <p:nvGrpSpPr>
          <p:cNvPr id="2" name="Группа 26"/>
          <p:cNvGrpSpPr/>
          <p:nvPr/>
        </p:nvGrpSpPr>
        <p:grpSpPr>
          <a:xfrm>
            <a:off x="2999656" y="4869160"/>
            <a:ext cx="1368152" cy="1008113"/>
            <a:chOff x="2701304" y="5202083"/>
            <a:chExt cx="1368152" cy="1008113"/>
          </a:xfrm>
        </p:grpSpPr>
        <p:sp>
          <p:nvSpPr>
            <p:cNvPr id="22" name="Капля 21"/>
            <p:cNvSpPr/>
            <p:nvPr/>
          </p:nvSpPr>
          <p:spPr bwMode="auto">
            <a:xfrm rot="1320000">
              <a:off x="2783631" y="5202083"/>
              <a:ext cx="1008112" cy="1008113"/>
            </a:xfrm>
            <a:prstGeom prst="teardrop">
              <a:avLst>
                <a:gd name="adj" fmla="val 200000"/>
              </a:avLst>
            </a:prstGeom>
            <a:solidFill>
              <a:schemeClr val="bg1">
                <a:alpha val="41000"/>
              </a:schemeClr>
            </a:solidFill>
            <a:ln w="47625" cap="rnd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2701304" y="5490115"/>
              <a:ext cx="1368152" cy="4616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0000"/>
                  </a:solidFill>
                </a:rPr>
                <a:t>РНЦШ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25"/>
          <p:cNvGrpSpPr/>
          <p:nvPr/>
        </p:nvGrpSpPr>
        <p:grpSpPr>
          <a:xfrm>
            <a:off x="1431688" y="2420888"/>
            <a:ext cx="1224136" cy="1008113"/>
            <a:chOff x="221463" y="3696303"/>
            <a:chExt cx="1224136" cy="1008113"/>
          </a:xfrm>
        </p:grpSpPr>
        <p:sp>
          <p:nvSpPr>
            <p:cNvPr id="24" name="Капля 23"/>
            <p:cNvSpPr/>
            <p:nvPr/>
          </p:nvSpPr>
          <p:spPr bwMode="auto">
            <a:xfrm rot="1320000">
              <a:off x="285367" y="3696303"/>
              <a:ext cx="1008112" cy="1008113"/>
            </a:xfrm>
            <a:prstGeom prst="teardrop">
              <a:avLst>
                <a:gd name="adj" fmla="val 200000"/>
              </a:avLst>
            </a:prstGeom>
            <a:solidFill>
              <a:schemeClr val="bg1">
                <a:alpha val="41000"/>
              </a:schemeClr>
            </a:solidFill>
            <a:ln w="47625" cap="rnd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221463" y="3897518"/>
              <a:ext cx="1224136" cy="4616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</a:rPr>
                <a:t>NyARS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Текст 2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7136637" y="1196752"/>
            <a:ext cx="1656184" cy="1290868"/>
            <a:chOff x="7136637" y="1196752"/>
            <a:chExt cx="1656184" cy="1290868"/>
          </a:xfrm>
        </p:grpSpPr>
        <p:sp>
          <p:nvSpPr>
            <p:cNvPr id="28" name="Капля 27"/>
            <p:cNvSpPr/>
            <p:nvPr/>
          </p:nvSpPr>
          <p:spPr bwMode="auto">
            <a:xfrm rot="11580000">
              <a:off x="7248128" y="1196752"/>
              <a:ext cx="1522956" cy="1290868"/>
            </a:xfrm>
            <a:prstGeom prst="teardrop">
              <a:avLst>
                <a:gd name="adj" fmla="val 200000"/>
              </a:avLst>
            </a:prstGeom>
            <a:solidFill>
              <a:schemeClr val="bg1">
                <a:alpha val="41000"/>
              </a:schemeClr>
            </a:solidFill>
            <a:ln w="60325" cap="rnd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7136637" y="1580576"/>
              <a:ext cx="1656184" cy="5232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</a:rPr>
                <a:t>МНОЦ</a:t>
              </a:r>
              <a:endParaRPr lang="ru-RU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122453" y="3520585"/>
            <a:ext cx="1656184" cy="1334348"/>
            <a:chOff x="7470958" y="1379614"/>
            <a:chExt cx="1656184" cy="1522956"/>
          </a:xfrm>
        </p:grpSpPr>
        <p:sp>
          <p:nvSpPr>
            <p:cNvPr id="30" name="Капля 29"/>
            <p:cNvSpPr/>
            <p:nvPr/>
          </p:nvSpPr>
          <p:spPr bwMode="auto">
            <a:xfrm rot="13500000">
              <a:off x="7536161" y="1495658"/>
              <a:ext cx="1522956" cy="1290868"/>
            </a:xfrm>
            <a:prstGeom prst="teardrop">
              <a:avLst>
                <a:gd name="adj" fmla="val 200000"/>
              </a:avLst>
            </a:prstGeom>
            <a:solidFill>
              <a:schemeClr val="bg1">
                <a:alpha val="41000"/>
              </a:schemeClr>
            </a:solidFill>
            <a:ln w="60325" cap="rnd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7470958" y="1844929"/>
              <a:ext cx="1656184" cy="5232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UNIS</a:t>
              </a:r>
              <a:endParaRPr lang="ru-RU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r="1317"/>
          <a:stretch/>
        </p:blipFill>
        <p:spPr>
          <a:xfrm>
            <a:off x="0" y="116632"/>
            <a:ext cx="12192000" cy="65527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620688"/>
            <a:ext cx="10153128" cy="58578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Международный научно-образовательный центр на архипелаге Шпицберген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055440" y="1705001"/>
            <a:ext cx="10369152" cy="47023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Концепция создания Центра разработана ФГУП «ГТ «</a:t>
            </a:r>
            <a:r>
              <a:rPr lang="ru-RU" sz="2000" dirty="0" err="1" smtClean="0">
                <a:solidFill>
                  <a:srgbClr val="002060"/>
                </a:solidFill>
                <a:ea typeface="Calibri"/>
                <a:cs typeface="Times New Roman"/>
              </a:rPr>
              <a:t>Арктикуголь</a:t>
            </a: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» в соответствии с </a:t>
            </a: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протокольным поручением </a:t>
            </a: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Заместителя </a:t>
            </a: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Председателя Правительства – полномочного представителя Президента РФ в Дальневосточном Федеральном округе </a:t>
            </a:r>
            <a:r>
              <a:rPr lang="ru-RU" sz="2000" dirty="0" err="1">
                <a:solidFill>
                  <a:srgbClr val="002060"/>
                </a:solidFill>
                <a:ea typeface="Calibri"/>
                <a:cs typeface="Times New Roman"/>
              </a:rPr>
              <a:t>Ю.П.Трутнева</a:t>
            </a: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 от 14 апреля 2023 г</a:t>
            </a: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., представлена в </a:t>
            </a:r>
            <a:r>
              <a:rPr lang="ru-RU" sz="2000" dirty="0" err="1" smtClean="0">
                <a:solidFill>
                  <a:srgbClr val="002060"/>
                </a:solidFill>
                <a:ea typeface="Calibri"/>
                <a:cs typeface="Times New Roman"/>
              </a:rPr>
              <a:t>Минвостокразвития</a:t>
            </a: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 РФ  и согласована с </a:t>
            </a:r>
            <a:r>
              <a:rPr lang="ru-RU" sz="2000" dirty="0" err="1" smtClean="0">
                <a:solidFill>
                  <a:srgbClr val="002060"/>
                </a:solidFill>
                <a:ea typeface="Calibri"/>
                <a:cs typeface="Times New Roman"/>
              </a:rPr>
              <a:t>Минобрнауки</a:t>
            </a: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 РФ, МИД РФ, Минприроды РФ и Росгидрометом.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Правовую основу создания Ц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ентра 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составляют указы Президента Российской Федерации  от 05.03.2020 № 164 «Об Основах государственной политики Российской Федерации в Арктике на период до 2035 года», от 26.10.2020 № 645 «О Стратегии развития Арктической зоны Российской Федерации и обеспечения национальной безопасности на период до 2035 года», Стратегия российского присутствия на архипелаге Шпицберген до 2030 года, утвержденная распоряжением Правительства Российской Федерации от 18.04.2020 № 1083-р и распоряжение Правительства Российской Федерации от 02.09.2014 № 1676-р.</a:t>
            </a:r>
            <a:endParaRPr lang="ru-RU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12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r="1317"/>
          <a:stretch/>
        </p:blipFill>
        <p:spPr>
          <a:xfrm>
            <a:off x="0" y="116632"/>
            <a:ext cx="12192000" cy="6552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055440" y="1628800"/>
            <a:ext cx="10369152" cy="33759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Основной целью организации Ц</a:t>
            </a:r>
            <a:r>
              <a:rPr lang="ru-RU" sz="2000" dirty="0" smtClean="0">
                <a:solidFill>
                  <a:srgbClr val="002060"/>
                </a:solidFill>
                <a:ea typeface="Calibri"/>
                <a:cs typeface="Times New Roman"/>
              </a:rPr>
              <a:t>ентра </a:t>
            </a: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является создание возможностей для сотрудничества стран БРИКС, ШОС  и других заинтересованных дружественных стран в области комплексного изучения геосфер Земли в Арктическом регионе и подготовки высококвалифицированных научных кадров с использованием территории российского присутствия на архипелаге Шпицберген как высокотехнологичной исследовательской площадки.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Центр создается как консорциум независимых научно-исследовательских и научно-образовательных учреждений и организаций стран- участниц и будет включать в себя научно-исследовательский комплекс и арктический образовательный центр.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7896200" y="824336"/>
            <a:ext cx="3888432" cy="13665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Оптимальным местом для размещения центра является п.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Пирамида,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законсервированный в 1998 г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/>
          <a:stretch/>
        </p:blipFill>
        <p:spPr>
          <a:xfrm>
            <a:off x="119336" y="0"/>
            <a:ext cx="756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4287470" y="332656"/>
            <a:ext cx="3176682" cy="504056"/>
          </a:xfrm>
          <a:prstGeom prst="rect">
            <a:avLst/>
          </a:prstGeom>
          <a:solidFill>
            <a:schemeClr val="bg1">
              <a:alpha val="72000"/>
            </a:scheme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121935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0" name="Группа 49"/>
          <p:cNvGrpSpPr/>
          <p:nvPr/>
        </p:nvGrpSpPr>
        <p:grpSpPr>
          <a:xfrm>
            <a:off x="1432241" y="1140850"/>
            <a:ext cx="8496944" cy="4382436"/>
            <a:chOff x="1415480" y="710299"/>
            <a:chExt cx="8496944" cy="4382436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4583832" y="710299"/>
              <a:ext cx="2160240" cy="5232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</a:rPr>
                <a:t>МНОЦ-Ш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52184" y="740740"/>
              <a:ext cx="2160240" cy="4001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</a:rPr>
                <a:t>Секретариат</a:t>
              </a:r>
              <a:endParaRPr lang="ru-RU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4871864" y="4077072"/>
              <a:ext cx="2160240" cy="10156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</a:rPr>
                <a:t>Единый логистический оператор</a:t>
              </a:r>
              <a:endParaRPr lang="ru-RU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4794789" y="2905569"/>
              <a:ext cx="2314389" cy="92333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Арктический образовательный центр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5334" y="1649713"/>
              <a:ext cx="2592288" cy="92333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Научно-исследовательский комплекс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1432241" y="1880545"/>
              <a:ext cx="2314389" cy="3693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Научный Совет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1415480" y="740740"/>
              <a:ext cx="2314389" cy="64633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Управляющий Совет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1432241" y="2935099"/>
              <a:ext cx="2314389" cy="64633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Образовательный Совет</a:t>
              </a:r>
            </a:p>
          </p:txBody>
        </p:sp>
        <p:cxnSp>
          <p:nvCxnSpPr>
            <p:cNvPr id="15" name="Прямая со стрелкой 14"/>
            <p:cNvCxnSpPr>
              <a:stCxn id="12" idx="3"/>
            </p:cNvCxnSpPr>
            <p:nvPr/>
          </p:nvCxnSpPr>
          <p:spPr bwMode="auto">
            <a:xfrm flipV="1">
              <a:off x="3729869" y="1063905"/>
              <a:ext cx="781955" cy="1"/>
            </a:xfrm>
            <a:prstGeom prst="straightConnector1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11" idx="3"/>
            </p:cNvCxnSpPr>
            <p:nvPr/>
          </p:nvCxnSpPr>
          <p:spPr bwMode="auto">
            <a:xfrm>
              <a:off x="3746630" y="2065211"/>
              <a:ext cx="848704" cy="0"/>
            </a:xfrm>
            <a:prstGeom prst="straightConnector1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13" idx="3"/>
            </p:cNvCxnSpPr>
            <p:nvPr/>
          </p:nvCxnSpPr>
          <p:spPr bwMode="auto">
            <a:xfrm flipV="1">
              <a:off x="3746630" y="3258264"/>
              <a:ext cx="1048159" cy="1"/>
            </a:xfrm>
            <a:prstGeom prst="straightConnector1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 bwMode="auto">
            <a:xfrm>
              <a:off x="6744072" y="836712"/>
              <a:ext cx="1008112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 bwMode="auto">
            <a:xfrm>
              <a:off x="6744072" y="1140850"/>
              <a:ext cx="79208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7536160" y="1140850"/>
              <a:ext cx="0" cy="322425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 bwMode="auto">
            <a:xfrm>
              <a:off x="7032104" y="4365104"/>
              <a:ext cx="504056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>
              <a:stCxn id="10" idx="3"/>
            </p:cNvCxnSpPr>
            <p:nvPr/>
          </p:nvCxnSpPr>
          <p:spPr bwMode="auto">
            <a:xfrm>
              <a:off x="7187622" y="2111378"/>
              <a:ext cx="348538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>
              <a:stCxn id="9" idx="3"/>
            </p:cNvCxnSpPr>
            <p:nvPr/>
          </p:nvCxnSpPr>
          <p:spPr bwMode="auto">
            <a:xfrm>
              <a:off x="7109178" y="3367234"/>
              <a:ext cx="426982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miter lim="800000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Заголовок 1"/>
          <p:cNvSpPr>
            <a:spLocks noGrp="1"/>
          </p:cNvSpPr>
          <p:nvPr>
            <p:ph type="title"/>
          </p:nvPr>
        </p:nvSpPr>
        <p:spPr>
          <a:xfrm>
            <a:off x="3575720" y="404665"/>
            <a:ext cx="3689169" cy="43204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Структура Центра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121935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912218" y="404664"/>
            <a:ext cx="10369152" cy="53789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Основные направления исследований: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климатические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атмосферные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геолого-геофизические исследования;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геофизика внешних геосфер, исследование космической погоды;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гляциология и динамика ледников, исследования вечномерзлых грунтов;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биологические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экология и загрязнение;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морские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этно-гуманитарные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историко-культурные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медико-биологические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палеогеографические исследования;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вопросы экономического сотрудничества дружественных стран 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и Российской Федерации в Арктике.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26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121935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912218" y="692696"/>
            <a:ext cx="10369152" cy="54322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Международное сотрудничество в рамках центра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будет осуществляться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на двусторонней и многосторонней основе в соответствии с объединенной научной Программой, утверждаемой Научным советом, включающим представителей научных и образовательных учреждений, входящих в состав Центра.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Научно-исследовательская инфраструктура Центра будет включать в себя системы наблюдений и обработки данных, принадлежащих участникам консорциума. Для реализации ряда научных и образовательных проектов будет создан Центр коллективного пользования научным и технологическим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оборудованием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рамках Центра планируется организация образовательной деятельности в форме сетевых образовательных программ, отдельных модулей, курсов, краткосрочных программ (летних и зимних школ), стажировок и т.д. с использованием научной инфраструктуры Центра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Научная деятельность участников консорциума согласуется  в соответствии с порядком, определяемым уполномоченными органами Королевства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Норвегия.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34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 FEDF Far East Grid 16:9 - 13395">
  <a:themeElements>
    <a:clrScheme name="Custom 28">
      <a:dk1>
        <a:srgbClr val="000000"/>
      </a:dk1>
      <a:lt1>
        <a:srgbClr val="FFFFFF"/>
      </a:lt1>
      <a:dk2>
        <a:srgbClr val="1F497D"/>
      </a:dk2>
      <a:lt2>
        <a:srgbClr val="F2F2F2"/>
      </a:lt2>
      <a:accent1>
        <a:srgbClr val="005FA0"/>
      </a:accent1>
      <a:accent2>
        <a:srgbClr val="007BB4"/>
      </a:accent2>
      <a:accent3>
        <a:srgbClr val="00B0CA"/>
      </a:accent3>
      <a:accent4>
        <a:srgbClr val="87E3FD"/>
      </a:accent4>
      <a:accent5>
        <a:srgbClr val="DC0D15"/>
      </a:accent5>
      <a:accent6>
        <a:srgbClr val="92D050"/>
      </a:accent6>
      <a:hlink>
        <a:srgbClr val="154094"/>
      </a:hlink>
      <a:folHlink>
        <a:srgbClr val="00B9DC"/>
      </a:folHlink>
    </a:clrScheme>
    <a:fontScheme name="Custom 40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0E4A8E"/>
        </a:solidFill>
        <a:ln w="9525" cap="rnd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9525">
          <a:solidFill>
            <a:schemeClr val="bg1">
              <a:lumMod val="50000"/>
            </a:schemeClr>
          </a:solidFill>
          <a:miter lim="800000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</TotalTime>
  <Words>616</Words>
  <Application>Microsoft Office PowerPoint</Application>
  <DocSecurity>0</DocSecurity>
  <PresentationFormat>Произвольный</PresentationFormat>
  <Paragraphs>57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2_ FEDF Far East Grid 16:9 - 13395</vt:lpstr>
      <vt:lpstr>oleObj</vt:lpstr>
      <vt:lpstr>Международный арктический научно-образовательный центр на архипелаге Шпицберген </vt:lpstr>
      <vt:lpstr>ФГУП «Государственный трест «Арктикуголь»</vt:lpstr>
      <vt:lpstr>Презентация PowerPoint</vt:lpstr>
      <vt:lpstr>Международный научно-образовательный центр на архипелаге Шпицберген</vt:lpstr>
      <vt:lpstr>Презентация PowerPoint</vt:lpstr>
      <vt:lpstr>Презентация PowerPoint</vt:lpstr>
      <vt:lpstr>Структура Центра</vt:lpstr>
      <vt:lpstr>Презентация PowerPoint</vt:lpstr>
      <vt:lpstr>Презентация PowerPoint</vt:lpstr>
      <vt:lpstr>Презентация PowerPoint</vt:lpstr>
    </vt:vector>
  </TitlesOfParts>
  <Company>КРДВ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ДВ</dc:creator>
  <cp:lastModifiedBy>Dad</cp:lastModifiedBy>
  <cp:revision>1198</cp:revision>
  <dcterms:created xsi:type="dcterms:W3CDTF">2021-01-23T01:46:21Z</dcterms:created>
  <dcterms:modified xsi:type="dcterms:W3CDTF">2023-11-22T19:20:36Z</dcterms:modified>
  <dc:identifier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Grid Format</vt:lpwstr>
  </property>
  <property fmtid="{D5CDD505-2E9C-101B-9397-08002B2CF9AE}" pid="3" name="NXPowerLiteLastOptimized">
    <vt:lpwstr>12014826</vt:lpwstr>
  </property>
  <property fmtid="{D5CDD505-2E9C-101B-9397-08002B2CF9AE}" pid="4" name="NXPowerLiteSettings">
    <vt:lpwstr>87000AA0054001</vt:lpwstr>
  </property>
  <property fmtid="{D5CDD505-2E9C-101B-9397-08002B2CF9AE}" pid="5" name="NXPowerLiteVersion">
    <vt:lpwstr>D8.0.11</vt:lpwstr>
  </property>
  <property fmtid="{D5CDD505-2E9C-101B-9397-08002B2CF9AE}" pid="6" name="Template Name">
    <vt:lpwstr>16x9</vt:lpwstr>
  </property>
  <property fmtid="{D5CDD505-2E9C-101B-9397-08002B2CF9AE}" pid="7" name="MSIP_Label_b029aa55-c717-49c7-96ad-42e953bc7712_Enabled">
    <vt:lpwstr>true</vt:lpwstr>
  </property>
  <property fmtid="{D5CDD505-2E9C-101B-9397-08002B2CF9AE}" pid="8" name="MSIP_Label_b029aa55-c717-49c7-96ad-42e953bc7712_SetDate">
    <vt:lpwstr>2022-12-21T08:44:47Z</vt:lpwstr>
  </property>
  <property fmtid="{D5CDD505-2E9C-101B-9397-08002B2CF9AE}" pid="9" name="MSIP_Label_b029aa55-c717-49c7-96ad-42e953bc7712_Method">
    <vt:lpwstr>Standard</vt:lpwstr>
  </property>
  <property fmtid="{D5CDD505-2E9C-101B-9397-08002B2CF9AE}" pid="10" name="MSIP_Label_b029aa55-c717-49c7-96ad-42e953bc7712_Name">
    <vt:lpwstr>b029aa55-c717-49c7-96ad-42e953bc7712</vt:lpwstr>
  </property>
  <property fmtid="{D5CDD505-2E9C-101B-9397-08002B2CF9AE}" pid="11" name="MSIP_Label_b029aa55-c717-49c7-96ad-42e953bc7712_SiteId">
    <vt:lpwstr>e46bc88e-1a4b-44ff-a158-1b9f7eb4561e</vt:lpwstr>
  </property>
  <property fmtid="{D5CDD505-2E9C-101B-9397-08002B2CF9AE}" pid="12" name="MSIP_Label_b029aa55-c717-49c7-96ad-42e953bc7712_ActionId">
    <vt:lpwstr>a5a6df43-199a-47ec-8154-d7011cac4ab9</vt:lpwstr>
  </property>
  <property fmtid="{D5CDD505-2E9C-101B-9397-08002B2CF9AE}" pid="13" name="MSIP_Label_b029aa55-c717-49c7-96ad-42e953bc7712_ContentBits">
    <vt:lpwstr>0</vt:lpwstr>
  </property>
</Properties>
</file>