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381" r:id="rId2"/>
    <p:sldId id="258" r:id="rId3"/>
    <p:sldId id="348" r:id="rId4"/>
    <p:sldId id="426" r:id="rId5"/>
    <p:sldId id="427" r:id="rId6"/>
    <p:sldId id="260" r:id="rId7"/>
    <p:sldId id="421" r:id="rId8"/>
    <p:sldId id="428" r:id="rId9"/>
    <p:sldId id="429" r:id="rId10"/>
    <p:sldId id="371" r:id="rId11"/>
    <p:sldId id="430" r:id="rId12"/>
    <p:sldId id="431" r:id="rId13"/>
    <p:sldId id="287" r:id="rId14"/>
    <p:sldId id="286" r:id="rId15"/>
    <p:sldId id="386" r:id="rId16"/>
    <p:sldId id="432" r:id="rId17"/>
    <p:sldId id="433" r:id="rId18"/>
    <p:sldId id="434" r:id="rId19"/>
    <p:sldId id="435" r:id="rId20"/>
    <p:sldId id="301" r:id="rId21"/>
    <p:sldId id="306" r:id="rId22"/>
    <p:sldId id="393" r:id="rId23"/>
    <p:sldId id="347" r:id="rId24"/>
    <p:sldId id="442" r:id="rId25"/>
    <p:sldId id="455" r:id="rId26"/>
    <p:sldId id="456" r:id="rId27"/>
    <p:sldId id="448" r:id="rId28"/>
    <p:sldId id="457" r:id="rId29"/>
    <p:sldId id="450" r:id="rId30"/>
    <p:sldId id="458" r:id="rId31"/>
    <p:sldId id="454" r:id="rId32"/>
    <p:sldId id="453" r:id="rId33"/>
    <p:sldId id="424" r:id="rId34"/>
    <p:sldId id="443" r:id="rId35"/>
    <p:sldId id="444" r:id="rId36"/>
    <p:sldId id="445" r:id="rId37"/>
    <p:sldId id="446" r:id="rId38"/>
    <p:sldId id="447" r:id="rId39"/>
    <p:sldId id="425" r:id="rId40"/>
    <p:sldId id="436" r:id="rId41"/>
    <p:sldId id="440" r:id="rId42"/>
    <p:sldId id="43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68C81"/>
    <a:srgbClr val="3B366C"/>
    <a:srgbClr val="473A7E"/>
    <a:srgbClr val="A56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37" autoAdjust="0"/>
    <p:restoredTop sz="86459" autoAdjust="0"/>
  </p:normalViewPr>
  <p:slideViewPr>
    <p:cSldViewPr snapToGrid="0">
      <p:cViewPr varScale="1">
        <p:scale>
          <a:sx n="117" d="100"/>
          <a:sy n="117" d="100"/>
        </p:scale>
        <p:origin x="10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7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ГИДРОМЕТЦЕНТР РОССИИ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D39AD-CA3C-4F46-9A69-BFBE07AF7D8C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F8E89-CE5D-4939-ACAB-AD437C1FC4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37311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18-10-24T10:21:18.8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11642 11165 0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ГИДРОМЕТЦЕНТР РОССИИ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CCF9E-AD63-471D-B48A-2B2251E53A52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93C49-6B4E-4381-8591-7F57DF70E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1886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93C49-6B4E-4381-8591-7F57DF70E14C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ГИДРОМЕТЦЕНТР РОССИИ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708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рисунке видно заметное улучшение согласования модельных расчетов с наблюдениями в результате усвоения данных по сплоченности морского льда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17E48FD-E22A-47C1-B4A9-6AE82F5DA66D}" type="slidenum">
              <a:rPr lang="en-US" altLang="ja-JP" b="0" i="0">
                <a:solidFill>
                  <a:schemeClr val="tx1"/>
                </a:solidFill>
              </a:rPr>
              <a:pPr/>
              <a:t>37</a:t>
            </a:fld>
            <a:endParaRPr lang="en-US" altLang="ja-JP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67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В период наименьшего развития ледового покрова в Арктике (август-сентябрь) отмечается свободная от льда акватория на большей части Северного морского пути</a:t>
            </a: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77D1249-45D3-46DF-A354-F7685BFD5DB2}" type="slidenum">
              <a:rPr lang="en-US" altLang="ja-JP" b="0" i="0">
                <a:solidFill>
                  <a:schemeClr val="tx1"/>
                </a:solidFill>
              </a:rPr>
              <a:pPr/>
              <a:t>38</a:t>
            </a:fld>
            <a:endParaRPr lang="en-US" altLang="ja-JP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4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93C49-6B4E-4381-8591-7F57DF70E14C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ГИДРОМЕТЦЕНТР РОССИИ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0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0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4D32C8-6F38-4A97-978F-5169FF04A1E2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80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E8216D-88E4-4B86-93BC-BE0E1B4C786A}" type="slidenum">
              <a:rPr lang="ru-RU" altLang="ru-RU">
                <a:latin typeface="Calibri" panose="020F0502020204030204" pitchFamily="34" charset="0"/>
              </a:rPr>
              <a:pPr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2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FB1644-B6E3-4DF8-82DB-AE46AE082370}" type="slidenum">
              <a:rPr lang="ru-RU" altLang="ru-RU">
                <a:latin typeface="Calibri" panose="020F0502020204030204" pitchFamily="34" charset="0"/>
              </a:rPr>
              <a:pPr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ГИДРОМЕТЦЕНТР РОССИИ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1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3C1E26-9BC6-4E9A-A08E-00D69CF21ACE}" type="slidenum">
              <a:rPr lang="en-US" altLang="ru-RU"/>
              <a:pPr/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014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Области появляются по очереди</a:t>
            </a:r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3C1E26-9BC6-4E9A-A08E-00D69CF21ACE}" type="slidenum">
              <a:rPr lang="en-US" altLang="ru-RU"/>
              <a:pPr/>
              <a:t>15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492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Основные сведения о системе усвоения океанографических данных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AC0D327-6BC0-4A3A-94CE-F6926EB5751F}" type="slidenum">
              <a:rPr lang="en-US" altLang="ja-JP" b="0" i="0">
                <a:solidFill>
                  <a:schemeClr val="tx1"/>
                </a:solidFill>
              </a:rPr>
              <a:pPr/>
              <a:t>34</a:t>
            </a:fld>
            <a:endParaRPr lang="en-US" altLang="ja-JP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3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Расчетная сетка модели, используемой для усвоения океанографических данных</a:t>
            </a:r>
            <a:endParaRPr lang="en-US" altLang="ru-RU" smtClean="0"/>
          </a:p>
          <a:p>
            <a:r>
              <a:rPr lang="ru-RU" altLang="ru-RU" smtClean="0"/>
              <a:t>Горизонтальное сеточное разрешение в Арктике составляет </a:t>
            </a:r>
            <a:r>
              <a:rPr lang="ru-RU" altLang="ru-RU" smtClean="0">
                <a:solidFill>
                  <a:srgbClr val="002060"/>
                </a:solidFill>
                <a:latin typeface="MS Reference Sans Serif" panose="020B0604030504040204" pitchFamily="34" charset="0"/>
                <a:sym typeface="Symbol" panose="05050102010706020507" pitchFamily="18" charset="2"/>
              </a:rPr>
              <a:t>5050 км </a:t>
            </a: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109072B-5106-4E7D-A0B0-B9FD21E59166}" type="slidenum">
              <a:rPr lang="en-US" altLang="ja-JP" b="0" i="0">
                <a:solidFill>
                  <a:schemeClr val="tx1"/>
                </a:solidFill>
              </a:rPr>
              <a:pPr/>
              <a:t>35</a:t>
            </a:fld>
            <a:endParaRPr lang="en-US" altLang="ja-JP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2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рисунке видно заметное улучшение согласования модельных расчетов с наблюдениями в результате усвоения данных по сплоченности морского льда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0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2FD7907-E695-45DE-8B97-248163B13139}" type="slidenum">
              <a:rPr lang="en-US" altLang="ja-JP" b="0" i="0">
                <a:solidFill>
                  <a:schemeClr val="tx1"/>
                </a:solidFill>
              </a:rPr>
              <a:pPr/>
              <a:t>36</a:t>
            </a:fld>
            <a:endParaRPr lang="en-US" altLang="ja-JP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0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5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56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30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4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4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0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1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85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МГУ им. М.В. Ломоносова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0398-3086-438A-B4C2-EFFB6C01D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0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x.doi.org/10.5067/GHGMR-4FJ0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5.jpeg"/><Relationship Id="rId4" Type="http://schemas.openxmlformats.org/officeDocument/2006/relationships/hyperlink" Target="http://pv02.twirpx.net/308/308208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500.org/list/2018/06/?page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8765"/>
          <a:stretch/>
        </p:blipFill>
        <p:spPr>
          <a:xfrm>
            <a:off x="3413" y="0"/>
            <a:ext cx="9140587" cy="6858000"/>
          </a:xfrm>
          <a:prstGeom prst="rect">
            <a:avLst/>
          </a:prstGeom>
        </p:spPr>
      </p:pic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3414" y="11421"/>
            <a:ext cx="9144000" cy="724198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АРКТИКА: </a:t>
            </a:r>
          </a:p>
          <a:p>
            <a:pPr algn="ctr">
              <a:lnSpc>
                <a:spcPct val="115000"/>
              </a:lnSpc>
            </a:pP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погоды </a:t>
            </a: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усвоение океанографических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alt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endParaRPr lang="ru-RU" alt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Р.М.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Вильфанд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Д.Б.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Киктев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Ю.Д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Реснянский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Г.С.Ривин</a:t>
            </a:r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(Гидрометцентр России,</a:t>
            </a: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МГУ им. М.В. Ломоносова)</a:t>
            </a:r>
            <a:endParaRPr lang="ru-RU" alt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РГУ нефти и газа</a:t>
            </a:r>
          </a:p>
          <a:p>
            <a:pPr>
              <a:lnSpc>
                <a:spcPct val="115000"/>
              </a:lnSpc>
            </a:pP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МОСКВА, 01 ноября </a:t>
            </a:r>
            <a:r>
              <a:rPr lang="ru-RU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2018 г</a:t>
            </a: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RU" altLang="ru-RU" sz="1600" b="1" dirty="0">
              <a:solidFill>
                <a:srgbClr val="0307BD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1152EB-034A-4C79-8AFD-BD93A78CE991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t="18271" r="32324" b="5031"/>
          <a:stretch>
            <a:fillRect/>
          </a:stretch>
        </p:blipFill>
        <p:spPr bwMode="auto">
          <a:xfrm>
            <a:off x="1236611" y="637937"/>
            <a:ext cx="7310617" cy="589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5AED6D-585C-42B6-A727-127BB0288DB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10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96687" y="5259"/>
            <a:ext cx="8038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Система уравнений модели </a:t>
            </a:r>
            <a:r>
              <a:rPr lang="en-US" alt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COSMO 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747838"/>
            <a:ext cx="6858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747838"/>
            <a:ext cx="6858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1747838"/>
            <a:ext cx="6858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0" y="1754981"/>
            <a:ext cx="6858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1714500"/>
            <a:ext cx="6858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Box 23"/>
          <p:cNvSpPr txBox="1">
            <a:spLocks noChangeArrowheads="1"/>
          </p:cNvSpPr>
          <p:nvPr/>
        </p:nvSpPr>
        <p:spPr bwMode="auto">
          <a:xfrm>
            <a:off x="5868591" y="1754981"/>
            <a:ext cx="20240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ru-RU" sz="1350" b="1">
                <a:solidFill>
                  <a:srgbClr val="0000FF"/>
                </a:solidFill>
              </a:rPr>
              <a:t>COSMO-Ru13 (ENA)</a:t>
            </a:r>
            <a:endParaRPr lang="ru-RU" altLang="ru-RU" sz="1350" b="1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868591" y="1970485"/>
            <a:ext cx="20240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ru-RU" sz="1350" b="1">
                <a:solidFill>
                  <a:srgbClr val="0000FF"/>
                </a:solidFill>
              </a:rPr>
              <a:t>COSMO-Ru7</a:t>
            </a:r>
            <a:endParaRPr lang="ru-RU" altLang="ru-RU" sz="1350" b="1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868591" y="2180035"/>
            <a:ext cx="20240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ru-RU" sz="1350" b="1">
                <a:solidFill>
                  <a:srgbClr val="0000FF"/>
                </a:solidFill>
              </a:rPr>
              <a:t>COSMO-Ru2</a:t>
            </a:r>
            <a:endParaRPr lang="ru-RU" altLang="ru-RU" sz="1350" b="1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68591" y="2395537"/>
            <a:ext cx="20240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ru-RU" sz="1350" b="1">
                <a:solidFill>
                  <a:srgbClr val="0000FF"/>
                </a:solidFill>
              </a:rPr>
              <a:t>COSMO-Ru1</a:t>
            </a:r>
            <a:endParaRPr lang="ru-RU" altLang="ru-RU" sz="1350" b="1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868591" y="2665810"/>
            <a:ext cx="20240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ru-RU" sz="1350" b="1">
                <a:solidFill>
                  <a:srgbClr val="0000FF"/>
                </a:solidFill>
              </a:rPr>
              <a:t>COSMO-Ru13Sib</a:t>
            </a:r>
            <a:endParaRPr lang="ru-RU" altLang="ru-RU" sz="1350" b="1">
              <a:solidFill>
                <a:srgbClr val="0000FF"/>
              </a:solidFill>
            </a:endParaRPr>
          </a:p>
        </p:txBody>
      </p:sp>
      <p:grpSp>
        <p:nvGrpSpPr>
          <p:cNvPr id="2" name="Группа 34"/>
          <p:cNvGrpSpPr>
            <a:grpSpLocks/>
          </p:cNvGrpSpPr>
          <p:nvPr/>
        </p:nvGrpSpPr>
        <p:grpSpPr bwMode="auto">
          <a:xfrm>
            <a:off x="2789635" y="3673079"/>
            <a:ext cx="4086225" cy="1256562"/>
            <a:chOff x="2195736" y="3754235"/>
            <a:chExt cx="5448669" cy="1675333"/>
          </a:xfrm>
        </p:grpSpPr>
        <p:grpSp>
          <p:nvGrpSpPr>
            <p:cNvPr id="3" name="Группа 28"/>
            <p:cNvGrpSpPr>
              <a:grpSpLocks/>
            </p:cNvGrpSpPr>
            <p:nvPr/>
          </p:nvGrpSpPr>
          <p:grpSpPr bwMode="auto">
            <a:xfrm>
              <a:off x="2195736" y="3754235"/>
              <a:ext cx="5448669" cy="1675333"/>
              <a:chOff x="2195736" y="3754235"/>
              <a:chExt cx="5448669" cy="1675333"/>
            </a:xfrm>
          </p:grpSpPr>
          <p:grpSp>
            <p:nvGrpSpPr>
              <p:cNvPr id="4" name="Группа 18"/>
              <p:cNvGrpSpPr>
                <a:grpSpLocks/>
              </p:cNvGrpSpPr>
              <p:nvPr/>
            </p:nvGrpSpPr>
            <p:grpSpPr bwMode="auto">
              <a:xfrm>
                <a:off x="2232250" y="3784396"/>
                <a:ext cx="4261123" cy="1584248"/>
                <a:chOff x="2232250" y="3428964"/>
                <a:chExt cx="4261123" cy="1584248"/>
              </a:xfrm>
            </p:grpSpPr>
            <p:sp>
              <p:nvSpPr>
                <p:cNvPr id="8" name="5-конечная звезда 7"/>
                <p:cNvSpPr/>
                <p:nvPr/>
              </p:nvSpPr>
              <p:spPr>
                <a:xfrm>
                  <a:off x="2772037" y="3428964"/>
                  <a:ext cx="144473" cy="14445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350"/>
                </a:p>
              </p:txBody>
            </p:sp>
            <p:sp>
              <p:nvSpPr>
                <p:cNvPr id="9" name="5-конечная звезда 8"/>
                <p:cNvSpPr/>
                <p:nvPr/>
              </p:nvSpPr>
              <p:spPr>
                <a:xfrm>
                  <a:off x="5929789" y="4868756"/>
                  <a:ext cx="142885" cy="144455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350"/>
                </a:p>
              </p:txBody>
            </p:sp>
            <p:sp>
              <p:nvSpPr>
                <p:cNvPr id="10" name="Овал 9"/>
                <p:cNvSpPr/>
                <p:nvPr/>
              </p:nvSpPr>
              <p:spPr>
                <a:xfrm>
                  <a:off x="6456875" y="4329033"/>
                  <a:ext cx="36514" cy="36510"/>
                </a:xfrm>
                <a:prstGeom prst="ellipse">
                  <a:avLst/>
                </a:prstGeom>
                <a:solidFill>
                  <a:srgbClr val="0503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350"/>
                </a:p>
              </p:txBody>
            </p:sp>
            <p:sp>
              <p:nvSpPr>
                <p:cNvPr id="11" name="Овал 10"/>
                <p:cNvSpPr/>
                <p:nvPr/>
              </p:nvSpPr>
              <p:spPr>
                <a:xfrm>
                  <a:off x="4211997" y="4292521"/>
                  <a:ext cx="36514" cy="36511"/>
                </a:xfrm>
                <a:prstGeom prst="ellipse">
                  <a:avLst/>
                </a:prstGeom>
                <a:solidFill>
                  <a:srgbClr val="0503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350"/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2232250" y="4076632"/>
                  <a:ext cx="36515" cy="36511"/>
                </a:xfrm>
                <a:prstGeom prst="ellipse">
                  <a:avLst/>
                </a:prstGeom>
                <a:solidFill>
                  <a:srgbClr val="0503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 sz="1350"/>
                </a:p>
              </p:txBody>
            </p:sp>
          </p:grpSp>
          <p:sp>
            <p:nvSpPr>
              <p:cNvPr id="26644" name="TextBox 12"/>
              <p:cNvSpPr txBox="1">
                <a:spLocks noChangeArrowheads="1"/>
              </p:cNvSpPr>
              <p:nvPr/>
            </p:nvSpPr>
            <p:spPr bwMode="auto">
              <a:xfrm>
                <a:off x="2843809" y="3754235"/>
                <a:ext cx="1224152" cy="276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750" b="1">
                    <a:solidFill>
                      <a:srgbClr val="FF0000"/>
                    </a:solidFill>
                  </a:rPr>
                  <a:t>Москва</a:t>
                </a:r>
              </a:p>
            </p:txBody>
          </p:sp>
          <p:sp>
            <p:nvSpPr>
              <p:cNvPr id="26645" name="TextBox 13"/>
              <p:cNvSpPr txBox="1">
                <a:spLocks noChangeArrowheads="1"/>
              </p:cNvSpPr>
              <p:nvPr/>
            </p:nvSpPr>
            <p:spPr bwMode="auto">
              <a:xfrm>
                <a:off x="2195736" y="4345688"/>
                <a:ext cx="662716" cy="261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675" b="1">
                    <a:solidFill>
                      <a:srgbClr val="05035F"/>
                    </a:solidFill>
                  </a:rPr>
                  <a:t>Сочи</a:t>
                </a:r>
              </a:p>
            </p:txBody>
          </p:sp>
          <p:sp>
            <p:nvSpPr>
              <p:cNvPr id="26646" name="TextBox 14"/>
              <p:cNvSpPr txBox="1">
                <a:spLocks noChangeArrowheads="1"/>
              </p:cNvSpPr>
              <p:nvPr/>
            </p:nvSpPr>
            <p:spPr bwMode="auto">
              <a:xfrm>
                <a:off x="4164823" y="4551111"/>
                <a:ext cx="1050535" cy="261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675" b="1">
                    <a:solidFill>
                      <a:srgbClr val="05035F"/>
                    </a:solidFill>
                  </a:rPr>
                  <a:t>Новосибирск</a:t>
                </a:r>
              </a:p>
            </p:txBody>
          </p:sp>
          <p:sp>
            <p:nvSpPr>
              <p:cNvPr id="26647" name="TextBox 15"/>
              <p:cNvSpPr txBox="1">
                <a:spLocks noChangeArrowheads="1"/>
              </p:cNvSpPr>
              <p:nvPr/>
            </p:nvSpPr>
            <p:spPr bwMode="auto">
              <a:xfrm>
                <a:off x="6444206" y="4576519"/>
                <a:ext cx="1200199" cy="261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675" b="1">
                    <a:solidFill>
                      <a:srgbClr val="05035F"/>
                    </a:solidFill>
                  </a:rPr>
                  <a:t>Владивосток</a:t>
                </a:r>
              </a:p>
            </p:txBody>
          </p:sp>
          <p:sp>
            <p:nvSpPr>
              <p:cNvPr id="26648" name="TextBox 16"/>
              <p:cNvSpPr txBox="1">
                <a:spLocks noChangeArrowheads="1"/>
              </p:cNvSpPr>
              <p:nvPr/>
            </p:nvSpPr>
            <p:spPr bwMode="auto">
              <a:xfrm>
                <a:off x="6084151" y="5152583"/>
                <a:ext cx="1224152" cy="276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750" b="1">
                    <a:solidFill>
                      <a:srgbClr val="FF0000"/>
                    </a:solidFill>
                  </a:rPr>
                  <a:t>Пекин</a:t>
                </a:r>
              </a:p>
            </p:txBody>
          </p:sp>
        </p:grpSp>
        <p:sp>
          <p:nvSpPr>
            <p:cNvPr id="26641" name="TextBox 32"/>
            <p:cNvSpPr txBox="1">
              <a:spLocks noChangeArrowheads="1"/>
            </p:cNvSpPr>
            <p:nvPr/>
          </p:nvSpPr>
          <p:spPr bwMode="auto">
            <a:xfrm>
              <a:off x="3084703" y="4005064"/>
              <a:ext cx="911232" cy="26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675" b="1">
                  <a:solidFill>
                    <a:srgbClr val="05035F"/>
                  </a:solidFill>
                </a:rPr>
                <a:t>Казань</a:t>
              </a:r>
            </a:p>
          </p:txBody>
        </p:sp>
        <p:sp>
          <p:nvSpPr>
            <p:cNvPr id="34" name="Овал 33"/>
            <p:cNvSpPr/>
            <p:nvPr/>
          </p:nvSpPr>
          <p:spPr>
            <a:xfrm>
              <a:off x="3095909" y="4112992"/>
              <a:ext cx="36515" cy="36510"/>
            </a:xfrm>
            <a:prstGeom prst="ellipse">
              <a:avLst/>
            </a:prstGeom>
            <a:solidFill>
              <a:srgbClr val="050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1350"/>
            </a:p>
          </p:txBody>
        </p:sp>
      </p:grpSp>
      <p:sp>
        <p:nvSpPr>
          <p:cNvPr id="37" name="Дата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8FD9-FE49-4144-B84B-850B74CD752C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-142844" y="255992"/>
            <a:ext cx="9144000" cy="622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июнь: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Система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COSMO-Ru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/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(области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оперативного прогноза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погоды)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0672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234950" y="438150"/>
            <a:ext cx="90725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>
              <a:defRPr/>
            </a:pP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настоящее время  ежедневно </a:t>
            </a:r>
            <a:b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(для  00,  06,  12 и 18  часов ВСВ) </a:t>
            </a:r>
            <a:b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4 часа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мин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после срока наблюдения система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COSMO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/2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/1/13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км:</a:t>
            </a:r>
          </a:p>
          <a:p>
            <a:pPr marL="981075" indent="-27305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сутки 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подготавливает около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00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прогностических карт и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1000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3200" b="1" dirty="0" err="1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етеограмм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</a:t>
            </a:r>
          </a:p>
          <a:p>
            <a:pPr marL="981075" indent="-27305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автоматически рассылает их в прогностические учреждения Росгидромета,</a:t>
            </a:r>
          </a:p>
          <a:p>
            <a:pPr marL="981075" indent="-27305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выкладывает около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файлов в коде </a:t>
            </a:r>
            <a:r>
              <a:rPr lang="en-US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GRIB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en-US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ftp-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серверы (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месяц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&gt;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Тб</a:t>
            </a:r>
            <a:r>
              <a:rPr lang="ru-RU" sz="3200" b="1" dirty="0">
                <a:solidFill>
                  <a:srgbClr val="0D04B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en-US"/>
          </a:p>
        </p:txBody>
      </p:sp>
      <p:sp>
        <p:nvSpPr>
          <p:cNvPr id="41989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86C4B9-A73B-4C7D-846A-1576A535B395}" type="slidenum">
              <a:rPr lang="en-US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12</a:t>
            </a:fld>
            <a:endParaRPr lang="en-US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64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71525"/>
            <a:ext cx="9358313" cy="4741863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b="1" dirty="0" smtClean="0">
                <a:solidFill>
                  <a:srgbClr val="0D04BC"/>
                </a:solidFill>
              </a:rPr>
              <a:t>Система </a:t>
            </a:r>
            <a:r>
              <a:rPr lang="en-US" b="1" dirty="0" smtClean="0">
                <a:solidFill>
                  <a:srgbClr val="0D04BC"/>
                </a:solidFill>
              </a:rPr>
              <a:t>COSMO-</a:t>
            </a:r>
            <a:r>
              <a:rPr lang="en-US" b="1" dirty="0" err="1" smtClean="0">
                <a:solidFill>
                  <a:srgbClr val="0D04BC"/>
                </a:solidFill>
              </a:rPr>
              <a:t>Ru</a:t>
            </a:r>
            <a:r>
              <a:rPr lang="en-US" b="1" dirty="0" smtClean="0">
                <a:solidFill>
                  <a:srgbClr val="0D04BC"/>
                </a:solidFill>
              </a:rPr>
              <a:t> </a:t>
            </a:r>
            <a:r>
              <a:rPr lang="ru-RU" b="1" dirty="0" smtClean="0">
                <a:solidFill>
                  <a:srgbClr val="0D04BC"/>
                </a:solidFill>
              </a:rPr>
              <a:t>создана коллективом сотрудников  следующих организаций:</a:t>
            </a:r>
          </a:p>
          <a:p>
            <a:pPr algn="ctr">
              <a:buFont typeface="Arial" charset="0"/>
              <a:buNone/>
              <a:defRPr/>
            </a:pPr>
            <a:endParaRPr lang="ru-RU" sz="1400" b="1" dirty="0" smtClean="0">
              <a:solidFill>
                <a:srgbClr val="0D04BC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b="1" dirty="0" smtClean="0">
                <a:solidFill>
                  <a:srgbClr val="0D04BC"/>
                </a:solidFill>
              </a:rPr>
              <a:t>ФГБУ ”Гидрометцентр России” </a:t>
            </a:r>
            <a:r>
              <a:rPr lang="ru-RU" b="1" dirty="0" smtClean="0">
                <a:solidFill>
                  <a:srgbClr val="0D04BC"/>
                </a:solidFill>
              </a:rPr>
              <a:t/>
            </a:r>
            <a:br>
              <a:rPr lang="ru-RU" b="1" dirty="0" smtClean="0">
                <a:solidFill>
                  <a:srgbClr val="0D04BC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(в том числе большая группа молодых выпускников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кафедры метеорологии и климатологии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географического факультета МГУ им. М.В.Ломоносова) </a:t>
            </a:r>
            <a:r>
              <a:rPr lang="ru-RU" sz="2400" b="1" dirty="0" smtClean="0">
                <a:solidFill>
                  <a:srgbClr val="0D04BC"/>
                </a:solidFill>
              </a:rPr>
              <a:t>,</a:t>
            </a:r>
            <a:r>
              <a:rPr lang="ru-RU" b="1" dirty="0" smtClean="0">
                <a:solidFill>
                  <a:srgbClr val="0D04BC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b="1" dirty="0" smtClean="0">
                <a:solidFill>
                  <a:srgbClr val="0D04BC"/>
                </a:solidFill>
              </a:rPr>
              <a:t>ФГБУ ”ГВЦ Росгидромета”,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b="1" dirty="0" smtClean="0">
                <a:solidFill>
                  <a:srgbClr val="0D04BC"/>
                </a:solidFill>
              </a:rPr>
              <a:t>Кафедра метеорологии и климатологии географического факультета МГУ им. М.В.Ломоносова</a:t>
            </a:r>
            <a:r>
              <a:rPr lang="en-US" sz="2800" b="1" dirty="0" smtClean="0">
                <a:solidFill>
                  <a:srgbClr val="0D04BC"/>
                </a:solidFill>
              </a:rPr>
              <a:t>,</a:t>
            </a:r>
            <a:endParaRPr lang="ru-RU" sz="2800" b="1" dirty="0" smtClean="0">
              <a:solidFill>
                <a:srgbClr val="0D04B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b="1" dirty="0" smtClean="0">
                <a:solidFill>
                  <a:srgbClr val="0D04BC"/>
                </a:solidFill>
              </a:rPr>
              <a:t>ФГБУ ”</a:t>
            </a:r>
            <a:r>
              <a:rPr lang="ru-RU" sz="2800" b="1" dirty="0" err="1" smtClean="0">
                <a:solidFill>
                  <a:srgbClr val="0D04BC"/>
                </a:solidFill>
              </a:rPr>
              <a:t>СибНИГМИ</a:t>
            </a:r>
            <a:r>
              <a:rPr lang="ru-RU" sz="2800" b="1" dirty="0" smtClean="0">
                <a:solidFill>
                  <a:srgbClr val="0D04BC"/>
                </a:solidFill>
              </a:rPr>
              <a:t>”.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ru-RU" sz="2800" b="1" dirty="0">
              <a:solidFill>
                <a:srgbClr val="0D04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E0346-C01A-4DE4-8459-6194B9C3C1A6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46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-85287"/>
            <a:ext cx="9144000" cy="65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      13 </a:t>
            </a:r>
            <a:r>
              <a:rPr lang="ru-RU" altLang="ru-RU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апреля 2011</a:t>
            </a:r>
            <a:r>
              <a:rPr lang="ru-RU" altLang="ru-RU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г. ЦМКП приняла </a:t>
            </a:r>
            <a:r>
              <a:rPr lang="ru-RU" altLang="ru-RU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altLang="ru-RU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решение </a:t>
            </a:r>
            <a:r>
              <a:rPr lang="ru-RU" altLang="ru-RU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о </a:t>
            </a:r>
            <a:r>
              <a:rPr lang="ru-RU" alt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ВНЕДРЕНИИ </a:t>
            </a:r>
            <a:r>
              <a:rPr lang="ru-RU" altLang="ru-RU" sz="2400" dirty="0">
                <a:solidFill>
                  <a:srgbClr val="F82846"/>
                </a:solidFill>
                <a:latin typeface="Comic Sans MS" panose="030F0702030302020204" pitchFamily="66" charset="0"/>
              </a:rPr>
              <a:t>системы </a:t>
            </a:r>
            <a:r>
              <a:rPr lang="ru-RU" altLang="ru-RU" sz="2400" dirty="0" smtClean="0">
                <a:solidFill>
                  <a:srgbClr val="F82846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2400" dirty="0" smtClean="0">
                <a:solidFill>
                  <a:srgbClr val="F82846"/>
                </a:solidFill>
                <a:latin typeface="Comic Sans MS" panose="030F0702030302020204" pitchFamily="66" charset="0"/>
              </a:rPr>
            </a:br>
            <a:r>
              <a:rPr lang="ru-RU" altLang="ru-RU" sz="2400" dirty="0" smtClean="0">
                <a:solidFill>
                  <a:srgbClr val="F82846"/>
                </a:solidFill>
                <a:latin typeface="Comic Sans MS" panose="030F0702030302020204" pitchFamily="66" charset="0"/>
              </a:rPr>
              <a:t>мезомасштабного </a:t>
            </a:r>
            <a:r>
              <a:rPr lang="ru-RU" altLang="ru-RU" sz="2400" dirty="0">
                <a:solidFill>
                  <a:srgbClr val="F82846"/>
                </a:solidFill>
                <a:latin typeface="Comic Sans MS" panose="030F0702030302020204" pitchFamily="66" charset="0"/>
              </a:rPr>
              <a:t>прогноза погоды </a:t>
            </a:r>
            <a:r>
              <a:rPr lang="en-US" altLang="ru-RU" sz="2400" dirty="0">
                <a:solidFill>
                  <a:srgbClr val="F82846"/>
                </a:solidFill>
                <a:latin typeface="Comic Sans MS" panose="030F0702030302020204" pitchFamily="66" charset="0"/>
              </a:rPr>
              <a:t>COSMO-Ru</a:t>
            </a:r>
            <a:r>
              <a:rPr lang="ru-RU" altLang="ru-RU" sz="2400" dirty="0">
                <a:solidFill>
                  <a:srgbClr val="F8284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в оперативную практику в качестве </a:t>
            </a:r>
            <a:r>
              <a:rPr lang="ru-RU" altLang="ru-RU" sz="2400" dirty="0">
                <a:solidFill>
                  <a:srgbClr val="F82846"/>
                </a:solidFill>
                <a:latin typeface="Comic Sans MS" panose="030F0702030302020204" pitchFamily="66" charset="0"/>
              </a:rPr>
              <a:t>базовой </a:t>
            </a:r>
            <a:r>
              <a:rPr lang="ru-RU" altLang="ru-RU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для использования в ФГБУ “Гидрометцентр России” и других  прогностических учреждениях Росгидромета</a:t>
            </a:r>
            <a:r>
              <a:rPr lang="ru-RU" altLang="ru-RU" sz="2400" i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None/>
            </a:pPr>
            <a:endParaRPr lang="ru-RU" altLang="ru-RU" sz="24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15 </a:t>
            </a:r>
            <a:r>
              <a:rPr lang="ru-RU" altLang="ru-RU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декабря 2016 </a:t>
            </a:r>
            <a:r>
              <a:rPr lang="ru-RU" altLang="ru-RU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г. ЦМКП приняла решение: </a:t>
            </a:r>
          </a:p>
          <a:p>
            <a:pPr>
              <a:spcAft>
                <a:spcPts val="450"/>
              </a:spcAft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ВНЕДРИТЬ</a:t>
            </a:r>
            <a:r>
              <a:rPr lang="ru-RU" altLang="ru-RU" sz="2400" b="1" dirty="0">
                <a:latin typeface="Comic Sans MS" panose="030F0702030302020204" pitchFamily="66" charset="0"/>
              </a:rPr>
              <a:t> </a:t>
            </a:r>
            <a:r>
              <a:rPr lang="ru-RU" altLang="ru-RU" sz="2400" dirty="0">
                <a:latin typeface="Comic Sans MS" panose="030F0702030302020204" pitchFamily="66" charset="0"/>
              </a:rPr>
              <a:t>в оперативную практику по территории 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Московской области и ЦФО </a:t>
            </a:r>
            <a:r>
              <a:rPr lang="ru-RU" altLang="ru-RU" sz="2400" dirty="0">
                <a:latin typeface="Comic Sans MS" panose="030F0702030302020204" pitchFamily="66" charset="0"/>
              </a:rPr>
              <a:t>прогнозы осадков и скорости ветра по 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СOSMO-Ru2</a:t>
            </a:r>
            <a:r>
              <a:rPr lang="ru-RU" altLang="ru-RU" sz="2400" dirty="0">
                <a:latin typeface="Comic Sans MS" panose="030F0702030302020204" pitchFamily="66" charset="0"/>
              </a:rPr>
              <a:t>, как дополняющие и детализирующие основной метод прогноза по COSMO-Ru7;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ИСПОЛЬЗОВАТЬ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400" dirty="0">
                <a:latin typeface="Comic Sans MS" panose="030F0702030302020204" pitchFamily="66" charset="0"/>
              </a:rPr>
              <a:t>прогнозы 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COSMO-Ru2 </a:t>
            </a:r>
            <a:r>
              <a:rPr lang="ru-RU" altLang="ru-RU" sz="2400" dirty="0">
                <a:latin typeface="Comic Sans MS" panose="030F0702030302020204" pitchFamily="66" charset="0"/>
              </a:rPr>
              <a:t>(температуры, ветра, осадков) по территории 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Северного Кавказа </a:t>
            </a:r>
            <a:r>
              <a:rPr lang="ru-RU" altLang="ru-RU" sz="2400" dirty="0">
                <a:latin typeface="Comic Sans MS" panose="030F0702030302020204" pitchFamily="66" charset="0"/>
              </a:rPr>
              <a:t>в оперативной практике </a:t>
            </a: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в качестве </a:t>
            </a:r>
            <a:r>
              <a:rPr lang="ru-RU" alt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ОСНОВНОГО</a:t>
            </a:r>
            <a:r>
              <a:rPr lang="ru-RU" altLang="ru-RU" sz="2400" dirty="0">
                <a:latin typeface="Comic Sans MS" panose="030F0702030302020204" pitchFamily="66" charset="0"/>
              </a:rPr>
              <a:t> численного метода краткосрочного прогноза погоды</a:t>
            </a:r>
            <a:endParaRPr lang="ru-RU" altLang="ru-RU" sz="2400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584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7B4259-2B2E-40B2-84D4-1597B1459A1B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045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6512" y="186058"/>
            <a:ext cx="9144000" cy="6052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октябрь: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Система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COSMO-Ru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/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(возможные области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оперативного прогноза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погоды)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14422"/>
            <a:ext cx="9144000" cy="519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Box 23"/>
          <p:cNvSpPr txBox="1">
            <a:spLocks noChangeArrowheads="1"/>
          </p:cNvSpPr>
          <p:nvPr/>
        </p:nvSpPr>
        <p:spPr bwMode="auto">
          <a:xfrm>
            <a:off x="6481762" y="1196975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en-US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</a:t>
            </a: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(ENA)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81762" y="1484784"/>
            <a:ext cx="269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en-US" alt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COSMO-Ru2</a:t>
            </a:r>
            <a:endParaRPr lang="ru-RU" altLang="ru-RU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481762" y="1772816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en-US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34"/>
          <p:cNvGrpSpPr>
            <a:grpSpLocks/>
          </p:cNvGrpSpPr>
          <p:nvPr/>
        </p:nvGrpSpPr>
        <p:grpSpPr bwMode="auto">
          <a:xfrm>
            <a:off x="2143108" y="3714752"/>
            <a:ext cx="5464935" cy="1141782"/>
            <a:chOff x="2180913" y="3655271"/>
            <a:chExt cx="5465306" cy="1141725"/>
          </a:xfrm>
        </p:grpSpPr>
        <p:grpSp>
          <p:nvGrpSpPr>
            <p:cNvPr id="3" name="Группа 28"/>
            <p:cNvGrpSpPr>
              <a:grpSpLocks/>
            </p:cNvGrpSpPr>
            <p:nvPr/>
          </p:nvGrpSpPr>
          <p:grpSpPr bwMode="auto">
            <a:xfrm>
              <a:off x="2180913" y="3655271"/>
              <a:ext cx="5465306" cy="1141725"/>
              <a:chOff x="2180913" y="3655271"/>
              <a:chExt cx="5465306" cy="1141725"/>
            </a:xfrm>
          </p:grpSpPr>
          <p:grpSp>
            <p:nvGrpSpPr>
              <p:cNvPr id="4" name="Группа 18"/>
              <p:cNvGrpSpPr>
                <a:grpSpLocks/>
              </p:cNvGrpSpPr>
              <p:nvPr/>
            </p:nvGrpSpPr>
            <p:grpSpPr bwMode="auto">
              <a:xfrm>
                <a:off x="2231234" y="3739960"/>
                <a:ext cx="4285276" cy="959880"/>
                <a:chOff x="2231234" y="3384528"/>
                <a:chExt cx="4285276" cy="959880"/>
              </a:xfrm>
            </p:grpSpPr>
            <p:sp>
              <p:nvSpPr>
                <p:cNvPr id="8" name="5-конечная звезда 7"/>
                <p:cNvSpPr/>
                <p:nvPr/>
              </p:nvSpPr>
              <p:spPr>
                <a:xfrm>
                  <a:off x="2771392" y="3384528"/>
                  <a:ext cx="144473" cy="131324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sp>
              <p:nvSpPr>
                <p:cNvPr id="10" name="Овал 9"/>
                <p:cNvSpPr/>
                <p:nvPr/>
              </p:nvSpPr>
              <p:spPr>
                <a:xfrm>
                  <a:off x="6479996" y="4307898"/>
                  <a:ext cx="36514" cy="36510"/>
                </a:xfrm>
                <a:prstGeom prst="ellipse">
                  <a:avLst/>
                </a:prstGeom>
                <a:solidFill>
                  <a:srgbClr val="0503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sp>
              <p:nvSpPr>
                <p:cNvPr id="11" name="Овал 10"/>
                <p:cNvSpPr/>
                <p:nvPr/>
              </p:nvSpPr>
              <p:spPr>
                <a:xfrm>
                  <a:off x="4211997" y="4292521"/>
                  <a:ext cx="36514" cy="36511"/>
                </a:xfrm>
                <a:prstGeom prst="ellipse">
                  <a:avLst/>
                </a:prstGeom>
                <a:solidFill>
                  <a:srgbClr val="0503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2231234" y="4057846"/>
                  <a:ext cx="36515" cy="36511"/>
                </a:xfrm>
                <a:prstGeom prst="ellipse">
                  <a:avLst/>
                </a:prstGeom>
                <a:solidFill>
                  <a:srgbClr val="0503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</p:grpSp>
          <p:sp>
            <p:nvSpPr>
              <p:cNvPr id="26644" name="TextBox 12"/>
              <p:cNvSpPr txBox="1">
                <a:spLocks noChangeArrowheads="1"/>
              </p:cNvSpPr>
              <p:nvPr/>
            </p:nvSpPr>
            <p:spPr bwMode="auto">
              <a:xfrm>
                <a:off x="2843809" y="3655271"/>
                <a:ext cx="122415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1000" b="1" dirty="0">
                    <a:solidFill>
                      <a:srgbClr val="FF0000"/>
                    </a:solidFill>
                  </a:rPr>
                  <a:t>Москва</a:t>
                </a:r>
              </a:p>
            </p:txBody>
          </p:sp>
          <p:sp>
            <p:nvSpPr>
              <p:cNvPr id="26645" name="TextBox 13"/>
              <p:cNvSpPr txBox="1">
                <a:spLocks noChangeArrowheads="1"/>
              </p:cNvSpPr>
              <p:nvPr/>
            </p:nvSpPr>
            <p:spPr bwMode="auto">
              <a:xfrm>
                <a:off x="2180913" y="4316123"/>
                <a:ext cx="662715" cy="230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900" b="1" dirty="0">
                    <a:solidFill>
                      <a:srgbClr val="05035F"/>
                    </a:solidFill>
                  </a:rPr>
                  <a:t>Сочи</a:t>
                </a:r>
              </a:p>
            </p:txBody>
          </p:sp>
          <p:sp>
            <p:nvSpPr>
              <p:cNvPr id="26646" name="TextBox 14"/>
              <p:cNvSpPr txBox="1">
                <a:spLocks noChangeArrowheads="1"/>
              </p:cNvSpPr>
              <p:nvPr/>
            </p:nvSpPr>
            <p:spPr bwMode="auto">
              <a:xfrm>
                <a:off x="4164823" y="4551112"/>
                <a:ext cx="1050535" cy="230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900" b="1">
                    <a:solidFill>
                      <a:srgbClr val="05035F"/>
                    </a:solidFill>
                  </a:rPr>
                  <a:t>Новосибирск</a:t>
                </a:r>
              </a:p>
            </p:txBody>
          </p:sp>
          <p:sp>
            <p:nvSpPr>
              <p:cNvPr id="26647" name="TextBox 15"/>
              <p:cNvSpPr txBox="1">
                <a:spLocks noChangeArrowheads="1"/>
              </p:cNvSpPr>
              <p:nvPr/>
            </p:nvSpPr>
            <p:spPr bwMode="auto">
              <a:xfrm>
                <a:off x="6446021" y="4566175"/>
                <a:ext cx="1200198" cy="230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altLang="ru-RU" sz="900" b="1" dirty="0">
                    <a:solidFill>
                      <a:srgbClr val="05035F"/>
                    </a:solidFill>
                  </a:rPr>
                  <a:t>Владивосток</a:t>
                </a:r>
              </a:p>
            </p:txBody>
          </p:sp>
        </p:grpSp>
        <p:sp>
          <p:nvSpPr>
            <p:cNvPr id="26641" name="TextBox 32"/>
            <p:cNvSpPr txBox="1">
              <a:spLocks noChangeArrowheads="1"/>
            </p:cNvSpPr>
            <p:nvPr/>
          </p:nvSpPr>
          <p:spPr bwMode="auto">
            <a:xfrm>
              <a:off x="3084703" y="4005064"/>
              <a:ext cx="911233" cy="230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900" b="1">
                  <a:solidFill>
                    <a:srgbClr val="05035F"/>
                  </a:solidFill>
                </a:rPr>
                <a:t>Казань</a:t>
              </a:r>
            </a:p>
          </p:txBody>
        </p:sp>
        <p:sp>
          <p:nvSpPr>
            <p:cNvPr id="34" name="Овал 33"/>
            <p:cNvSpPr/>
            <p:nvPr/>
          </p:nvSpPr>
          <p:spPr>
            <a:xfrm>
              <a:off x="3095909" y="4112992"/>
              <a:ext cx="36515" cy="36510"/>
            </a:xfrm>
            <a:prstGeom prst="ellipse">
              <a:avLst/>
            </a:prstGeom>
            <a:solidFill>
              <a:srgbClr val="050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32808" y="6491470"/>
            <a:ext cx="80110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Расчетные области </a:t>
            </a:r>
            <a:r>
              <a:rPr lang="en-US" sz="1600" i="1" dirty="0" smtClean="0"/>
              <a:t>COSMO-Ru1 </a:t>
            </a:r>
            <a:r>
              <a:rPr lang="ru-RU" sz="1600" i="1" dirty="0" smtClean="0"/>
              <a:t>для Сочи и </a:t>
            </a:r>
            <a:r>
              <a:rPr lang="en-US" sz="1600" i="1" dirty="0" smtClean="0"/>
              <a:t>COSMO-</a:t>
            </a:r>
            <a:r>
              <a:rPr lang="en-US" sz="1600" i="1" dirty="0" err="1" smtClean="0"/>
              <a:t>RuSib</a:t>
            </a:r>
            <a:r>
              <a:rPr lang="en-US" sz="1600" i="1" dirty="0" smtClean="0"/>
              <a:t> </a:t>
            </a:r>
            <a:r>
              <a:rPr lang="ru-RU" sz="1600" i="1" dirty="0" smtClean="0"/>
              <a:t>не показаны</a:t>
            </a:r>
            <a:endParaRPr lang="ru-RU" sz="1600" i="1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81762" y="20510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en-US" altLang="ru-RU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</a:t>
            </a:r>
            <a:r>
              <a:rPr lang="ru-RU" altLang="ru-RU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r>
              <a:rPr lang="en-US" altLang="ru-RU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MSK</a:t>
            </a:r>
            <a:endParaRPr lang="ru-RU" altLang="ru-RU" b="1" u="sng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7251-5B89-4D2B-A751-BB4290A9AC72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572000" y="1185132"/>
            <a:ext cx="1943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cs typeface="Arial" charset="0"/>
              </a:rPr>
              <a:t>8</a:t>
            </a:r>
            <a:r>
              <a:rPr lang="en-US" b="1" dirty="0" smtClean="0">
                <a:cs typeface="Arial" charset="0"/>
              </a:rPr>
              <a:t>0 </a:t>
            </a:r>
            <a:r>
              <a:rPr lang="en-US" b="1" dirty="0">
                <a:cs typeface="Arial" charset="0"/>
              </a:rPr>
              <a:t>000 000 </a:t>
            </a:r>
            <a:r>
              <a:rPr lang="ru-RU" b="1" dirty="0">
                <a:latin typeface="Arial" charset="0"/>
                <a:cs typeface="Arial" charset="0"/>
              </a:rPr>
              <a:t>узлов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201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ABEA6-DBCD-4A2F-BD32-277C0652272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-36512" y="29261"/>
            <a:ext cx="5184576" cy="3266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1151" r="3800" b="2751"/>
          <a:stretch/>
        </p:blipFill>
        <p:spPr>
          <a:xfrm>
            <a:off x="3933190" y="2988129"/>
            <a:ext cx="5197800" cy="3874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8064" y="73478"/>
            <a:ext cx="3917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 по данным 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 00ч  7 октября 2018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506" y="4095599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COSMO-RuENA06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2694" y="1761635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COSMO-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RuENA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6670220" y="2169117"/>
            <a:ext cx="1281793" cy="677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0800000">
            <a:off x="1205583" y="3423689"/>
            <a:ext cx="1281793" cy="677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ABEA6-DBCD-4A2F-BD32-277C0652272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0" y="99698"/>
            <a:ext cx="5170380" cy="3257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1151" r="3800" b="2751"/>
          <a:stretch/>
        </p:blipFill>
        <p:spPr>
          <a:xfrm>
            <a:off x="3909678" y="3021936"/>
            <a:ext cx="5144942" cy="383532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982083" y="5123544"/>
            <a:ext cx="1232807" cy="123280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57943" y="1789129"/>
            <a:ext cx="1232807" cy="123280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9551" r="1701" b="17450"/>
          <a:stretch/>
        </p:blipFill>
        <p:spPr>
          <a:xfrm>
            <a:off x="-8164" y="-27384"/>
            <a:ext cx="5214647" cy="3400856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ABEA6-DBCD-4A2F-BD32-277C0652272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1151" r="3800" b="2751"/>
          <a:stretch/>
        </p:blipFill>
        <p:spPr>
          <a:xfrm>
            <a:off x="4090762" y="3033569"/>
            <a:ext cx="5134881" cy="382782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28650" y="1673044"/>
            <a:ext cx="1232807" cy="1232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944836" y="4983631"/>
            <a:ext cx="1232807" cy="1232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124700" y="3462153"/>
            <a:ext cx="1232807" cy="123280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145971" y="309322"/>
            <a:ext cx="1232807" cy="123280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-160272" y="329095"/>
            <a:ext cx="1232807" cy="123280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126140" y="3597511"/>
            <a:ext cx="1232807" cy="123280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8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ABEA6-DBCD-4A2F-BD32-277C0652272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1151" r="3800" b="2751"/>
          <a:stretch/>
        </p:blipFill>
        <p:spPr>
          <a:xfrm>
            <a:off x="4067944" y="3049704"/>
            <a:ext cx="5112568" cy="3811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8500" r="650" b="18500"/>
          <a:stretch/>
        </p:blipFill>
        <p:spPr>
          <a:xfrm>
            <a:off x="-248" y="-27384"/>
            <a:ext cx="5209062" cy="336068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943100" y="1102178"/>
            <a:ext cx="800100" cy="8001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28657" y="4463145"/>
            <a:ext cx="800100" cy="8001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939144" y="408213"/>
            <a:ext cx="481693" cy="48169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977742" y="3752850"/>
            <a:ext cx="481693" cy="48169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257301" y="2318660"/>
            <a:ext cx="751114" cy="7511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331279" y="5433165"/>
            <a:ext cx="783771" cy="7837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1729" y="98353"/>
            <a:ext cx="8787279" cy="707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 ПЛАН</a:t>
            </a: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ru-RU" sz="40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14350" indent="-514350" algn="ctr">
              <a:defRPr/>
            </a:pPr>
            <a:endParaRPr lang="en-US" sz="2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627063" indent="-627063">
              <a:buFontTx/>
              <a:buAutoNum type="arabicPeriod"/>
              <a:defRPr/>
            </a:pP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Введение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627063" indent="-627063">
              <a:buFontTx/>
              <a:buAutoNum type="arabicPeriod"/>
              <a:defRPr/>
            </a:pP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Система численного прогноза погоды </a:t>
            </a:r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COSMO-Ru</a:t>
            </a: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. Исследование опасных атмосферных процессов в Арктическом регионе и проблема прогнозирования и </a:t>
            </a:r>
            <a:r>
              <a:rPr lang="ru-RU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зволюции</a:t>
            </a: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 полярных циклонов</a:t>
            </a:r>
          </a:p>
          <a:p>
            <a:pPr marL="627063" indent="-627063">
              <a:buFontTx/>
              <a:buAutoNum type="arabicPeriod"/>
              <a:defRPr/>
            </a:pP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Система усвоения океанографической информации</a:t>
            </a:r>
          </a:p>
          <a:p>
            <a:pPr marL="627063" indent="-627063">
              <a:buFontTx/>
              <a:buAutoNum type="arabicPeriod"/>
              <a:defRPr/>
            </a:pP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Заключение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14350" indent="-514350">
              <a:buFontTx/>
              <a:buAutoNum type="arabicPeriod"/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17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70525F-50BA-4343-A29E-C4756B59FD0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2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5120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CDEC26-F9C7-41DD-B282-3CCC2D2AD6F1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20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1419" r="25397" b="8778"/>
          <a:stretch>
            <a:fillRect/>
          </a:stretch>
        </p:blipFill>
        <p:spPr bwMode="auto">
          <a:xfrm>
            <a:off x="528638" y="53975"/>
            <a:ext cx="829786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2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6"/>
          <p:cNvSpPr>
            <a:spLocks noChangeArrowheads="1"/>
          </p:cNvSpPr>
          <p:nvPr/>
        </p:nvSpPr>
        <p:spPr bwMode="auto">
          <a:xfrm>
            <a:off x="117475" y="890588"/>
            <a:ext cx="8909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модели глобальной модели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ICON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 ее версии для ограниченной территории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 примерно 40 активными разработчиками (специалистами в области метеорологии, математики и системного программирования).</a:t>
            </a:r>
            <a:endParaRPr lang="en-US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совокупности разработанных ими программ для модели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LAM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примерно </a:t>
            </a:r>
            <a:r>
              <a:rPr lang="ru-RU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670 тысяч строк на языке Фортран (</a:t>
            </a:r>
            <a:r>
              <a:rPr lang="en-US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95/</a:t>
            </a:r>
            <a:r>
              <a:rPr lang="en-US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2003/</a:t>
            </a:r>
            <a:r>
              <a:rPr lang="en-US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b="1">
                <a:solidFill>
                  <a:srgbClr val="030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2008) и 200 тысяч строк на языке Си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(эта информация была приведена в лекции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Reinert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Prill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ngl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OverviewoftheICONmodel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» на 3-й школе по модели 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28 февраля 2017 г., Оффенбах на Майне, Германия (</a:t>
            </a: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http://www.dwd.de/DE/fachnutzer/forschung_lehre/seminare/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2017/icon_training/icon_training_node.html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6323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71CB9E-DC6A-4D61-99C9-2D2B192DCEC6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21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6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pic>
        <p:nvPicPr>
          <p:cNvPr id="107524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23927"/>
          <a:stretch>
            <a:fillRect/>
          </a:stretch>
        </p:blipFill>
        <p:spPr bwMode="auto">
          <a:xfrm>
            <a:off x="0" y="0"/>
            <a:ext cx="91440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Прямоугольник 8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</a:t>
            </a:r>
            <a:r>
              <a:rPr lang="ru-RU" altLang="ru-RU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RuENA</a:t>
            </a:r>
            <a:r>
              <a:rPr lang="ru-RU" altLang="ru-RU" sz="2800" b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ru-RU" sz="2800" b="1">
                <a:solidFill>
                  <a:srgbClr val="0DD4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ICON-LAM-Ru</a:t>
            </a:r>
            <a:endParaRPr lang="ru-RU" altLang="ru-RU" sz="2800" b="1">
              <a:solidFill>
                <a:srgbClr val="0DD4E3"/>
              </a:solidFill>
              <a:latin typeface="Arial" panose="020B0604020202020204" pitchFamily="34" charset="0"/>
            </a:endParaRPr>
          </a:p>
        </p:txBody>
      </p:sp>
      <p:sp>
        <p:nvSpPr>
          <p:cNvPr id="107526" name="Прямоугольник 13"/>
          <p:cNvSpPr>
            <a:spLocks noChangeArrowheads="1"/>
          </p:cNvSpPr>
          <p:nvPr/>
        </p:nvSpPr>
        <p:spPr bwMode="auto">
          <a:xfrm>
            <a:off x="7104063" y="793750"/>
            <a:ext cx="203993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Возможные шаги сетки</a:t>
            </a:r>
            <a:r>
              <a:rPr lang="en-US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endParaRPr lang="ru-RU" altLang="ru-RU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B0F0"/>
                </a:solidFill>
                <a:latin typeface="Arial" panose="020B0604020202020204" pitchFamily="34" charset="0"/>
              </a:rPr>
              <a:t>6.5   </a:t>
            </a:r>
            <a:r>
              <a:rPr lang="ru-RU" altLang="ru-RU" sz="2400" b="1">
                <a:solidFill>
                  <a:srgbClr val="00B0F0"/>
                </a:solidFill>
                <a:latin typeface="Arial" panose="020B0604020202020204" pitchFamily="34" charset="0"/>
              </a:rPr>
              <a:t>км</a:t>
            </a:r>
            <a:endParaRPr lang="en-US" altLang="ru-RU" sz="2400" b="1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3.2</a:t>
            </a: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r>
              <a:rPr lang="en-US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км</a:t>
            </a:r>
            <a:endParaRPr lang="en-US" altLang="ru-RU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1.6</a:t>
            </a: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км</a:t>
            </a:r>
            <a:endParaRPr lang="en-US" altLang="ru-RU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0.</a:t>
            </a:r>
            <a:r>
              <a:rPr lang="en-US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81 </a:t>
            </a: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км</a:t>
            </a:r>
            <a:endParaRPr lang="en-US" altLang="ru-RU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00"/>
                </a:solidFill>
                <a:latin typeface="Arial" panose="020B0604020202020204" pitchFamily="34" charset="0"/>
              </a:rPr>
              <a:t>0.4</a:t>
            </a:r>
            <a:r>
              <a:rPr lang="en-US" altLang="ru-RU" sz="2400" b="1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ru-RU" altLang="ru-RU" sz="2400" b="1">
                <a:solidFill>
                  <a:srgbClr val="FFFF00"/>
                </a:solidFill>
                <a:latin typeface="Arial" panose="020B0604020202020204" pitchFamily="34" charset="0"/>
              </a:rPr>
              <a:t>км</a:t>
            </a:r>
            <a:br>
              <a:rPr lang="ru-RU" altLang="ru-RU" sz="24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0.</a:t>
            </a:r>
            <a:r>
              <a:rPr lang="en-US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2   </a:t>
            </a: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км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99FF"/>
                </a:solidFill>
                <a:latin typeface="Arial" panose="020B0604020202020204" pitchFamily="34" charset="0"/>
              </a:rPr>
              <a:t>0.1</a:t>
            </a:r>
            <a:r>
              <a:rPr lang="en-US" altLang="ru-RU" sz="2400" b="1">
                <a:solidFill>
                  <a:srgbClr val="0099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0099FF"/>
                </a:solidFill>
                <a:latin typeface="Arial" panose="020B0604020202020204" pitchFamily="34" charset="0"/>
              </a:rPr>
              <a:t> км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panose="020B0604020202020204" pitchFamily="34" charset="0"/>
              </a:rPr>
              <a:t>0.05 км</a:t>
            </a:r>
            <a:endParaRPr lang="en-US" altLang="ru-RU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752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4264C-B948-4D6D-A465-ED4DBA28248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sp>
        <p:nvSpPr>
          <p:cNvPr id="107528" name="Прямоугольник 1"/>
          <p:cNvSpPr>
            <a:spLocks noChangeArrowheads="1"/>
          </p:cNvSpPr>
          <p:nvPr/>
        </p:nvSpPr>
        <p:spPr bwMode="auto">
          <a:xfrm>
            <a:off x="-52388" y="0"/>
            <a:ext cx="919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C000"/>
                </a:solidFill>
                <a:latin typeface="Arial" panose="020B0604020202020204" pitchFamily="34" charset="0"/>
              </a:rPr>
              <a:t>ПЕРСПЕКТИВЫ:</a:t>
            </a:r>
            <a:r>
              <a:rPr lang="en-US" altLang="ru-RU" sz="2400" b="1">
                <a:solidFill>
                  <a:srgbClr val="FFC000"/>
                </a:solidFill>
                <a:latin typeface="Arial" panose="020B0604020202020204" pitchFamily="34" charset="0"/>
              </a:rPr>
              <a:t>                               </a:t>
            </a:r>
            <a:r>
              <a:rPr lang="ru-RU" altLang="ru-RU" sz="2400" b="1">
                <a:solidFill>
                  <a:srgbClr val="FFC000"/>
                </a:solidFill>
                <a:latin typeface="Arial" panose="020B0604020202020204" pitchFamily="34" charset="0"/>
              </a:rPr>
              <a:t>  </a:t>
            </a:r>
            <a:r>
              <a:rPr lang="en-US" altLang="ru-RU" sz="2400" b="1">
                <a:solidFill>
                  <a:srgbClr val="FFC000"/>
                </a:solidFill>
                <a:latin typeface="Arial" panose="020B0604020202020204" pitchFamily="34" charset="0"/>
              </a:rPr>
              <a:t> ICON-lAM  </a:t>
            </a:r>
            <a:r>
              <a:rPr lang="ru-RU" altLang="ru-RU" sz="2400" b="1">
                <a:solidFill>
                  <a:srgbClr val="FFC000"/>
                </a:solidFill>
                <a:latin typeface="Arial" panose="020B0604020202020204" pitchFamily="34" charset="0"/>
              </a:rPr>
              <a:t>и </a:t>
            </a:r>
            <a:r>
              <a:rPr lang="en-US" altLang="ru-RU" sz="2400" b="1">
                <a:solidFill>
                  <a:srgbClr val="FFC000"/>
                </a:solidFill>
                <a:latin typeface="Arial" panose="020B0604020202020204" pitchFamily="34" charset="0"/>
              </a:rPr>
              <a:t>c</a:t>
            </a:r>
            <a:r>
              <a:rPr lang="ru-RU" altLang="ru-RU" sz="2000" b="1">
                <a:solidFill>
                  <a:srgbClr val="FFC000"/>
                </a:solidFill>
                <a:latin typeface="Arial" panose="020B0604020202020204" pitchFamily="34" charset="0"/>
              </a:rPr>
              <a:t>уперкомпьютер</a:t>
            </a:r>
          </a:p>
        </p:txBody>
      </p:sp>
    </p:spTree>
    <p:extLst>
      <p:ext uri="{BB962C8B-B14F-4D97-AF65-F5344CB8AC3E}">
        <p14:creationId xmlns:p14="http://schemas.microsoft.com/office/powerpoint/2010/main" val="8076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566"/>
          <a:stretch/>
        </p:blipFill>
        <p:spPr>
          <a:xfrm>
            <a:off x="0" y="25400"/>
            <a:ext cx="90932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7A80-9256-4490-8D0F-651DA6C0042A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736442"/>
              </p:ext>
            </p:extLst>
          </p:nvPr>
        </p:nvGraphicFramePr>
        <p:xfrm>
          <a:off x="95794" y="1220276"/>
          <a:ext cx="8968437" cy="4297686"/>
        </p:xfrm>
        <a:graphic>
          <a:graphicData uri="http://schemas.openxmlformats.org/drawingml/2006/table">
            <a:tbl>
              <a:tblPr/>
              <a:tblGrid>
                <a:gridCol w="2205111">
                  <a:extLst>
                    <a:ext uri="{9D8B030D-6E8A-4147-A177-3AD203B41FA5}">
                      <a16:colId xmlns:a16="http://schemas.microsoft.com/office/drawing/2014/main" val="2980804868"/>
                    </a:ext>
                  </a:extLst>
                </a:gridCol>
                <a:gridCol w="1627934">
                  <a:extLst>
                    <a:ext uri="{9D8B030D-6E8A-4147-A177-3AD203B41FA5}">
                      <a16:colId xmlns:a16="http://schemas.microsoft.com/office/drawing/2014/main" val="2269643957"/>
                    </a:ext>
                  </a:extLst>
                </a:gridCol>
                <a:gridCol w="1583536">
                  <a:extLst>
                    <a:ext uri="{9D8B030D-6E8A-4147-A177-3AD203B41FA5}">
                      <a16:colId xmlns:a16="http://schemas.microsoft.com/office/drawing/2014/main" val="1239142377"/>
                    </a:ext>
                  </a:extLst>
                </a:gridCol>
                <a:gridCol w="1837659">
                  <a:extLst>
                    <a:ext uri="{9D8B030D-6E8A-4147-A177-3AD203B41FA5}">
                      <a16:colId xmlns:a16="http://schemas.microsoft.com/office/drawing/2014/main" val="2413671237"/>
                    </a:ext>
                  </a:extLst>
                </a:gridCol>
                <a:gridCol w="1714197">
                  <a:extLst>
                    <a:ext uri="{9D8B030D-6E8A-4147-A177-3AD203B41FA5}">
                      <a16:colId xmlns:a16="http://schemas.microsoft.com/office/drawing/2014/main" val="2335284680"/>
                    </a:ext>
                  </a:extLst>
                </a:gridCol>
              </a:tblGrid>
              <a:tr h="357591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COSMO-ENA06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COSMO-ETR07</a:t>
                      </a:r>
                      <a:endParaRPr lang="en-US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ICON-LAM-ETR</a:t>
                      </a:r>
                      <a:endParaRPr lang="en-US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ICON</a:t>
                      </a:r>
                      <a:b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global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49394"/>
                  </a:ext>
                </a:extLst>
              </a:tr>
              <a:tr h="45123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Шаг по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времени (с)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</a:t>
                      </a:r>
                      <a:endParaRPr lang="ru-RU" sz="1800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804028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Сетка по горизонтали и количество узлов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0.06</a:t>
                      </a: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    ~6.6 км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2000 x 1000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0.0625</a:t>
                      </a:r>
                      <a:r>
                        <a:rPr lang="ru-RU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°   ~7 км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700 x 620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~0.06</a:t>
                      </a:r>
                      <a:r>
                        <a:rPr lang="ru-RU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°    ~ 6,6км</a:t>
                      </a:r>
                    </a:p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473288</a:t>
                      </a:r>
                      <a:r>
                        <a:rPr lang="ru-RU" sz="16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(R03B08)</a:t>
                      </a:r>
                      <a:endParaRPr lang="en-US" sz="1600" b="1" dirty="0" smtClean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~0.24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°   </a:t>
                      </a: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~ </a:t>
                      </a: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26 </a:t>
                      </a: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км</a:t>
                      </a:r>
                    </a:p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737280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(R03B06)</a:t>
                      </a:r>
                      <a:endParaRPr lang="en-US" sz="1600" b="1" dirty="0" smtClean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688413"/>
                  </a:ext>
                </a:extLst>
              </a:tr>
              <a:tr h="3575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уровней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278334"/>
                  </a:ext>
                </a:extLst>
              </a:tr>
              <a:tr h="6100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Заблаговременность прогноза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(час)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609831"/>
                  </a:ext>
                </a:extLst>
              </a:tr>
              <a:tr h="3575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Компьютер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CRAY XC-40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SGI ICE-X</a:t>
                      </a:r>
                      <a:endParaRPr lang="en-US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CRAY XC-40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CRAY XC-40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222110"/>
                  </a:ext>
                </a:extLst>
              </a:tr>
              <a:tr h="3575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ядер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900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360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720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1080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726204"/>
                  </a:ext>
                </a:extLst>
              </a:tr>
              <a:tr h="6100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Время счёта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(с)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7750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(130 мин)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1920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(32 мин)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747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CC"/>
                          </a:solidFill>
                          <a:effectLst/>
                        </a:rPr>
                        <a:t>(13 мин)</a:t>
                      </a:r>
                      <a:endParaRPr lang="ru-RU" sz="18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516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(9 мин)</a:t>
                      </a:r>
                      <a:endParaRPr lang="ru-RU" sz="1800" b="1" dirty="0">
                        <a:effectLst/>
                      </a:endParaRPr>
                    </a:p>
                  </a:txBody>
                  <a:tcPr marL="38100" marR="38100" marT="38100" marB="38100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7009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0235" y="129542"/>
            <a:ext cx="9036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2018,     </a:t>
            </a:r>
            <a:r>
              <a:rPr lang="en-US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ХС-40:</a:t>
            </a:r>
            <a:r>
              <a:rPr lang="en-US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ХАРАКТЕРИСТИК КОНФИГУРАЦИЙ  COSMO-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ICON</a:t>
            </a:r>
          </a:p>
        </p:txBody>
      </p:sp>
    </p:spTree>
    <p:extLst>
      <p:ext uri="{BB962C8B-B14F-4D97-AF65-F5344CB8AC3E}">
        <p14:creationId xmlns:p14="http://schemas.microsoft.com/office/powerpoint/2010/main" val="15950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8041" y="876109"/>
            <a:ext cx="90133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исследование зависимости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качества воспроизведения эволюции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полярных циклонов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пространственно-временных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вариаций ТПО в конфигурации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COSMO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примере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процессов, проходивших 19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марта 2015 г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показано, что использование регулярно обновляемых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высокодетальных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данных о ТПО позволяет существенно улучшить прогноз эволюции полярных циклонов. </a:t>
            </a: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верификации прогноза были использованы спутниковые снимки (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MODIS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37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5742" t="4392" r="19101" b="4539"/>
          <a:stretch>
            <a:fillRect/>
          </a:stretch>
        </p:blipFill>
        <p:spPr bwMode="auto">
          <a:xfrm>
            <a:off x="1611081" y="1551628"/>
            <a:ext cx="6583680" cy="5049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-18032"/>
            <a:ext cx="9083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Области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прогноза погоды по конфигурациям модели С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OSMO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шагами сетки 13,2 км, 6,6 км и 2,2 км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использованные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исследованиях прогнозируемости полярных циклонов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18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 descr="D:\mnikitin\Documents\Polar_low\Статья Poac\Статья_ВГН_2018\Рисунки\Рис_1.tif"/>
          <p:cNvPicPr/>
          <p:nvPr/>
        </p:nvPicPr>
        <p:blipFill rotWithShape="1">
          <a:blip r:embed="rId2" cstate="print"/>
          <a:srcRect l="3425" r="8058"/>
          <a:stretch/>
        </p:blipFill>
        <p:spPr bwMode="auto">
          <a:xfrm>
            <a:off x="1807573" y="2122714"/>
            <a:ext cx="5793377" cy="441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101240" y="-66186"/>
            <a:ext cx="9245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10:00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ВСВ 19 марта 2015 г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Облачность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данным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спектрорадиометра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MODIS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(спутник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TERRA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 архипелагом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Шпицберген и северным побережьем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Норвегии в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идны две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облачные сигнатуры,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характеризующие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локализацию полярных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циклонов размером порядка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60…100 км.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6" name="Рисунок 5" descr="D:\mnikitin\Documents\Polar_low\Статья Poac\Статья_ВГН_2018\Рисунки\Рис_2.tif"/>
          <p:cNvPicPr/>
          <p:nvPr/>
        </p:nvPicPr>
        <p:blipFill rotWithShape="1">
          <a:blip r:embed="rId2" cstate="print"/>
          <a:srcRect l="3594" r="3731"/>
          <a:stretch/>
        </p:blipFill>
        <p:spPr bwMode="auto">
          <a:xfrm>
            <a:off x="2518408" y="1826786"/>
            <a:ext cx="6684918" cy="479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" y="-9575"/>
            <a:ext cx="9364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Прогноз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конфигурации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COSMO-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(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шаг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сетки 6,6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км)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09:00 ВСВ 19 марта 2015 г.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539750" indent="-342900">
              <a:buFont typeface="+mj-lt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приземного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давления,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гПа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приведенного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уровню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моря,</a:t>
            </a:r>
          </a:p>
          <a:p>
            <a:pPr marL="539750" indent="-342900">
              <a:buFont typeface="+mj-lt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скорости ветра, м/с, на высоте 10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6574" y="1773924"/>
            <a:ext cx="2508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Спрогнозирован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один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полярный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циклон.   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26127" y="1633776"/>
            <a:ext cx="2945676" cy="181971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045527" y="4269919"/>
            <a:ext cx="660217" cy="5428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107" y="3453494"/>
            <a:ext cx="2945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/>
              <a:t>Уменьшение шага сетки до 6,6 км (а в дальнейшем и до 2,2 км) не привело к появлению второго полярного циклона при полученной по данным модели ICON фиксированной ТПО во время всего прогноза погоды. Следовательно, в данном случае точность воспроизведения полярных циклонов не зависит от шага сетки.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Рисунок 3" descr="D:\mnikitin\Documents\Polar_low\Статья Poac\Статья_ВГН_2018\Рисунки\Рис_3а.tif"/>
          <p:cNvPicPr/>
          <p:nvPr/>
        </p:nvPicPr>
        <p:blipFill rotWithShape="1">
          <a:blip r:embed="rId2" cstate="print"/>
          <a:srcRect l="3258" t="13521" r="4146"/>
          <a:stretch/>
        </p:blipFill>
        <p:spPr bwMode="auto">
          <a:xfrm>
            <a:off x="-1" y="583470"/>
            <a:ext cx="4450079" cy="370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mnikitin\Documents\Polar_low\Статья Poac\Статья_ВГН_2018\Рисунки\Рис_3б.tif"/>
          <p:cNvPicPr/>
          <p:nvPr/>
        </p:nvPicPr>
        <p:blipFill rotWithShape="1">
          <a:blip r:embed="rId3" cstate="print"/>
          <a:srcRect l="3356" t="14688" r="8801" b="1"/>
          <a:stretch/>
        </p:blipFill>
        <p:spPr bwMode="auto">
          <a:xfrm>
            <a:off x="4450078" y="621678"/>
            <a:ext cx="4693923" cy="366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88571" y="0"/>
            <a:ext cx="8055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Температура поверхности воды,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 марта 2015 г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по данным: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185466"/>
            <a:ext cx="2686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ICON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(используется в оперативном режиме)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93326" y="4508632"/>
            <a:ext cx="4990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GHRSST MUR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</a:rPr>
              <a:t>(</a:t>
            </a:r>
            <a:r>
              <a:rPr lang="en-US" dirty="0" smtClean="0"/>
              <a:t>GHRSST </a:t>
            </a:r>
            <a:r>
              <a:rPr lang="en-US" dirty="0"/>
              <a:t>Level 4 MUR </a:t>
            </a:r>
            <a:r>
              <a:rPr lang="en-US" dirty="0" smtClean="0"/>
              <a:t>Global </a:t>
            </a:r>
            <a:r>
              <a:rPr lang="en-US" dirty="0"/>
              <a:t>Foundation Sea Surface Temperature Analysis. </a:t>
            </a:r>
            <a:endParaRPr lang="ru-RU" dirty="0" smtClean="0"/>
          </a:p>
          <a:p>
            <a:r>
              <a:rPr lang="en-US" dirty="0" smtClean="0"/>
              <a:t>Ver</a:t>
            </a:r>
            <a:r>
              <a:rPr lang="en-US" dirty="0"/>
              <a:t>. 4.1</a:t>
            </a:r>
            <a:r>
              <a:rPr lang="en-US" dirty="0" smtClean="0"/>
              <a:t>. </a:t>
            </a:r>
            <a:r>
              <a:rPr lang="en-US" dirty="0"/>
              <a:t>– CA, USA: </a:t>
            </a:r>
            <a:r>
              <a:rPr lang="ru-RU" b="1" dirty="0" err="1"/>
              <a:t>Physical</a:t>
            </a:r>
            <a:r>
              <a:rPr lang="ru-RU" b="1" dirty="0"/>
              <a:t> </a:t>
            </a:r>
            <a:r>
              <a:rPr lang="ru-RU" b="1" dirty="0" err="1"/>
              <a:t>Oceanography</a:t>
            </a:r>
            <a:r>
              <a:rPr lang="ru-RU" b="1" dirty="0"/>
              <a:t> </a:t>
            </a:r>
            <a:r>
              <a:rPr lang="ru-RU" b="1" dirty="0" smtClean="0"/>
              <a:t> </a:t>
            </a:r>
          </a:p>
          <a:p>
            <a:r>
              <a:rPr lang="ru-RU" b="1" dirty="0" err="1" smtClean="0"/>
              <a:t>Distributed</a:t>
            </a:r>
            <a:r>
              <a:rPr lang="ru-RU" b="1" dirty="0" smtClean="0"/>
              <a:t> </a:t>
            </a:r>
            <a:r>
              <a:rPr lang="ru-RU" b="1" dirty="0" err="1"/>
              <a:t>Active</a:t>
            </a:r>
            <a:r>
              <a:rPr lang="ru-RU" b="1" dirty="0"/>
              <a:t> </a:t>
            </a:r>
            <a:r>
              <a:rPr lang="ru-RU" b="1" dirty="0" err="1"/>
              <a:t>Archive</a:t>
            </a:r>
            <a:r>
              <a:rPr lang="ru-RU" b="1" dirty="0"/>
              <a:t> </a:t>
            </a:r>
            <a:r>
              <a:rPr lang="ru-RU" b="1" dirty="0" err="1"/>
              <a:t>Center</a:t>
            </a:r>
            <a:r>
              <a:rPr lang="ru-RU" b="1" dirty="0"/>
              <a:t> (PO.DAAC),</a:t>
            </a:r>
            <a:r>
              <a:rPr lang="ru-RU" dirty="0"/>
              <a:t> </a:t>
            </a:r>
            <a:r>
              <a:rPr lang="en-US" dirty="0"/>
              <a:t>2015. </a:t>
            </a:r>
            <a:r>
              <a:rPr lang="en-US" dirty="0" smtClean="0"/>
              <a:t>–</a:t>
            </a:r>
            <a:r>
              <a:rPr lang="ru-RU" dirty="0" smtClean="0"/>
              <a:t> </a:t>
            </a:r>
            <a:r>
              <a:rPr lang="en-US" u="sng" dirty="0" smtClean="0">
                <a:hlinkClick r:id="rId4"/>
              </a:rPr>
              <a:t>http</a:t>
            </a:r>
            <a:r>
              <a:rPr lang="en-US" u="sng" dirty="0">
                <a:hlinkClick r:id="rId4"/>
              </a:rPr>
              <a:t>://dx.doi.org/10.5067/GHGMR-4FJ04</a:t>
            </a:r>
            <a:r>
              <a:rPr lang="en-US" dirty="0" smtClean="0"/>
              <a:t>.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3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04389" y="1244162"/>
            <a:ext cx="5154873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Часть </a:t>
            </a:r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1.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Введение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E1D529-B914-4D30-85FE-E8E39B7DCDE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5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350" y="3806"/>
            <a:ext cx="846636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ПОЯСНЕНИЕ К ПРЕДЫДУЩЕМУ СЛАЙДУ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Сравнение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температуры воды за 19 марта 2015 г. по версиям ICON и GHRSST MUR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показывает: </a:t>
            </a: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GHRSST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MUR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охватывает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значительно большее количество мелких пространственных неоднородностей.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этом в данных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ICON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присутствуют обширные изолированные области теплой воды. Одна из таких областей наблюдается к западу от Шпицбергена в районе формирования рассматриваемого полярного циклона. Температура в ее центре превышает 8 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 то время как температура окружающей ее воды не превышает 5 </a:t>
            </a:r>
            <a:r>
              <a:rPr lang="ru-RU" sz="2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Такое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пространственное распределение ТПО представляется нереалистичным. Напротив, в данных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MUR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этой области наблюдается длинный язык теплой воды с постепенно понижающейся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температурой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Еще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одно отличие данных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 сравнению с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это меньшая площадь ледяного покрова, особенно в акватории Баренцева моря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По </a:t>
            </a:r>
            <a:r>
              <a:rPr lang="ru-RU" dirty="0"/>
              <a:t>данным </a:t>
            </a:r>
            <a:r>
              <a:rPr lang="en-US" dirty="0"/>
              <a:t>ICON</a:t>
            </a:r>
            <a:r>
              <a:rPr lang="ru-RU" dirty="0"/>
              <a:t>, у западного побережья Новой Земли наблюдается ледяной покров, а по данным </a:t>
            </a:r>
            <a:r>
              <a:rPr lang="en-US" dirty="0"/>
              <a:t>MUR</a:t>
            </a:r>
            <a:r>
              <a:rPr lang="ru-RU" dirty="0"/>
              <a:t>, вода омывает побережье Новой Земли вплоть до м. Желания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767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9" name="Рисунок 8" descr="D:\mnikitin\Documents\Polar_low\Статья Poac\Статья_ВГН_2018\Рисунки\Рис_4а.tif"/>
          <p:cNvPicPr/>
          <p:nvPr/>
        </p:nvPicPr>
        <p:blipFill rotWithShape="1">
          <a:blip r:embed="rId2" cstate="print"/>
          <a:srcRect l="3761" r="3089"/>
          <a:stretch/>
        </p:blipFill>
        <p:spPr bwMode="auto">
          <a:xfrm>
            <a:off x="8164" y="1949466"/>
            <a:ext cx="5535386" cy="422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mnikitin\Documents\Polar_low\Статья Poac\Статья_ВГН_2018\Рисунки\Рис_4б.tif"/>
          <p:cNvPicPr/>
          <p:nvPr/>
        </p:nvPicPr>
        <p:blipFill rotWithShape="1">
          <a:blip r:embed="rId3" cstate="print"/>
          <a:srcRect l="3627" r="3664"/>
          <a:stretch/>
        </p:blipFill>
        <p:spPr bwMode="auto">
          <a:xfrm>
            <a:off x="3934904" y="1475738"/>
            <a:ext cx="5046091" cy="459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-11819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приведенного к уровню моря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приземного давления (</a:t>
            </a:r>
            <a:r>
              <a:rPr lang="ru-RU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гПа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скорости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ветра (м/с)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высоте 10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b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COSMO-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шагом сетки 6,6 км, прогноз на 56 ч от 00:00 ВСВ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17.03.2015)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7459" y="1400775"/>
            <a:ext cx="2963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ТПО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изменяется 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течение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прогноза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14543" y="6075145"/>
            <a:ext cx="611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ТПО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обновляется каждые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3час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Спрогнозированы  2 циклона.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327407" y="3233531"/>
            <a:ext cx="1363437" cy="9062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9669" y="1403734"/>
            <a:ext cx="90743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Численные эксперименты позволяют сделать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следующие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выводы: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Точность воспроизведения полярных циклонов в модели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COSMO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существенно зависит от реалистичности данных о температуре поверхности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океана.</a:t>
            </a: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Отклик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атмосферы на изменения в поле ТПО наблюдается лишь через двое суток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прогноза.</a:t>
            </a: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Регулярное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 частотой не реже одного раза в 3 ч) обновление полей ТПО способствует повышению качества моделирования эволюции полярных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циклонов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26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3522" y="1244162"/>
            <a:ext cx="8696611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Часть </a:t>
            </a:r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3.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Система усвоения </a:t>
            </a: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океанографической </a:t>
            </a: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информации</a:t>
            </a:r>
          </a:p>
          <a:p>
            <a:pPr algn="ctr">
              <a:defRPr/>
            </a:pP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E1D529-B914-4D30-85FE-E8E39B7DCDE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33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6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кругленный прямоугольник 18"/>
          <p:cNvSpPr>
            <a:spLocks noChangeArrowheads="1"/>
          </p:cNvSpPr>
          <p:nvPr/>
        </p:nvSpPr>
        <p:spPr bwMode="auto">
          <a:xfrm>
            <a:off x="1550126" y="11518"/>
            <a:ext cx="7360512" cy="817563"/>
          </a:xfrm>
          <a:prstGeom prst="roundRect">
            <a:avLst>
              <a:gd name="adj" fmla="val 1979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Усвоение океанографических данных</a:t>
            </a:r>
          </a:p>
        </p:txBody>
      </p:sp>
      <p:sp>
        <p:nvSpPr>
          <p:cNvPr id="3075" name="Скругленный прямоугольник 20"/>
          <p:cNvSpPr>
            <a:spLocks noChangeArrowheads="1"/>
          </p:cNvSpPr>
          <p:nvPr/>
        </p:nvSpPr>
        <p:spPr bwMode="auto">
          <a:xfrm>
            <a:off x="2082030" y="1097279"/>
            <a:ext cx="7009710" cy="1571217"/>
          </a:xfrm>
          <a:prstGeom prst="roundRect">
            <a:avLst>
              <a:gd name="adj" fmla="val 19792"/>
            </a:avLst>
          </a:prstGeom>
          <a:solidFill>
            <a:schemeClr val="bg1"/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 marL="215900" indent="-2159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i="0" dirty="0"/>
              <a:t>Модель </a:t>
            </a:r>
            <a:r>
              <a:rPr lang="en-US" altLang="ru-RU" i="0" dirty="0"/>
              <a:t>NEMO </a:t>
            </a:r>
            <a:r>
              <a:rPr lang="ru-RU" altLang="ru-RU" i="0" dirty="0"/>
              <a:t>в конфигурации </a:t>
            </a:r>
            <a:r>
              <a:rPr lang="en-US" altLang="ru-RU" i="0" dirty="0"/>
              <a:t>ORCA1 </a:t>
            </a:r>
            <a:r>
              <a:rPr lang="ru-RU" altLang="ru-RU" i="0" dirty="0" smtClean="0"/>
              <a:t>с шагами сетки</a:t>
            </a:r>
            <a:br>
              <a:rPr lang="ru-RU" altLang="ru-RU" i="0" dirty="0" smtClean="0"/>
            </a:br>
            <a:r>
              <a:rPr lang="ru-RU" altLang="ru-RU" i="0" dirty="0" smtClean="0"/>
              <a:t> </a:t>
            </a:r>
            <a:r>
              <a:rPr lang="ru-RU" altLang="ru-RU" i="0" dirty="0"/>
              <a:t>1</a:t>
            </a:r>
            <a:r>
              <a:rPr lang="ru-RU" altLang="ru-RU" i="0" dirty="0">
                <a:sym typeface="Symbol" panose="05050102010706020507" pitchFamily="18" charset="2"/>
              </a:rPr>
              <a:t></a:t>
            </a:r>
            <a:r>
              <a:rPr lang="en-US" altLang="ru-RU" i="0" dirty="0"/>
              <a:t> </a:t>
            </a:r>
            <a:r>
              <a:rPr lang="ru-RU" altLang="ru-RU" i="0" dirty="0"/>
              <a:t>1</a:t>
            </a:r>
            <a:r>
              <a:rPr lang="ru-RU" altLang="ru-RU" i="0" dirty="0">
                <a:sym typeface="Symbol" panose="05050102010706020507" pitchFamily="18" charset="2"/>
              </a:rPr>
              <a:t> в средних широтах и 5050 км в Арктике. </a:t>
            </a:r>
            <a:r>
              <a:rPr lang="ru-RU" altLang="ru-RU" i="0" dirty="0" smtClean="0">
                <a:sym typeface="Symbol" panose="05050102010706020507" pitchFamily="18" charset="2"/>
              </a:rPr>
              <a:t/>
            </a:r>
            <a:br>
              <a:rPr lang="ru-RU" altLang="ru-RU" i="0" dirty="0" smtClean="0">
                <a:sym typeface="Symbol" panose="05050102010706020507" pitchFamily="18" charset="2"/>
              </a:rPr>
            </a:br>
            <a:r>
              <a:rPr lang="ru-RU" altLang="ru-RU" i="0" dirty="0" smtClean="0">
                <a:sym typeface="Symbol" panose="05050102010706020507" pitchFamily="18" charset="2"/>
              </a:rPr>
              <a:t>По </a:t>
            </a:r>
            <a:r>
              <a:rPr lang="ru-RU" altLang="ru-RU" i="0" dirty="0">
                <a:sym typeface="Symbol" panose="05050102010706020507" pitchFamily="18" charset="2"/>
              </a:rPr>
              <a:t>вертикали 75 </a:t>
            </a:r>
            <a:r>
              <a:rPr lang="ru-RU" altLang="ru-RU" i="0" dirty="0" smtClean="0">
                <a:sym typeface="Symbol" panose="05050102010706020507" pitchFamily="18" charset="2"/>
              </a:rPr>
              <a:t>уровней. </a:t>
            </a:r>
            <a:endParaRPr lang="ru-RU" altLang="ru-RU" i="0" dirty="0">
              <a:sym typeface="Symbol" panose="05050102010706020507" pitchFamily="18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ru-RU" i="0" dirty="0">
                <a:sym typeface="Symbol" panose="05050102010706020507" pitchFamily="18" charset="2"/>
              </a:rPr>
              <a:t> </a:t>
            </a:r>
            <a:r>
              <a:rPr lang="ru-RU" altLang="ru-RU" i="0" dirty="0">
                <a:sym typeface="Symbol" panose="05050102010706020507" pitchFamily="18" charset="2"/>
              </a:rPr>
              <a:t>Совмещенная с </a:t>
            </a:r>
            <a:r>
              <a:rPr lang="en-US" altLang="ru-RU" i="0" dirty="0">
                <a:sym typeface="Symbol" panose="05050102010706020507" pitchFamily="18" charset="2"/>
              </a:rPr>
              <a:t>NEMO </a:t>
            </a:r>
            <a:r>
              <a:rPr lang="ru-RU" altLang="ru-RU" i="0" dirty="0">
                <a:sym typeface="Symbol" panose="05050102010706020507" pitchFamily="18" charset="2"/>
              </a:rPr>
              <a:t>ледовая модель </a:t>
            </a:r>
            <a:r>
              <a:rPr lang="en-US" altLang="ru-RU" i="0" dirty="0">
                <a:sym typeface="Symbol" panose="05050102010706020507" pitchFamily="18" charset="2"/>
              </a:rPr>
              <a:t>LIM3 </a:t>
            </a:r>
            <a:r>
              <a:rPr lang="ru-RU" altLang="ru-RU" i="0" dirty="0">
                <a:sym typeface="Symbol" panose="05050102010706020507" pitchFamily="18" charset="2"/>
              </a:rPr>
              <a:t>на той же сетке</a:t>
            </a:r>
            <a:endParaRPr lang="ru-RU" altLang="ru-RU" i="0" dirty="0"/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17140" y="1461678"/>
            <a:ext cx="1990179" cy="900113"/>
          </a:xfrm>
          <a:prstGeom prst="roundRect">
            <a:avLst>
              <a:gd name="adj" fmla="val 19792"/>
            </a:avLst>
          </a:prstGeom>
          <a:solidFill>
            <a:schemeClr val="accent2">
              <a:lumMod val="20000"/>
              <a:lumOff val="80000"/>
            </a:schemeClr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i="0" dirty="0">
                <a:solidFill>
                  <a:srgbClr val="333399"/>
                </a:solidFill>
                <a:latin typeface="MS Reference Sans Serif" pitchFamily="34" charset="0"/>
              </a:rPr>
              <a:t>Усваивающая модель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 i="0" dirty="0">
              <a:solidFill>
                <a:srgbClr val="333399"/>
              </a:solidFill>
              <a:latin typeface="MS Reference Sans Serif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i="0" dirty="0">
              <a:solidFill>
                <a:srgbClr val="333399"/>
              </a:solidFill>
              <a:latin typeface="MS Reference Sans Serif" pitchFamily="34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13473" y="4246378"/>
            <a:ext cx="2085975" cy="900112"/>
          </a:xfrm>
          <a:prstGeom prst="roundRect">
            <a:avLst>
              <a:gd name="adj" fmla="val 19792"/>
            </a:avLst>
          </a:prstGeom>
          <a:solidFill>
            <a:schemeClr val="accent2">
              <a:lumMod val="20000"/>
              <a:lumOff val="80000"/>
            </a:schemeClr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i="0" dirty="0">
                <a:solidFill>
                  <a:srgbClr val="333399"/>
                </a:solidFill>
                <a:latin typeface="MS Reference Sans Serif" pitchFamily="34" charset="0"/>
              </a:rPr>
              <a:t>Усваиваемые данные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 i="0" dirty="0">
              <a:solidFill>
                <a:srgbClr val="333399"/>
              </a:solidFill>
              <a:latin typeface="MS Reference Sans Serif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i="0" dirty="0">
              <a:solidFill>
                <a:srgbClr val="333399"/>
              </a:solidFill>
              <a:latin typeface="MS Reference Sans Serif" pitchFamily="34" charset="0"/>
            </a:endParaRPr>
          </a:p>
        </p:txBody>
      </p:sp>
      <p:sp>
        <p:nvSpPr>
          <p:cNvPr id="3078" name="Скругленный прямоугольник 8"/>
          <p:cNvSpPr>
            <a:spLocks noChangeArrowheads="1"/>
          </p:cNvSpPr>
          <p:nvPr/>
        </p:nvSpPr>
        <p:spPr bwMode="auto">
          <a:xfrm>
            <a:off x="2281646" y="3292248"/>
            <a:ext cx="6723017" cy="2934380"/>
          </a:xfrm>
          <a:prstGeom prst="roundRect">
            <a:avLst>
              <a:gd name="adj" fmla="val 19792"/>
            </a:avLst>
          </a:prstGeom>
          <a:solidFill>
            <a:schemeClr val="bg1"/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 marL="215900" indent="-2159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i="0" dirty="0"/>
              <a:t>Вертикальные профили температуры и солености воды </a:t>
            </a:r>
            <a:r>
              <a:rPr lang="ru-RU" altLang="ru-RU" i="0" dirty="0" smtClean="0"/>
              <a:t> (профилирующие буи Арго)</a:t>
            </a:r>
            <a:endParaRPr lang="ru-RU" altLang="ru-RU" i="0" dirty="0">
              <a:sym typeface="Symbol" panose="05050102010706020507" pitchFamily="18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ru-RU" i="0" dirty="0">
                <a:sym typeface="Symbol" panose="05050102010706020507" pitchFamily="18" charset="2"/>
              </a:rPr>
              <a:t> </a:t>
            </a:r>
            <a:r>
              <a:rPr lang="ru-RU" altLang="ru-RU" i="0" dirty="0">
                <a:sym typeface="Symbol" panose="05050102010706020507" pitchFamily="18" charset="2"/>
              </a:rPr>
              <a:t>Температура поверхности моря </a:t>
            </a:r>
            <a:r>
              <a:rPr lang="ru-RU" altLang="ru-RU" i="0" dirty="0" smtClean="0">
                <a:sym typeface="Symbol" panose="05050102010706020507" pitchFamily="18" charset="2"/>
              </a:rPr>
              <a:t/>
            </a:r>
            <a:br>
              <a:rPr lang="ru-RU" altLang="ru-RU" i="0" dirty="0" smtClean="0">
                <a:sym typeface="Symbol" panose="05050102010706020507" pitchFamily="18" charset="2"/>
              </a:rPr>
            </a:br>
            <a:r>
              <a:rPr lang="ru-RU" altLang="ru-RU" i="0" dirty="0" smtClean="0">
                <a:sym typeface="Symbol" panose="05050102010706020507" pitchFamily="18" charset="2"/>
              </a:rPr>
              <a:t>(</a:t>
            </a:r>
            <a:r>
              <a:rPr lang="ru-RU" altLang="ru-RU" i="0" dirty="0">
                <a:sym typeface="Symbol" panose="05050102010706020507" pitchFamily="18" charset="2"/>
              </a:rPr>
              <a:t>комбинация </a:t>
            </a:r>
            <a:r>
              <a:rPr lang="en-US" altLang="ru-RU" i="0" dirty="0">
                <a:sym typeface="Symbol" panose="05050102010706020507" pitchFamily="18" charset="2"/>
              </a:rPr>
              <a:t>in situ</a:t>
            </a:r>
            <a:r>
              <a:rPr lang="ru-RU" altLang="ru-RU" i="0" dirty="0">
                <a:sym typeface="Symbol" panose="05050102010706020507" pitchFamily="18" charset="2"/>
              </a:rPr>
              <a:t> и спутниковых данных)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i="0" dirty="0">
                <a:sym typeface="Symbol" panose="05050102010706020507" pitchFamily="18" charset="2"/>
              </a:rPr>
              <a:t>Аномалии уровня моря </a:t>
            </a:r>
            <a:r>
              <a:rPr lang="ru-RU" altLang="ru-RU" i="0" dirty="0" smtClean="0">
                <a:sym typeface="Symbol" panose="05050102010706020507" pitchFamily="18" charset="2"/>
              </a:rPr>
              <a:t/>
            </a:r>
            <a:br>
              <a:rPr lang="ru-RU" altLang="ru-RU" i="0" dirty="0" smtClean="0">
                <a:sym typeface="Symbol" panose="05050102010706020507" pitchFamily="18" charset="2"/>
              </a:rPr>
            </a:br>
            <a:r>
              <a:rPr lang="ru-RU" altLang="ru-RU" i="0" dirty="0" smtClean="0">
                <a:sym typeface="Symbol" panose="05050102010706020507" pitchFamily="18" charset="2"/>
              </a:rPr>
              <a:t>(</a:t>
            </a:r>
            <a:r>
              <a:rPr lang="ru-RU" altLang="ru-RU" i="0" dirty="0">
                <a:sym typeface="Symbol" panose="05050102010706020507" pitchFamily="18" charset="2"/>
              </a:rPr>
              <a:t>спутниковая альтиметрия)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i="0" dirty="0">
                <a:sym typeface="Symbol" panose="05050102010706020507" pitchFamily="18" charset="2"/>
              </a:rPr>
              <a:t>Распределение сплоченности морского льда</a:t>
            </a:r>
            <a:r>
              <a:rPr lang="en-US" altLang="ru-RU" i="0" dirty="0">
                <a:sym typeface="Symbol" panose="05050102010706020507" pitchFamily="18" charset="2"/>
              </a:rPr>
              <a:t> </a:t>
            </a:r>
            <a:r>
              <a:rPr lang="ru-RU" altLang="ru-RU" i="0" dirty="0">
                <a:sym typeface="Symbol" panose="05050102010706020507" pitchFamily="18" charset="2"/>
              </a:rPr>
              <a:t>(спутниковые наблюдения)</a:t>
            </a:r>
            <a:endParaRPr lang="ru-RU" altLang="ru-RU" i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897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1102452" y="16053"/>
            <a:ext cx="7615238" cy="1331913"/>
          </a:xfrm>
          <a:prstGeom prst="roundRect">
            <a:avLst>
              <a:gd name="adj" fmla="val 19792"/>
            </a:avLst>
          </a:prstGeom>
          <a:solidFill>
            <a:schemeClr val="accent2">
              <a:lumMod val="20000"/>
              <a:lumOff val="80000"/>
            </a:schemeClr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i="0" dirty="0">
                <a:solidFill>
                  <a:srgbClr val="333399"/>
                </a:solidFill>
                <a:latin typeface="MS Reference Sans Serif" pitchFamily="34" charset="0"/>
              </a:rPr>
              <a:t>Расчетная сетка </a:t>
            </a:r>
            <a:r>
              <a:rPr lang="en-US" i="0" dirty="0">
                <a:solidFill>
                  <a:srgbClr val="333399"/>
                </a:solidFill>
                <a:latin typeface="MS Reference Sans Serif" pitchFamily="34" charset="0"/>
              </a:rPr>
              <a:t>ORCA1 </a:t>
            </a:r>
            <a:r>
              <a:rPr lang="ru-RU" i="0" dirty="0">
                <a:solidFill>
                  <a:srgbClr val="333399"/>
                </a:solidFill>
                <a:latin typeface="MS Reference Sans Serif" pitchFamily="34" charset="0"/>
              </a:rPr>
              <a:t>на фоне батиметрии со стороны Северного полюса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600" b="0" i="0" dirty="0">
                <a:solidFill>
                  <a:srgbClr val="002060"/>
                </a:solidFill>
                <a:latin typeface="MS Reference Sans Serif" pitchFamily="34" charset="0"/>
              </a:rPr>
              <a:t>(горизонтальное </a:t>
            </a:r>
            <a:r>
              <a:rPr lang="ru-RU" sz="1600" b="0" i="0" dirty="0">
                <a:solidFill>
                  <a:srgbClr val="002060"/>
                </a:solidFill>
                <a:latin typeface="MS Reference Sans Serif" pitchFamily="34" charset="0"/>
              </a:rPr>
              <a:t>разрешение 1</a:t>
            </a:r>
            <a:r>
              <a:rPr lang="ru-RU" sz="1600" b="0" i="0" dirty="0">
                <a:solidFill>
                  <a:srgbClr val="002060"/>
                </a:solidFill>
                <a:latin typeface="MS Reference Sans Serif" pitchFamily="34" charset="0"/>
                <a:sym typeface="Symbol" pitchFamily="18" charset="2"/>
              </a:rPr>
              <a:t></a:t>
            </a:r>
            <a:r>
              <a:rPr lang="ru-RU" sz="1600" b="0" i="0" dirty="0">
                <a:solidFill>
                  <a:srgbClr val="002060"/>
                </a:solidFill>
                <a:latin typeface="MS Reference Sans Serif" pitchFamily="34" charset="0"/>
              </a:rPr>
              <a:t>1</a:t>
            </a:r>
            <a:r>
              <a:rPr lang="ru-RU" sz="1600" b="0" i="0" dirty="0">
                <a:solidFill>
                  <a:srgbClr val="002060"/>
                </a:solidFill>
                <a:latin typeface="MS Reference Sans Serif" pitchFamily="34" charset="0"/>
                <a:sym typeface="Symbol" pitchFamily="18" charset="2"/>
              </a:rPr>
              <a:t> в средних широтах (1/3 у экватора) и 5050 км в Арктике. 75 уровней по вертикали</a:t>
            </a:r>
            <a:r>
              <a:rPr lang="ru-RU" altLang="ru-RU" sz="1600" b="0" i="0" dirty="0">
                <a:solidFill>
                  <a:srgbClr val="002060"/>
                </a:solidFill>
                <a:latin typeface="MS Reference Sans Serif" pitchFamily="34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ru-RU" i="0" dirty="0">
              <a:solidFill>
                <a:srgbClr val="333399"/>
              </a:solidFill>
              <a:latin typeface="MS Reference Sans Serif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 i="0" dirty="0">
              <a:solidFill>
                <a:srgbClr val="333399"/>
              </a:solidFill>
              <a:latin typeface="MS Reference Sans Serif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i="0" dirty="0">
              <a:solidFill>
                <a:srgbClr val="333399"/>
              </a:solidFill>
              <a:latin typeface="MS Reference Sans Serif" pitchFamily="34" charset="0"/>
            </a:endParaRPr>
          </a:p>
        </p:txBody>
      </p:sp>
      <p:pic>
        <p:nvPicPr>
          <p:cNvPr id="4099" name="Picture 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90675"/>
            <a:ext cx="55721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40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кругленный прямоугольник 18"/>
          <p:cNvSpPr>
            <a:spLocks noChangeArrowheads="1"/>
          </p:cNvSpPr>
          <p:nvPr/>
        </p:nvSpPr>
        <p:spPr bwMode="auto">
          <a:xfrm>
            <a:off x="1175655" y="4171"/>
            <a:ext cx="7709672" cy="1903413"/>
          </a:xfrm>
          <a:prstGeom prst="roundRect">
            <a:avLst>
              <a:gd name="adj" fmla="val 1979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Сезонные изменения средних и среднеквадратичных отклонений сплоченности льда в Арктике от наблюдений за период 2002—2015 гг. по результатам модельных расчетов с усвоением и без усвоения данных</a:t>
            </a:r>
          </a:p>
        </p:txBody>
      </p:sp>
      <p:pic>
        <p:nvPicPr>
          <p:cNvPr id="5123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51075"/>
            <a:ext cx="636623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5986737" y="2565400"/>
            <a:ext cx="3124200" cy="530225"/>
          </a:xfrm>
          <a:prstGeom prst="roundRect">
            <a:avLst>
              <a:gd name="adj" fmla="val 19792"/>
            </a:avLst>
          </a:prstGeom>
          <a:solidFill>
            <a:schemeClr val="accent2">
              <a:lumMod val="20000"/>
              <a:lumOff val="80000"/>
            </a:schemeClr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b="1" i="0" dirty="0">
                <a:solidFill>
                  <a:srgbClr val="0000CC"/>
                </a:solidFill>
                <a:latin typeface="MS Reference Sans Serif" pitchFamily="34" charset="0"/>
              </a:rPr>
              <a:t>Среднеквадратичные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dirty="0"/>
          </a:p>
        </p:txBody>
      </p:sp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6597335" y="4672013"/>
            <a:ext cx="2435225" cy="528637"/>
          </a:xfrm>
          <a:prstGeom prst="roundRect">
            <a:avLst>
              <a:gd name="adj" fmla="val 19792"/>
            </a:avLst>
          </a:prstGeom>
          <a:solidFill>
            <a:schemeClr val="accent2">
              <a:lumMod val="20000"/>
              <a:lumOff val="80000"/>
            </a:schemeClr>
          </a:solidFill>
          <a:ln w="349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b="1" i="0" dirty="0">
                <a:solidFill>
                  <a:srgbClr val="0000CC"/>
                </a:solidFill>
                <a:latin typeface="MS Reference Sans Serif" pitchFamily="34" charset="0"/>
              </a:rPr>
              <a:t>Средние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 i="0" dirty="0">
              <a:solidFill>
                <a:srgbClr val="333399"/>
              </a:solidFill>
              <a:latin typeface="MS Reference Sans Serif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i="0" dirty="0">
              <a:solidFill>
                <a:srgbClr val="333399"/>
              </a:solidFill>
              <a:latin typeface="MS Reference Sans Serif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 flipH="1">
            <a:off x="5047909" y="2880521"/>
            <a:ext cx="896106" cy="79601"/>
          </a:xfrm>
          <a:prstGeom prst="straightConnector1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 bwMode="auto">
          <a:xfrm flipH="1">
            <a:off x="5451475" y="2881313"/>
            <a:ext cx="492540" cy="39311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5" idx="1"/>
          </p:cNvCxnSpPr>
          <p:nvPr/>
        </p:nvCxnSpPr>
        <p:spPr bwMode="auto">
          <a:xfrm flipH="1">
            <a:off x="4798423" y="4936332"/>
            <a:ext cx="1798912" cy="463550"/>
          </a:xfrm>
          <a:prstGeom prst="straightConnector1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Прямая со стрелкой 23"/>
          <p:cNvCxnSpPr/>
          <p:nvPr/>
        </p:nvCxnSpPr>
        <p:spPr bwMode="auto">
          <a:xfrm flipH="1" flipV="1">
            <a:off x="4720046" y="4935538"/>
            <a:ext cx="1833749" cy="2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51475" y="6078538"/>
            <a:ext cx="3468688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33399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0" dirty="0">
                <a:solidFill>
                  <a:srgbClr val="FF0000"/>
                </a:solidFill>
              </a:rPr>
              <a:t>Красные линии --  без усвоения</a:t>
            </a:r>
          </a:p>
          <a:p>
            <a:pPr>
              <a:defRPr/>
            </a:pPr>
            <a:r>
              <a:rPr lang="ru-RU" i="0" dirty="0">
                <a:solidFill>
                  <a:srgbClr val="0070C0"/>
                </a:solidFill>
              </a:rPr>
              <a:t>Синие линии – с усвоением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01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41950" y="5903913"/>
            <a:ext cx="3468688" cy="868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33399"/>
            </a:solidFill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i="0" dirty="0">
                <a:solidFill>
                  <a:schemeClr val="tx1"/>
                </a:solidFill>
              </a:rPr>
              <a:t>Черные линии – с усвоением</a:t>
            </a:r>
          </a:p>
          <a:p>
            <a:pPr>
              <a:lnSpc>
                <a:spcPct val="80000"/>
              </a:lnSpc>
              <a:defRPr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Синие линии --  без усвоения</a:t>
            </a:r>
          </a:p>
          <a:p>
            <a:pPr>
              <a:lnSpc>
                <a:spcPct val="80000"/>
              </a:lnSpc>
              <a:defRPr/>
            </a:pPr>
            <a:r>
              <a:rPr lang="ru-RU" i="0" dirty="0">
                <a:solidFill>
                  <a:srgbClr val="FF0000"/>
                </a:solidFill>
              </a:rPr>
              <a:t>Красные линии – наблюдения</a:t>
            </a:r>
          </a:p>
        </p:txBody>
      </p:sp>
      <p:sp>
        <p:nvSpPr>
          <p:cNvPr id="6147" name="Скругленный прямоугольник 18"/>
          <p:cNvSpPr>
            <a:spLocks noChangeArrowheads="1"/>
          </p:cNvSpPr>
          <p:nvPr/>
        </p:nvSpPr>
        <p:spPr bwMode="auto">
          <a:xfrm>
            <a:off x="1010196" y="46351"/>
            <a:ext cx="8159931" cy="1246188"/>
          </a:xfrm>
          <a:prstGeom prst="roundRect">
            <a:avLst>
              <a:gd name="adj" fmla="val 1979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Изменения со временем площади морских </a:t>
            </a:r>
            <a:r>
              <a:rPr lang="ru-RU" altLang="ru-RU" sz="2200" b="0" i="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льдов (м</a:t>
            </a:r>
            <a:r>
              <a:rPr lang="ru-RU" altLang="ru-RU" sz="2200" b="0" i="0" baseline="3000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2</a:t>
            </a: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) </a:t>
            </a:r>
            <a:r>
              <a:rPr lang="ru-RU" altLang="ru-RU" sz="2200" b="0" i="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в </a:t>
            </a: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Арктике в экспериментах с усвоением и без усвоения данных </a:t>
            </a:r>
          </a:p>
        </p:txBody>
      </p:sp>
      <p:pic>
        <p:nvPicPr>
          <p:cNvPr id="6148" name="Рисунок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7428"/>
          <a:stretch/>
        </p:blipFill>
        <p:spPr bwMode="auto">
          <a:xfrm>
            <a:off x="191590" y="1643063"/>
            <a:ext cx="8804364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18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кругленный прямоугольник 18"/>
          <p:cNvSpPr>
            <a:spLocks noChangeArrowheads="1"/>
          </p:cNvSpPr>
          <p:nvPr/>
        </p:nvSpPr>
        <p:spPr bwMode="auto">
          <a:xfrm>
            <a:off x="1114697" y="61093"/>
            <a:ext cx="7795941" cy="846137"/>
          </a:xfrm>
          <a:prstGeom prst="roundRect">
            <a:avLst>
              <a:gd name="adj" fmla="val 1979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 i="1">
                <a:solidFill>
                  <a:srgbClr val="000066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Сплоченность морского льда в Арктике (%) </a:t>
            </a:r>
            <a:r>
              <a:rPr lang="ru-RU" altLang="ru-RU" sz="2200" b="0" i="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/>
            </a:r>
            <a:br>
              <a:rPr lang="ru-RU" altLang="ru-RU" sz="2200" b="0" i="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</a:br>
            <a:r>
              <a:rPr lang="ru-RU" altLang="ru-RU" sz="2200" b="0" i="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по </a:t>
            </a:r>
            <a:r>
              <a:rPr lang="ru-RU" altLang="ru-RU" sz="2200" b="0" i="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данным оперативного анализа за 19.08.2018</a:t>
            </a:r>
          </a:p>
        </p:txBody>
      </p:sp>
      <p:pic>
        <p:nvPicPr>
          <p:cNvPr id="7171" name="Picture 2" descr="http://193.7.160.230/web/esimo/nemo/pictures/arct_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74" y="1080569"/>
            <a:ext cx="5998301" cy="539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01.11.2018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0398-3086-438A-B4C2-EFFB6C01DF4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580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21615" y="1244162"/>
            <a:ext cx="432041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Часть </a:t>
            </a:r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4.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Заключение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E1D529-B914-4D30-85FE-E8E39B7DCDE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39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7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652"/>
            <a:ext cx="9131299" cy="511175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ПРОЦЕССЫ  </a:t>
            </a:r>
            <a:b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в системе космос - океан - суша</a:t>
            </a:r>
          </a:p>
        </p:txBody>
      </p:sp>
      <p:pic>
        <p:nvPicPr>
          <p:cNvPr id="70659" name="Picture 3" descr="WMOglobalclimatesyste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785813"/>
            <a:ext cx="9144000" cy="6143625"/>
          </a:xfrm>
          <a:noFill/>
        </p:spPr>
      </p:pic>
      <p:sp>
        <p:nvSpPr>
          <p:cNvPr id="32" name="Дата 3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AF96D-1B15-4CAD-ACF7-D4D3C735FF01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 rot="16200000">
            <a:off x="-357187" y="1543050"/>
            <a:ext cx="102235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КОСМОС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6200000">
            <a:off x="-726281" y="3953669"/>
            <a:ext cx="1785937" cy="3079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АТМОСФЕРА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70665" name="Text Box 4"/>
          <p:cNvSpPr txBox="1">
            <a:spLocks noChangeArrowheads="1"/>
          </p:cNvSpPr>
          <p:nvPr/>
        </p:nvSpPr>
        <p:spPr bwMode="auto">
          <a:xfrm rot="-5207798">
            <a:off x="-351631" y="6028531"/>
            <a:ext cx="1055688" cy="307975"/>
          </a:xfrm>
          <a:prstGeom prst="rect">
            <a:avLst/>
          </a:prstGeom>
          <a:solidFill>
            <a:srgbClr val="0070C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D04BC"/>
                </a:solidFill>
                <a:latin typeface="Times New Roman" pitchFamily="18" charset="0"/>
              </a:rPr>
              <a:t>ОКЕАН</a:t>
            </a:r>
            <a:endParaRPr lang="de-DE" sz="140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70666" name="Text Box 4"/>
          <p:cNvSpPr txBox="1">
            <a:spLocks noChangeArrowheads="1"/>
          </p:cNvSpPr>
          <p:nvPr/>
        </p:nvSpPr>
        <p:spPr bwMode="auto">
          <a:xfrm>
            <a:off x="357188" y="2071688"/>
            <a:ext cx="2520950" cy="523875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D04BC"/>
                </a:solidFill>
                <a:latin typeface="Times New Roman" pitchFamily="18" charset="0"/>
              </a:rPr>
              <a:t>СОЛНЕЧНАЯ   РАДИАЦИЯ</a:t>
            </a:r>
          </a:p>
          <a:p>
            <a:pPr algn="ctr" eaLnBrk="0" hangingPunct="0"/>
            <a:r>
              <a:rPr lang="ru-RU" sz="1400">
                <a:solidFill>
                  <a:srgbClr val="0D04BC"/>
                </a:solidFill>
                <a:latin typeface="Times New Roman" pitchFamily="18" charset="0"/>
              </a:rPr>
              <a:t>(коротковолновая)</a:t>
            </a:r>
            <a:endParaRPr lang="de-DE" sz="140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29000" y="1762125"/>
            <a:ext cx="2357438" cy="5238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РАДИАЦИЯ   ЗЕМЛИ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(длинноволновая)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16200000">
            <a:off x="8478838" y="1500187"/>
            <a:ext cx="1022350" cy="3079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КОСМОС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16200000">
            <a:off x="8097044" y="3953669"/>
            <a:ext cx="1785937" cy="3079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АТМОСФЕРА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536381">
            <a:off x="8433594" y="5953919"/>
            <a:ext cx="1055687" cy="3079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СУЩА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43063" y="3714750"/>
            <a:ext cx="792162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Облака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28688" y="4335463"/>
            <a:ext cx="100965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Осадки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39775" y="4619625"/>
            <a:ext cx="1500188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Взаимодействие</a:t>
            </a:r>
          </a:p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воздух-лед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071813" y="4762500"/>
            <a:ext cx="1500187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Взаимодействие</a:t>
            </a:r>
            <a:endParaRPr lang="de-DE" sz="1400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воздух-океан</a:t>
            </a:r>
          </a:p>
        </p:txBody>
      </p:sp>
      <p:sp>
        <p:nvSpPr>
          <p:cNvPr id="70675" name="Text Box 4"/>
          <p:cNvSpPr txBox="1">
            <a:spLocks noChangeArrowheads="1"/>
          </p:cNvSpPr>
          <p:nvPr/>
        </p:nvSpPr>
        <p:spPr bwMode="auto">
          <a:xfrm>
            <a:off x="5643563" y="4171950"/>
            <a:ext cx="1857375" cy="4000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000">
                <a:latin typeface="Times New Roman" pitchFamily="18" charset="0"/>
              </a:rPr>
              <a:t>Взаимодействие</a:t>
            </a:r>
            <a:endParaRPr lang="de-DE" sz="1000">
              <a:latin typeface="Times New Roman" pitchFamily="18" charset="0"/>
            </a:endParaRPr>
          </a:p>
          <a:p>
            <a:pPr algn="ctr" eaLnBrk="0" hangingPunct="0"/>
            <a:r>
              <a:rPr lang="ru-RU" sz="1000">
                <a:latin typeface="Times New Roman" pitchFamily="18" charset="0"/>
              </a:rPr>
              <a:t>воздух – поверхность суши</a:t>
            </a:r>
            <a:endParaRPr lang="de-DE" sz="1000">
              <a:latin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286125" y="2571750"/>
            <a:ext cx="1100138" cy="738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Абсорбция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Отражение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Эмиссия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70677" name="Text Box 4"/>
          <p:cNvSpPr txBox="1">
            <a:spLocks noChangeArrowheads="1"/>
          </p:cNvSpPr>
          <p:nvPr/>
        </p:nvSpPr>
        <p:spPr bwMode="auto">
          <a:xfrm>
            <a:off x="5143500" y="2571750"/>
            <a:ext cx="1485900" cy="523875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D04BC"/>
                </a:solidFill>
                <a:latin typeface="Times New Roman" pitchFamily="18" charset="0"/>
              </a:rPr>
              <a:t>Вулканические </a:t>
            </a:r>
          </a:p>
          <a:p>
            <a:pPr algn="ctr" eaLnBrk="0" hangingPunct="0"/>
            <a:r>
              <a:rPr lang="ru-RU" sz="1400">
                <a:solidFill>
                  <a:srgbClr val="0D04BC"/>
                </a:solidFill>
                <a:latin typeface="Times New Roman" pitchFamily="18" charset="0"/>
              </a:rPr>
              <a:t>газы и частицы</a:t>
            </a:r>
            <a:endParaRPr lang="de-DE" sz="140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858000" y="3429000"/>
            <a:ext cx="11430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Снег и лед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70679" name="Text Box 4"/>
          <p:cNvSpPr txBox="1">
            <a:spLocks noChangeArrowheads="1"/>
          </p:cNvSpPr>
          <p:nvPr/>
        </p:nvSpPr>
        <p:spPr bwMode="auto">
          <a:xfrm>
            <a:off x="4643438" y="5572125"/>
            <a:ext cx="1247775" cy="307975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D04BC"/>
                </a:solidFill>
                <a:latin typeface="Times New Roman" pitchFamily="18" charset="0"/>
              </a:rPr>
              <a:t>Озера и реки</a:t>
            </a:r>
            <a:endParaRPr lang="de-DE" sz="140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884613" y="6429375"/>
            <a:ext cx="147320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Подземная вода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467350" y="6121400"/>
            <a:ext cx="1044575" cy="5238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Процессы 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rgbClr val="0D04BC"/>
                </a:solidFill>
                <a:latin typeface="Times New Roman" pitchFamily="18" charset="0"/>
              </a:rPr>
              <a:t>в почве</a:t>
            </a:r>
            <a:endParaRPr lang="de-DE" sz="14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572375" y="5429250"/>
            <a:ext cx="1285875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200" dirty="0">
                <a:solidFill>
                  <a:srgbClr val="0D04BC"/>
                </a:solidFill>
                <a:latin typeface="Times New Roman" pitchFamily="18" charset="0"/>
              </a:rPr>
              <a:t>Антропогенные</a:t>
            </a:r>
            <a:endParaRPr lang="de-DE" sz="1200" dirty="0">
              <a:solidFill>
                <a:srgbClr val="0D04BC"/>
              </a:solidFill>
              <a:latin typeface="Times New Roman" pitchFamily="18" charset="0"/>
            </a:endParaRPr>
          </a:p>
        </p:txBody>
      </p:sp>
      <p:sp>
        <p:nvSpPr>
          <p:cNvPr id="70683" name="Text Box 4"/>
          <p:cNvSpPr txBox="1">
            <a:spLocks noChangeArrowheads="1"/>
          </p:cNvSpPr>
          <p:nvPr/>
        </p:nvSpPr>
        <p:spPr bwMode="auto">
          <a:xfrm>
            <a:off x="3429000" y="4357688"/>
            <a:ext cx="500063" cy="2460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000">
                <a:latin typeface="Times New Roman" pitchFamily="18" charset="0"/>
              </a:rPr>
              <a:t>ветер</a:t>
            </a:r>
            <a:endParaRPr lang="de-DE" sz="1000">
              <a:latin typeface="Times New Roman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857375" y="5621338"/>
            <a:ext cx="92868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Течения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70685" name="Text Box 4"/>
          <p:cNvSpPr txBox="1">
            <a:spLocks noChangeArrowheads="1"/>
          </p:cNvSpPr>
          <p:nvPr/>
        </p:nvSpPr>
        <p:spPr bwMode="auto">
          <a:xfrm>
            <a:off x="428625" y="5572125"/>
            <a:ext cx="857250" cy="4619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latin typeface="Times New Roman" pitchFamily="18" charset="0"/>
              </a:rPr>
              <a:t>Морской </a:t>
            </a:r>
          </a:p>
          <a:p>
            <a:pPr algn="ctr" eaLnBrk="0" hangingPunct="0"/>
            <a:r>
              <a:rPr lang="ru-RU" sz="1200">
                <a:latin typeface="Times New Roman" pitchFamily="18" charset="0"/>
              </a:rPr>
              <a:t>лед</a:t>
            </a:r>
            <a:endParaRPr lang="de-DE" sz="1200">
              <a:latin typeface="Times New Roman" pitchFamily="18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143625" y="5000625"/>
            <a:ext cx="857250" cy="2460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000" dirty="0">
                <a:latin typeface="Times New Roman" pitchFamily="18" charset="0"/>
              </a:rPr>
              <a:t>Осаждение</a:t>
            </a:r>
            <a:endParaRPr lang="de-DE" sz="1000" dirty="0">
              <a:latin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00125" y="5857875"/>
            <a:ext cx="1500188" cy="523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Взаимодействие</a:t>
            </a:r>
          </a:p>
          <a:p>
            <a:pPr algn="ctr" eaLnBrk="0" hangingPunct="0">
              <a:defRPr/>
            </a:pPr>
            <a:r>
              <a:rPr lang="ru-RU" sz="1400" dirty="0">
                <a:latin typeface="Times New Roman" pitchFamily="18" charset="0"/>
              </a:rPr>
              <a:t>лед – океан</a:t>
            </a:r>
          </a:p>
        </p:txBody>
      </p:sp>
    </p:spTree>
    <p:extLst>
      <p:ext uri="{BB962C8B-B14F-4D97-AF65-F5344CB8AC3E}">
        <p14:creationId xmlns:p14="http://schemas.microsoft.com/office/powerpoint/2010/main" val="3747494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00063" y="4763"/>
            <a:ext cx="7886700" cy="831850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D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 ДАЛЬНЕЙШЕЙ РАБОТЫ</a:t>
            </a:r>
            <a:endParaRPr lang="ru-RU" sz="2800" b="1" dirty="0">
              <a:solidFill>
                <a:srgbClr val="0D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0" y="892491"/>
            <a:ext cx="914400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Оперативная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COSMO-Ru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  <a:b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1.1. перенос на суперкомпьютер </a:t>
            </a:r>
            <a:b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(шаги сетки 13.2 </a:t>
            </a:r>
            <a:r>
              <a:rPr lang="ru-RU" sz="2400" b="1" dirty="0" smtClean="0">
                <a:latin typeface="Arial" charset="0"/>
                <a:cs typeface="Arial" charset="0"/>
              </a:rPr>
              <a:t>(сделано)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ru-RU" sz="24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2, 2.2 и 1.1 км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)</a:t>
            </a:r>
          </a:p>
          <a:p>
            <a:pPr marL="1250950" indent="-1250950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1.2. области прогнозирования и </a:t>
            </a:r>
            <a:b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шаги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сетки 6.6 </a:t>
            </a:r>
            <a:r>
              <a:rPr lang="ru-RU" sz="2400" b="1" dirty="0">
                <a:latin typeface="Arial" charset="0"/>
                <a:cs typeface="Arial" charset="0"/>
              </a:rPr>
              <a:t>(сделано)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ru-RU" sz="24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2.2 и </a:t>
            </a:r>
            <a:r>
              <a:rPr lang="ru-RU" sz="2400" b="1" dirty="0">
                <a:solidFill>
                  <a:srgbClr val="0000CC"/>
                </a:solidFill>
                <a:latin typeface="Arial" charset="0"/>
                <a:cs typeface="Arial" charset="0"/>
              </a:rPr>
              <a:t>1.1 км</a:t>
            </a:r>
            <a:endParaRPr lang="en-US" sz="2400" b="1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marL="1254125" indent="-1254125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2. 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ICON-LAM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ICON-LAM-ART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: установка на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Cray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ru-RU" sz="2400" b="1" dirty="0" smtClean="0">
                <a:latin typeface="Arial" charset="0"/>
                <a:cs typeface="Arial" charset="0"/>
              </a:rPr>
              <a:t>(начата)</a:t>
            </a:r>
            <a:r>
              <a:rPr lang="en-US" sz="2400" b="1" dirty="0" smtClean="0">
                <a:latin typeface="Arial" charset="0"/>
                <a:cs typeface="Arial" charset="0"/>
              </a:rPr>
              <a:t>       </a:t>
            </a:r>
            <a:endParaRPr lang="ru-RU" sz="2400" b="1" dirty="0">
              <a:latin typeface="Arial" charset="0"/>
              <a:cs typeface="Arial" charset="0"/>
            </a:endParaRPr>
          </a:p>
          <a:p>
            <a:pPr marL="1166813" indent="-179388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треугольная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сетка, </a:t>
            </a:r>
            <a:endParaRPr lang="ru-RU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1166813" indent="-179388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новая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физика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endParaRPr lang="ru-RU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1166813" indent="-179388"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неравномерная 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сетка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по горизонтали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endParaRPr lang="ru-RU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1166813" indent="-179388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вертикальная и горизонтальная </a:t>
            </a:r>
            <a:r>
              <a:rPr lang="ru-RU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телескопизация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,</a:t>
            </a:r>
          </a:p>
          <a:p>
            <a:pPr marL="1166813" indent="-179388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законы сохранения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,</a:t>
            </a:r>
          </a:p>
          <a:p>
            <a:pPr marL="1166813" indent="-179388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LES (Large Eddy Experiments)</a:t>
            </a:r>
          </a:p>
          <a:p>
            <a:pPr marL="539750" indent="-539750">
              <a:spcBef>
                <a:spcPts val="12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3. 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Исследования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с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ICON 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и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ICON-ART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, подготовка к применению в оперативной работе.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91140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9C251F-D1F6-448E-81A6-38F6A09CA6EA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40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3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en-US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9E5256-867C-4B4D-9B0E-929028371A28}" type="slidenum">
              <a:rPr lang="en-US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41</a:t>
            </a:fld>
            <a:endParaRPr lang="en-US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28688"/>
            <a:ext cx="9144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000" dirty="0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 sz="10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000" dirty="0">
                <a:solidFill>
                  <a:srgbClr val="FF0000"/>
                </a:solidFill>
                <a:cs typeface="Arial" charset="0"/>
              </a:rPr>
              <a:t>                    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Имя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	           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Область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dirty="0">
                <a:solidFill>
                  <a:srgbClr val="FF0000"/>
                </a:solidFill>
                <a:cs typeface="Arial" charset="0"/>
              </a:rPr>
              <a:t>     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dirty="0">
                <a:solidFill>
                  <a:srgbClr val="FF0000"/>
                </a:solidFill>
                <a:cs typeface="Arial" charset="0"/>
              </a:rPr>
              <a:t>      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           </a:t>
            </a:r>
            <a:r>
              <a:rPr lang="ru-RU" dirty="0" smtClean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Сетка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Центр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        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>
              <a:defRPr/>
            </a:pPr>
            <a:r>
              <a:rPr lang="pt-BR" b="1" dirty="0">
                <a:solidFill>
                  <a:srgbClr val="000000"/>
                </a:solidFill>
                <a:cs typeface="Arial" charset="0"/>
              </a:rPr>
              <a:t>1.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COSMO-Ru6ENA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    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13200 x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6100 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км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0.06°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pt-BR" dirty="0" smtClean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pt-BR" b="1" dirty="0" smtClean="0">
                <a:solidFill>
                  <a:srgbClr val="000000"/>
                </a:solidFill>
                <a:cs typeface="Arial" charset="0"/>
              </a:rPr>
              <a:t>6.6</a:t>
            </a:r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km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	   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Москва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>
              <a:defRPr/>
            </a:pPr>
            <a:r>
              <a:rPr lang="en-US" b="1" dirty="0">
                <a:solidFill>
                  <a:srgbClr val="006500"/>
                </a:solidFill>
                <a:cs typeface="Arial" charset="0"/>
              </a:rPr>
              <a:t>2</a:t>
            </a:r>
            <a:r>
              <a:rPr lang="en-US" b="1" dirty="0">
                <a:cs typeface="Arial" charset="0"/>
              </a:rPr>
              <a:t>.</a:t>
            </a:r>
            <a:r>
              <a:rPr lang="ru-RU" b="1" dirty="0">
                <a:cs typeface="Arial" charset="0"/>
              </a:rPr>
              <a:t>  </a:t>
            </a:r>
            <a:r>
              <a:rPr lang="en-US" b="1" dirty="0">
                <a:cs typeface="Arial" charset="0"/>
              </a:rPr>
              <a:t>COSMO-Ru2</a:t>
            </a:r>
            <a:r>
              <a:rPr lang="en-US" dirty="0">
                <a:cs typeface="Arial" charset="0"/>
              </a:rPr>
              <a:t>	</a:t>
            </a:r>
            <a:r>
              <a:rPr lang="ru-RU" dirty="0">
                <a:cs typeface="Arial" charset="0"/>
              </a:rPr>
              <a:t>             </a:t>
            </a:r>
            <a:r>
              <a:rPr lang="en-US" b="1" dirty="0">
                <a:cs typeface="Arial" charset="0"/>
              </a:rPr>
              <a:t>4400 x 3900 </a:t>
            </a:r>
            <a:r>
              <a:rPr lang="ru-RU" b="1" dirty="0">
                <a:cs typeface="Arial" charset="0"/>
              </a:rPr>
              <a:t>км</a:t>
            </a:r>
            <a:r>
              <a:rPr lang="en-US" dirty="0">
                <a:cs typeface="Arial" charset="0"/>
              </a:rPr>
              <a:t>	</a:t>
            </a:r>
            <a:r>
              <a:rPr lang="en-US" b="1" dirty="0">
                <a:cs typeface="Arial" charset="0"/>
              </a:rPr>
              <a:t>0.02°</a:t>
            </a:r>
            <a:r>
              <a:rPr lang="en-US" dirty="0">
                <a:cs typeface="Arial" charset="0"/>
              </a:rPr>
              <a:t>	</a:t>
            </a:r>
            <a:r>
              <a:rPr lang="en-US" dirty="0" smtClean="0">
                <a:cs typeface="Arial" charset="0"/>
              </a:rPr>
              <a:t>   </a:t>
            </a:r>
            <a:r>
              <a:rPr lang="en-US" b="1" dirty="0" smtClean="0">
                <a:cs typeface="Arial" charset="0"/>
              </a:rPr>
              <a:t>2.2</a:t>
            </a:r>
            <a:r>
              <a:rPr lang="ru-RU" b="1" dirty="0" smtClean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km      </a:t>
            </a:r>
            <a:r>
              <a:rPr lang="ru-RU" b="1" dirty="0">
                <a:cs typeface="Arial" charset="0"/>
              </a:rPr>
              <a:t>Москва</a:t>
            </a:r>
            <a:endParaRPr lang="en-US" dirty="0">
              <a:cs typeface="Arial" charset="0"/>
            </a:endParaRPr>
          </a:p>
          <a:p>
            <a:pPr marL="342900" indent="-342900">
              <a:buFontTx/>
              <a:buAutoNum type="arabicPeriod" startAt="3"/>
              <a:defRPr/>
            </a:pPr>
            <a:r>
              <a:rPr lang="en-US" b="1" dirty="0">
                <a:cs typeface="Arial" charset="0"/>
              </a:rPr>
              <a:t>COSMO-Ru1</a:t>
            </a:r>
            <a:r>
              <a:rPr lang="ru-RU" b="1" dirty="0">
                <a:cs typeface="Arial" charset="0"/>
              </a:rPr>
              <a:t>  </a:t>
            </a:r>
            <a:r>
              <a:rPr lang="en-US" b="1" dirty="0">
                <a:cs typeface="Arial" charset="0"/>
              </a:rPr>
              <a:t>MSK</a:t>
            </a:r>
            <a:r>
              <a:rPr lang="ru-RU" b="1" dirty="0">
                <a:cs typeface="Arial" charset="0"/>
              </a:rPr>
              <a:t> </a:t>
            </a:r>
            <a:r>
              <a:rPr lang="en-US" b="1" dirty="0" smtClean="0">
                <a:cs typeface="Arial" charset="0"/>
              </a:rPr>
              <a:t> </a:t>
            </a:r>
            <a:r>
              <a:rPr lang="ru-RU" b="1" dirty="0" smtClean="0">
                <a:cs typeface="Arial" charset="0"/>
              </a:rPr>
              <a:t>    </a:t>
            </a:r>
            <a:r>
              <a:rPr lang="en-US" b="1" dirty="0" smtClean="0">
                <a:cs typeface="Arial" charset="0"/>
              </a:rPr>
              <a:t>  </a:t>
            </a:r>
            <a:r>
              <a:rPr lang="ru-RU" b="1" dirty="0" smtClean="0">
                <a:cs typeface="Arial" charset="0"/>
              </a:rPr>
              <a:t>  </a:t>
            </a:r>
            <a:r>
              <a:rPr lang="en-US" b="1" dirty="0">
                <a:cs typeface="Arial" charset="0"/>
              </a:rPr>
              <a:t>700</a:t>
            </a:r>
            <a:r>
              <a:rPr lang="ru-RU" b="1" dirty="0">
                <a:cs typeface="Arial" charset="0"/>
              </a:rPr>
              <a:t> </a:t>
            </a:r>
            <a:r>
              <a:rPr lang="en-US" b="1" dirty="0" smtClean="0">
                <a:cs typeface="Arial" charset="0"/>
              </a:rPr>
              <a:t>x</a:t>
            </a:r>
            <a:r>
              <a:rPr lang="ru-RU" b="1" dirty="0" smtClean="0">
                <a:cs typeface="Arial" charset="0"/>
              </a:rPr>
              <a:t>   </a:t>
            </a:r>
            <a:r>
              <a:rPr lang="en-US" b="1" dirty="0">
                <a:cs typeface="Arial" charset="0"/>
              </a:rPr>
              <a:t>700</a:t>
            </a:r>
            <a:r>
              <a:rPr lang="ru-RU" b="1" dirty="0">
                <a:cs typeface="Arial" charset="0"/>
              </a:rPr>
              <a:t> км    </a:t>
            </a:r>
            <a:r>
              <a:rPr lang="en-US" b="1" dirty="0" smtClean="0">
                <a:cs typeface="Arial" charset="0"/>
              </a:rPr>
              <a:t>          </a:t>
            </a:r>
            <a:r>
              <a:rPr lang="ru-RU" b="1" dirty="0" smtClean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0.01°</a:t>
            </a:r>
            <a:r>
              <a:rPr lang="en-US" dirty="0">
                <a:cs typeface="Arial" charset="0"/>
              </a:rPr>
              <a:t>	</a:t>
            </a:r>
            <a:r>
              <a:rPr lang="en-US" dirty="0" smtClean="0">
                <a:cs typeface="Arial" charset="0"/>
              </a:rPr>
              <a:t>   </a:t>
            </a:r>
            <a:r>
              <a:rPr lang="en-US" b="1" dirty="0" smtClean="0">
                <a:cs typeface="Arial" charset="0"/>
              </a:rPr>
              <a:t>1.1</a:t>
            </a:r>
            <a:r>
              <a:rPr lang="ru-RU" b="1" dirty="0" smtClean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km</a:t>
            </a:r>
            <a:r>
              <a:rPr lang="ru-RU" b="1" dirty="0">
                <a:cs typeface="Arial" charset="0"/>
              </a:rPr>
              <a:t>    </a:t>
            </a:r>
            <a:r>
              <a:rPr lang="en-US" b="1" dirty="0">
                <a:cs typeface="Arial" charset="0"/>
              </a:rPr>
              <a:t>  </a:t>
            </a:r>
            <a:r>
              <a:rPr lang="ru-RU" b="1" dirty="0">
                <a:cs typeface="Arial" charset="0"/>
              </a:rPr>
              <a:t>Москва 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en-US" b="1" dirty="0">
                <a:cs typeface="Arial" charset="0"/>
              </a:rPr>
              <a:t>COSMO-Ru1</a:t>
            </a:r>
            <a:r>
              <a:rPr lang="ru-RU" b="1" dirty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 SFO   </a:t>
            </a:r>
            <a:r>
              <a:rPr lang="en-US" b="1" dirty="0" smtClean="0">
                <a:cs typeface="Arial" charset="0"/>
              </a:rPr>
              <a:t>  </a:t>
            </a:r>
            <a:r>
              <a:rPr lang="ru-RU" b="1" dirty="0" smtClean="0">
                <a:cs typeface="Arial" charset="0"/>
              </a:rPr>
              <a:t>    </a:t>
            </a:r>
            <a:r>
              <a:rPr lang="en-US" b="1" dirty="0" smtClean="0">
                <a:cs typeface="Arial" charset="0"/>
              </a:rPr>
              <a:t>  </a:t>
            </a:r>
            <a:r>
              <a:rPr lang="ru-RU" b="1" dirty="0" smtClean="0">
                <a:cs typeface="Arial" charset="0"/>
              </a:rPr>
              <a:t>350 </a:t>
            </a:r>
            <a:r>
              <a:rPr lang="en-US" b="1" dirty="0" smtClean="0">
                <a:cs typeface="Arial" charset="0"/>
              </a:rPr>
              <a:t>x</a:t>
            </a:r>
            <a:r>
              <a:rPr lang="ru-RU" b="1" dirty="0" smtClean="0">
                <a:cs typeface="Arial" charset="0"/>
              </a:rPr>
              <a:t>   </a:t>
            </a:r>
            <a:r>
              <a:rPr lang="ru-RU" b="1" dirty="0">
                <a:cs typeface="Arial" charset="0"/>
              </a:rPr>
              <a:t>650 км</a:t>
            </a:r>
            <a:r>
              <a:rPr lang="en-US" b="1" dirty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	</a:t>
            </a:r>
            <a:r>
              <a:rPr lang="en-US" b="1" dirty="0">
                <a:cs typeface="Arial" charset="0"/>
              </a:rPr>
              <a:t>0.01°</a:t>
            </a:r>
            <a:r>
              <a:rPr lang="en-US" dirty="0">
                <a:cs typeface="Arial" charset="0"/>
              </a:rPr>
              <a:t>	</a:t>
            </a:r>
            <a:r>
              <a:rPr lang="en-US" dirty="0" smtClean="0">
                <a:cs typeface="Arial" charset="0"/>
              </a:rPr>
              <a:t>   </a:t>
            </a:r>
            <a:r>
              <a:rPr lang="en-US" b="1" dirty="0" smtClean="0">
                <a:cs typeface="Arial" charset="0"/>
              </a:rPr>
              <a:t>1.1</a:t>
            </a:r>
            <a:r>
              <a:rPr lang="ru-RU" b="1" dirty="0" smtClean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km</a:t>
            </a:r>
            <a:r>
              <a:rPr lang="en-US" dirty="0">
                <a:cs typeface="Arial" charset="0"/>
              </a:rPr>
              <a:t>	   </a:t>
            </a:r>
            <a:r>
              <a:rPr lang="ru-RU" b="1" dirty="0">
                <a:cs typeface="Arial" charset="0"/>
              </a:rPr>
              <a:t>Москва</a:t>
            </a:r>
            <a:endParaRPr lang="en-US" b="1" dirty="0">
              <a:cs typeface="Arial" charset="0"/>
            </a:endParaRPr>
          </a:p>
          <a:p>
            <a:pPr>
              <a:defRPr/>
            </a:pPr>
            <a:r>
              <a:rPr lang="pt-BR" b="1" dirty="0">
                <a:solidFill>
                  <a:srgbClr val="0000FF"/>
                </a:solidFill>
                <a:cs typeface="Arial" charset="0"/>
              </a:rPr>
              <a:t>4.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COSMO-Ru6Sib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     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     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 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5000 x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3500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км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0.06°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6.6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км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  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Новосибирск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</a:p>
          <a:p>
            <a:pPr>
              <a:defRPr/>
            </a:pPr>
            <a:r>
              <a:rPr lang="pt-BR" b="1" dirty="0">
                <a:solidFill>
                  <a:srgbClr val="0000FF"/>
                </a:solidFill>
                <a:cs typeface="Arial" charset="0"/>
              </a:rPr>
              <a:t>5.</a:t>
            </a:r>
            <a:r>
              <a:rPr lang="ru-RU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COSMO-Ru2Sib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         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2600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x 1500 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км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          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0.02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°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2.2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км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Новосибирск 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</a:p>
        </p:txBody>
      </p:sp>
      <p:sp>
        <p:nvSpPr>
          <p:cNvPr id="92166" name="Прямоугольник 5"/>
          <p:cNvSpPr>
            <a:spLocks noChangeArrowheads="1"/>
          </p:cNvSpPr>
          <p:nvPr/>
        </p:nvSpPr>
        <p:spPr bwMode="auto">
          <a:xfrm>
            <a:off x="0" y="642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800" b="1">
                <a:solidFill>
                  <a:srgbClr val="FF0000"/>
                </a:solidFill>
              </a:rPr>
              <a:t>2018:  1-</a:t>
            </a:r>
            <a:r>
              <a:rPr lang="ru-RU" altLang="ru-RU" sz="2800" b="1">
                <a:solidFill>
                  <a:srgbClr val="FF0000"/>
                </a:solidFill>
              </a:rPr>
              <a:t>й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ru-RU" altLang="ru-RU" sz="2800" b="1">
                <a:solidFill>
                  <a:srgbClr val="FF0000"/>
                </a:solidFill>
              </a:rPr>
              <a:t>этап КОНФИГУРАЦИИ </a:t>
            </a:r>
            <a:r>
              <a:rPr lang="en-US" altLang="ru-RU" sz="2800" b="1">
                <a:solidFill>
                  <a:srgbClr val="FF0000"/>
                </a:solidFill>
              </a:rPr>
              <a:t>COSMO-Ru</a:t>
            </a:r>
            <a:endParaRPr lang="ru-RU" altLang="ru-RU" sz="2800">
              <a:solidFill>
                <a:srgbClr val="FF0000"/>
              </a:solidFill>
            </a:endParaRPr>
          </a:p>
        </p:txBody>
      </p:sp>
      <p:sp>
        <p:nvSpPr>
          <p:cNvPr id="92167" name="Прямоугольник 6"/>
          <p:cNvSpPr>
            <a:spLocks noChangeArrowheads="1"/>
          </p:cNvSpPr>
          <p:nvPr/>
        </p:nvSpPr>
        <p:spPr bwMode="auto">
          <a:xfrm>
            <a:off x="-58994" y="3738562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800" b="1">
                <a:solidFill>
                  <a:srgbClr val="FF0000"/>
                </a:solidFill>
              </a:rPr>
              <a:t>2018:  </a:t>
            </a:r>
            <a:r>
              <a:rPr lang="ru-RU" altLang="ru-RU" sz="2800" b="1">
                <a:solidFill>
                  <a:srgbClr val="FF0000"/>
                </a:solidFill>
              </a:rPr>
              <a:t>2</a:t>
            </a:r>
            <a:r>
              <a:rPr lang="en-US" altLang="ru-RU" sz="2800" b="1">
                <a:solidFill>
                  <a:srgbClr val="FF0000"/>
                </a:solidFill>
              </a:rPr>
              <a:t>-</a:t>
            </a:r>
            <a:r>
              <a:rPr lang="ru-RU" altLang="ru-RU" sz="2800" b="1">
                <a:solidFill>
                  <a:srgbClr val="FF0000"/>
                </a:solidFill>
              </a:rPr>
              <a:t>й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ru-RU" altLang="ru-RU" sz="2800" b="1">
                <a:solidFill>
                  <a:srgbClr val="FF0000"/>
                </a:solidFill>
              </a:rPr>
              <a:t>этап КОНФИГУРАЦИИ </a:t>
            </a:r>
            <a:r>
              <a:rPr lang="en-US" altLang="ru-RU" sz="2800" b="1">
                <a:solidFill>
                  <a:srgbClr val="FF0000"/>
                </a:solidFill>
              </a:rPr>
              <a:t>ICON-LAM-Ru</a:t>
            </a:r>
            <a:endParaRPr lang="ru-RU" altLang="ru-RU" sz="280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4000500"/>
            <a:ext cx="9144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000" dirty="0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cs typeface="Arial" charset="0"/>
              </a:rPr>
              <a:t>                    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Имя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	           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Область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dirty="0">
                <a:solidFill>
                  <a:srgbClr val="FF0000"/>
                </a:solidFill>
                <a:cs typeface="Arial" charset="0"/>
              </a:rPr>
              <a:t>     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dirty="0">
                <a:solidFill>
                  <a:srgbClr val="FF0000"/>
                </a:solidFill>
                <a:cs typeface="Arial" charset="0"/>
              </a:rPr>
              <a:t>     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ru-RU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Сетка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              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Центр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	</a:t>
            </a:r>
          </a:p>
          <a:p>
            <a:pPr>
              <a:defRPr/>
            </a:pPr>
            <a:r>
              <a:rPr lang="pt-BR" b="1" dirty="0">
                <a:solidFill>
                  <a:srgbClr val="000000"/>
                </a:solidFill>
                <a:cs typeface="Arial" charset="0"/>
              </a:rPr>
              <a:t>1.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ICON-LAM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-Ru6ENA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13200 x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8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100 </a:t>
            </a:r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км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     </a:t>
            </a:r>
            <a:r>
              <a:rPr lang="pt-BR" dirty="0" smtClean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6.5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km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pt-BR" dirty="0" smtClean="0">
                <a:solidFill>
                  <a:srgbClr val="000000"/>
                </a:solidFill>
                <a:cs typeface="Arial" charset="0"/>
              </a:rPr>
              <a:t>              </a:t>
            </a:r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Москва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>
              <a:defRPr/>
            </a:pPr>
            <a:r>
              <a:rPr lang="en-US" b="1" dirty="0">
                <a:solidFill>
                  <a:srgbClr val="006500"/>
                </a:solidFill>
                <a:cs typeface="Arial" charset="0"/>
              </a:rPr>
              <a:t>2</a:t>
            </a:r>
            <a:r>
              <a:rPr lang="pt-BR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B050"/>
                </a:solidFill>
                <a:cs typeface="Arial" charset="0"/>
              </a:rPr>
              <a:t>.</a:t>
            </a:r>
            <a:r>
              <a:rPr lang="ru-RU" b="1" dirty="0">
                <a:solidFill>
                  <a:srgbClr val="00B050"/>
                </a:solidFill>
                <a:cs typeface="Arial" charset="0"/>
              </a:rPr>
              <a:t>  </a:t>
            </a:r>
            <a:r>
              <a:rPr lang="en-US" b="1" dirty="0">
                <a:solidFill>
                  <a:srgbClr val="00B050"/>
                </a:solidFill>
                <a:cs typeface="Arial" charset="0"/>
              </a:rPr>
              <a:t>ICON-LAM</a:t>
            </a:r>
            <a:r>
              <a:rPr lang="pt-BR" b="1" dirty="0" smtClean="0">
                <a:solidFill>
                  <a:srgbClr val="00B050"/>
                </a:solidFill>
                <a:cs typeface="Arial" charset="0"/>
              </a:rPr>
              <a:t>-Ru2ETR</a:t>
            </a:r>
            <a:r>
              <a:rPr lang="ru-RU" b="1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rgbClr val="00B050"/>
                </a:solidFill>
                <a:cs typeface="Arial" charset="0"/>
              </a:rPr>
              <a:t>    </a:t>
            </a:r>
            <a:r>
              <a:rPr lang="en-US" b="1" dirty="0">
                <a:solidFill>
                  <a:srgbClr val="006500"/>
                </a:solidFill>
                <a:cs typeface="Arial" charset="0"/>
              </a:rPr>
              <a:t>4400 x 3900 </a:t>
            </a:r>
            <a:r>
              <a:rPr lang="ru-RU" b="1" dirty="0" smtClean="0">
                <a:solidFill>
                  <a:srgbClr val="006500"/>
                </a:solidFill>
                <a:cs typeface="Arial" charset="0"/>
              </a:rPr>
              <a:t>км</a:t>
            </a:r>
            <a:r>
              <a:rPr lang="en-US" b="1" dirty="0" smtClean="0">
                <a:solidFill>
                  <a:srgbClr val="006500"/>
                </a:solidFill>
                <a:cs typeface="Arial" charset="0"/>
              </a:rPr>
              <a:t>      </a:t>
            </a:r>
            <a:r>
              <a:rPr lang="en-US" dirty="0" smtClean="0">
                <a:solidFill>
                  <a:srgbClr val="006500"/>
                </a:solidFill>
                <a:cs typeface="Arial" charset="0"/>
              </a:rPr>
              <a:t>  </a:t>
            </a:r>
            <a:r>
              <a:rPr lang="en-US" b="1" dirty="0" smtClean="0">
                <a:solidFill>
                  <a:srgbClr val="006500"/>
                </a:solidFill>
                <a:cs typeface="Arial" charset="0"/>
              </a:rPr>
              <a:t>3.2 &amp; 1.6</a:t>
            </a:r>
            <a:r>
              <a:rPr lang="ru-RU" b="1" dirty="0" smtClean="0">
                <a:solidFill>
                  <a:srgbClr val="006500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006500"/>
                </a:solidFill>
                <a:cs typeface="Arial" charset="0"/>
              </a:rPr>
              <a:t>km               </a:t>
            </a:r>
            <a:r>
              <a:rPr lang="ru-RU" b="1" dirty="0">
                <a:solidFill>
                  <a:srgbClr val="006500"/>
                </a:solidFill>
                <a:cs typeface="Arial" charset="0"/>
              </a:rPr>
              <a:t>Москва</a:t>
            </a:r>
            <a:endParaRPr lang="en-US" dirty="0">
              <a:solidFill>
                <a:srgbClr val="006500"/>
              </a:solidFill>
              <a:cs typeface="Arial" charset="0"/>
            </a:endParaRPr>
          </a:p>
          <a:p>
            <a:pPr marL="342900" indent="-342900">
              <a:buFontTx/>
              <a:buAutoNum type="arabicPeriod" startAt="3"/>
              <a:defRPr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ICON-LAM-</a:t>
            </a:r>
            <a:r>
              <a:rPr lang="en-US" b="1" dirty="0" err="1" smtClean="0">
                <a:solidFill>
                  <a:srgbClr val="FF0000"/>
                </a:solidFill>
                <a:cs typeface="Arial" charset="0"/>
              </a:rPr>
              <a:t>RuSFO</a:t>
            </a: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      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700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x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700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 км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      0.8 &amp; 0.4 km</a:t>
            </a: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          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Москва </a:t>
            </a:r>
          </a:p>
          <a:p>
            <a:pPr>
              <a:defRPr/>
            </a:pP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4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.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COSMO-Ru6Sib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   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   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   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  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5000 x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3500 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км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    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  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6.6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 км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             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Новосибирск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</a:p>
          <a:p>
            <a:pPr>
              <a:defRPr/>
            </a:pPr>
            <a:r>
              <a:rPr lang="pt-BR" b="1" dirty="0">
                <a:solidFill>
                  <a:srgbClr val="0000FF"/>
                </a:solidFill>
                <a:cs typeface="Arial" charset="0"/>
              </a:rPr>
              <a:t>5.</a:t>
            </a:r>
            <a:r>
              <a:rPr lang="ru-RU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COSMO-Ru2Sib              2600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x 1500 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км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     </a:t>
            </a:r>
            <a:r>
              <a:rPr lang="pt-BR" dirty="0" smtClean="0">
                <a:solidFill>
                  <a:srgbClr val="0000FF"/>
                </a:solidFill>
                <a:cs typeface="Arial" charset="0"/>
              </a:rPr>
              <a:t> 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3.3 &amp; 1.65</a:t>
            </a:r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 км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            </a:t>
            </a:r>
            <a:r>
              <a:rPr lang="ru-RU" b="1" dirty="0">
                <a:solidFill>
                  <a:srgbClr val="0000FF"/>
                </a:solidFill>
                <a:cs typeface="Arial" charset="0"/>
              </a:rPr>
              <a:t>Новосибирск </a:t>
            </a:r>
            <a:r>
              <a:rPr lang="pt-BR" dirty="0">
                <a:solidFill>
                  <a:srgbClr val="0000FF"/>
                </a:solidFill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261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8765"/>
          <a:stretch/>
        </p:blipFill>
        <p:spPr>
          <a:xfrm>
            <a:off x="3413" y="0"/>
            <a:ext cx="9140587" cy="6858000"/>
          </a:xfrm>
          <a:prstGeom prst="rect">
            <a:avLst/>
          </a:prstGeom>
        </p:spPr>
      </p:pic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3414" y="11421"/>
            <a:ext cx="9144000" cy="702961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Арктика: </a:t>
            </a: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погоды </a:t>
            </a: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усвоение океанографических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ru-RU" alt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endParaRPr lang="ru-RU" alt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Р.М.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Вильфанд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Д.Б.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Киктев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Ю.Д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Реснянский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Г.С.Ривин</a:t>
            </a:r>
            <a:endParaRPr lang="ru-RU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altLang="ru-RU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alt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РГУ нефти и газа</a:t>
            </a:r>
          </a:p>
          <a:p>
            <a:pPr>
              <a:lnSpc>
                <a:spcPct val="115000"/>
              </a:lnSpc>
            </a:pP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МОСКВА, 01 ноября </a:t>
            </a:r>
            <a:r>
              <a:rPr lang="ru-RU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2018 г</a:t>
            </a: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RU" altLang="ru-RU" sz="1600" b="1" dirty="0">
              <a:solidFill>
                <a:srgbClr val="0307BD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1152EB-034A-4C79-8AFD-BD93A78CE991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42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6742" y="10359"/>
            <a:ext cx="9150741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i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Спасибо за </a:t>
            </a:r>
            <a:r>
              <a:rPr lang="ru-RU" sz="4000" i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внимание! Вопросы?</a:t>
            </a:r>
            <a:endParaRPr lang="ru-RU" sz="4000" i="1" dirty="0">
              <a:ln w="12700">
                <a:solidFill>
                  <a:srgbClr val="0000FF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4096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8E838-6C6F-4F18-B7D1-560242CD93B6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40965" name="i-main-pic" descr="Картинка 1 из 1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9" y="1526042"/>
            <a:ext cx="22145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40967" name="Прямоугольник 11"/>
          <p:cNvSpPr>
            <a:spLocks noChangeArrowheads="1"/>
          </p:cNvSpPr>
          <p:nvPr/>
        </p:nvSpPr>
        <p:spPr bwMode="auto">
          <a:xfrm>
            <a:off x="2357438" y="547485"/>
            <a:ext cx="67865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</a:t>
            </a:r>
            <a:r>
              <a:rPr lang="ru-RU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 </a:t>
            </a:r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alt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от всевышнего божества смертному дано и позволено быть может, как чтобы он перемены погод мог предвидеть? Что подлинно </a:t>
            </a:r>
            <a:r>
              <a:rPr lang="ru-RU" altLang="ru-RU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претрудно</a:t>
            </a:r>
            <a:r>
              <a:rPr lang="ru-RU" alt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едва постижимо быть кажется</a:t>
            </a:r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ru-RU" alt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В. Ломоносов,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Слово о явлениях воздушных, от электрической силы происходящих //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Избранные философские произведения //</a:t>
            </a:r>
            <a:endParaRPr lang="en-US" alt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М.: </a:t>
            </a:r>
            <a:r>
              <a:rPr lang="ru-RU" altLang="ru-R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Госполитиздат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1950.– С.216-233</a:t>
            </a:r>
            <a:r>
              <a:rPr lang="ru-RU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Рукописный ввод 1"/>
              <p14:cNvContentPartPr/>
              <p14:nvPr/>
            </p14:nvContentPartPr>
            <p14:xfrm>
              <a:off x="4191120" y="4019400"/>
              <a:ext cx="360" cy="36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5280" y="395604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17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sp>
        <p:nvSpPr>
          <p:cNvPr id="819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C26CD1-C95B-4E9C-8CEF-DCE40BD107C4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2674"/>
            <a:ext cx="9143999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ТЕНДЕНЦИИ 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b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ЧИСЛЕННЫХ 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ПРОГНОЗОВ ПОГОДЫ И КЛИМАТА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1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0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Многодисциплинарность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0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Бесшовность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следовательно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негидростатичность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моделей).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данные (</a:t>
            </a:r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Сферическая система </a:t>
            </a: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координат, сетки 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типа </a:t>
            </a: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треугольных.</a:t>
            </a:r>
            <a:endParaRPr lang="ru-RU" sz="20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суперкомпьютерных вычислительных систем. 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Согласно списку ТОР500 (июнь 2018)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://www.top500.org/list/2018/06/?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page=1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самых быстрых суперкомпьютеров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 вошли 14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суперкомпьютеров, используемых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метеорологическими службами для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оперативных прогнозов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погоды: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Великобритании (20, 59, 60),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Японии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(25, 26), ЕЦСПП (36 и 37 места),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(39 и 66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Китая (74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Южной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Кореи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76), Франции (8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2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Ометим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среди первых 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-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Замечание: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метеослужбы Германии (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место),</a:t>
            </a:r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(172).  </a:t>
            </a:r>
            <a:b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Ломоносов-2 МГУ (72)</a:t>
            </a:r>
            <a:b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 </a:t>
            </a:r>
            <a:r>
              <a:rPr lang="ru-RU" sz="2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больших коллективов для разработки и развития новых моделей окружающей среды</a:t>
            </a:r>
            <a:r>
              <a:rPr lang="ru-RU" sz="2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338468"/>
            <a:ext cx="903949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Часть </a:t>
            </a:r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2.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Система численного прогноза погоды </a:t>
            </a:r>
          </a:p>
          <a:p>
            <a:pPr algn="ctr">
              <a:defRPr/>
            </a:pPr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COSMO-Ru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b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Исследование опасных </a:t>
            </a: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атмосферных процессов 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в </a:t>
            </a: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Арктическом регионе </a:t>
            </a:r>
            <a:endParaRPr lang="ru-RU" sz="3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и </a:t>
            </a: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проблема 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прогнозирования </a:t>
            </a: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и эволюции</a:t>
            </a:r>
            <a:b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 полярных 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циклонов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E1D529-B914-4D30-85FE-E8E39B7DCDE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7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8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ru-RU"/>
          </a:p>
        </p:txBody>
      </p:sp>
      <p:pic>
        <p:nvPicPr>
          <p:cNvPr id="28675" name="Picture 2" descr="http://srnwp.met.hu/Consortia/Consortia_SRNWP_201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815975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2357438" y="6215063"/>
            <a:ext cx="4143375" cy="3698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rgbClr val="FF0000"/>
                </a:solidFill>
                <a:latin typeface="Algerian" pitchFamily="82" charset="0"/>
                <a:cs typeface="Arial" charset="0"/>
              </a:rPr>
              <a:t>США:  </a:t>
            </a:r>
            <a:r>
              <a:rPr lang="en-US" altLang="ru-RU" b="1" dirty="0">
                <a:solidFill>
                  <a:srgbClr val="FF0000"/>
                </a:solidFill>
                <a:latin typeface="Algerian" pitchFamily="82" charset="0"/>
                <a:cs typeface="Arial" charset="0"/>
              </a:rPr>
              <a:t>  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WRF (-ARW, -NMM)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FF9042-FBB6-4D39-98C4-B327E5DEB8C4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8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01.11.2018</a:t>
            </a:r>
            <a:endParaRPr lang="en-US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D8A524-544D-42CF-8AA3-0CE4A3E21576}" type="slidenum">
              <a:rPr lang="en-US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9701" name="Рисунок 5" descr="2018_COSMOcountries201801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71875" r="25977" b="16667"/>
          <a:stretch>
            <a:fillRect/>
          </a:stretch>
        </p:blipFill>
        <p:spPr bwMode="auto">
          <a:xfrm>
            <a:off x="142875" y="5715000"/>
            <a:ext cx="8786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285750" y="5834063"/>
            <a:ext cx="214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3143250" y="5834063"/>
            <a:ext cx="642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6215063" y="5834063"/>
            <a:ext cx="214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0" y="18891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04 января 2018:</a:t>
            </a:r>
          </a:p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33 метеослужбы используют модель </a:t>
            </a:r>
            <a:r>
              <a:rPr lang="en-US" altLang="ru-RU" sz="2800" b="1">
                <a:solidFill>
                  <a:srgbClr val="FF0000"/>
                </a:solidFill>
              </a:rPr>
              <a:t>COSMO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2786063" y="3857625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4357688" y="2571750"/>
            <a:ext cx="64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9709" name="TextBox 15"/>
          <p:cNvSpPr txBox="1">
            <a:spLocks noChangeArrowheads="1"/>
          </p:cNvSpPr>
          <p:nvPr/>
        </p:nvSpPr>
        <p:spPr bwMode="auto">
          <a:xfrm>
            <a:off x="4572000" y="1500188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710" name="TextBox 16"/>
          <p:cNvSpPr txBox="1">
            <a:spLocks noChangeArrowheads="1"/>
          </p:cNvSpPr>
          <p:nvPr/>
        </p:nvSpPr>
        <p:spPr bwMode="auto">
          <a:xfrm>
            <a:off x="6858000" y="2143125"/>
            <a:ext cx="642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930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2295</TotalTime>
  <Words>1384</Words>
  <Application>Microsoft Office PowerPoint</Application>
  <PresentationFormat>Экран (4:3)</PresentationFormat>
  <Paragraphs>396</Paragraphs>
  <Slides>42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MS PGothic</vt:lpstr>
      <vt:lpstr>SimSun</vt:lpstr>
      <vt:lpstr>Algerian</vt:lpstr>
      <vt:lpstr>Arial</vt:lpstr>
      <vt:lpstr>Calibri</vt:lpstr>
      <vt:lpstr>Calibri Light</vt:lpstr>
      <vt:lpstr>Comic Sans MS</vt:lpstr>
      <vt:lpstr>MS Reference Sans Serif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                              ПРОЦЕССЫ                 в системе космос - океан - суша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grivin</dc:creator>
  <cp:lastModifiedBy>Gdaliy</cp:lastModifiedBy>
  <cp:revision>119</cp:revision>
  <dcterms:created xsi:type="dcterms:W3CDTF">2018-03-20T08:19:22Z</dcterms:created>
  <dcterms:modified xsi:type="dcterms:W3CDTF">2018-10-25T01:24:00Z</dcterms:modified>
</cp:coreProperties>
</file>