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59" r:id="rId4"/>
    <p:sldId id="261" r:id="rId5"/>
    <p:sldId id="263" r:id="rId6"/>
    <p:sldId id="267" r:id="rId7"/>
    <p:sldId id="262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44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03FC9-79AE-4278-9BB6-A54555204E28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6F0B80-7F31-4EAE-A5F0-C3120F53DA79}">
      <dgm:prSet/>
      <dgm:spPr/>
      <dgm:t>
        <a:bodyPr/>
        <a:lstStyle/>
        <a:p>
          <a:r>
            <a:rPr lang="ru-RU" dirty="0"/>
            <a:t>Федеральный закон «Об охране окружающей среды» </a:t>
          </a:r>
          <a:br>
            <a:rPr lang="ru-RU" dirty="0"/>
          </a:br>
          <a:r>
            <a:rPr lang="ru-RU" dirty="0"/>
            <a:t>№ 7-ФЗ от 10.01.2002 (редакция 31.12.2017)</a:t>
          </a:r>
        </a:p>
      </dgm:t>
    </dgm:pt>
    <dgm:pt modelId="{3489220B-1201-4696-8005-6959E269CE5B}" type="parTrans" cxnId="{1C6DAFBF-5C92-4F61-978B-755DC1D95F2C}">
      <dgm:prSet/>
      <dgm:spPr/>
      <dgm:t>
        <a:bodyPr/>
        <a:lstStyle/>
        <a:p>
          <a:endParaRPr lang="ru-RU"/>
        </a:p>
      </dgm:t>
    </dgm:pt>
    <dgm:pt modelId="{72871513-1DE2-4AD0-80EF-8D54ED16228B}" type="sibTrans" cxnId="{1C6DAFBF-5C92-4F61-978B-755DC1D95F2C}">
      <dgm:prSet/>
      <dgm:spPr/>
      <dgm:t>
        <a:bodyPr/>
        <a:lstStyle/>
        <a:p>
          <a:endParaRPr lang="ru-RU"/>
        </a:p>
      </dgm:t>
    </dgm:pt>
    <dgm:pt modelId="{FB1804F1-A20A-4AEF-8F89-C18EB7C09097}">
      <dgm:prSet/>
      <dgm:spPr/>
      <dgm:t>
        <a:bodyPr/>
        <a:lstStyle/>
        <a:p>
          <a:r>
            <a:rPr lang="ru-RU" b="1" dirty="0"/>
            <a:t>Накопленный вред окружающей среде </a:t>
          </a:r>
          <a:r>
            <a:rPr lang="ru-RU" dirty="0"/>
            <a:t>– вред окружающей среде, возникший в результате прошлой экономической и иной деятельности, обязанности по устранению которого не были выполнены либо были выполнены не в полном объеме</a:t>
          </a:r>
        </a:p>
      </dgm:t>
    </dgm:pt>
    <dgm:pt modelId="{22F0AC2B-347F-4275-ADC7-4D5BEFBCC0D7}" type="parTrans" cxnId="{07DA058D-993A-4DE2-BAF6-2184A40FFD50}">
      <dgm:prSet/>
      <dgm:spPr/>
      <dgm:t>
        <a:bodyPr/>
        <a:lstStyle/>
        <a:p>
          <a:endParaRPr lang="ru-RU"/>
        </a:p>
      </dgm:t>
    </dgm:pt>
    <dgm:pt modelId="{F022CF64-8DD7-4106-9CFE-82B93BB801BE}" type="sibTrans" cxnId="{07DA058D-993A-4DE2-BAF6-2184A40FFD50}">
      <dgm:prSet/>
      <dgm:spPr/>
      <dgm:t>
        <a:bodyPr/>
        <a:lstStyle/>
        <a:p>
          <a:endParaRPr lang="ru-RU"/>
        </a:p>
      </dgm:t>
    </dgm:pt>
    <dgm:pt modelId="{8E6B7587-C38D-4732-A522-61898E70639B}">
      <dgm:prSet/>
      <dgm:spPr/>
      <dgm:t>
        <a:bodyPr/>
        <a:lstStyle/>
        <a:p>
          <a:r>
            <a:rPr lang="ru-RU" b="1" dirty="0"/>
            <a:t>Объекты накопленного вреда окружающей среде </a:t>
          </a:r>
          <a:r>
            <a:rPr lang="ru-RU" dirty="0"/>
            <a:t>– территории и акватории, на которых выявлен накопленный вред окружающей среде, объекты капитального строительства и объекты размещения отходов, являющиеся источником накопленного вреда окружающей среде</a:t>
          </a:r>
        </a:p>
      </dgm:t>
    </dgm:pt>
    <dgm:pt modelId="{9298EE32-FB27-4EFA-A14D-ED1F77DA4D12}" type="parTrans" cxnId="{7150CE61-67A5-472C-A271-9EA81E185502}">
      <dgm:prSet/>
      <dgm:spPr/>
      <dgm:t>
        <a:bodyPr/>
        <a:lstStyle/>
        <a:p>
          <a:endParaRPr lang="ru-RU"/>
        </a:p>
      </dgm:t>
    </dgm:pt>
    <dgm:pt modelId="{CDA7C33F-6B73-489E-A601-9BFBE03716F4}" type="sibTrans" cxnId="{7150CE61-67A5-472C-A271-9EA81E185502}">
      <dgm:prSet/>
      <dgm:spPr/>
      <dgm:t>
        <a:bodyPr/>
        <a:lstStyle/>
        <a:p>
          <a:endParaRPr lang="ru-RU"/>
        </a:p>
      </dgm:t>
    </dgm:pt>
    <dgm:pt modelId="{9D5A5EAF-E22E-4D4B-A3CB-F4761F1A50DC}">
      <dgm:prSet/>
      <dgm:spPr/>
      <dgm:t>
        <a:bodyPr/>
        <a:lstStyle/>
        <a:p>
          <a:r>
            <a:rPr lang="ru-RU" b="1" i="0" dirty="0"/>
            <a:t>Вред, нанесенный в прошлом почвам и землям </a:t>
          </a:r>
          <a:r>
            <a:rPr lang="ru-RU" dirty="0"/>
            <a:t>–</a:t>
          </a:r>
          <a:r>
            <a:rPr lang="ru-RU" b="0" i="0" dirty="0"/>
            <a:t> изменение состояния почв и земель, приводящее к частичной или полной утрате их способности выполнять свои природные и экологические функции в результате неправомерных действий, в том числе запечатывание территории при осуществлении хозяйственной или иной деятельности в прошлом</a:t>
          </a:r>
          <a:endParaRPr lang="ru-RU" dirty="0"/>
        </a:p>
      </dgm:t>
    </dgm:pt>
    <dgm:pt modelId="{4E1AD4B9-CDC3-4E03-9EDE-7F193A73986F}" type="parTrans" cxnId="{5CEDDD47-6EB2-47F5-AF56-B0B762909A65}">
      <dgm:prSet/>
      <dgm:spPr/>
      <dgm:t>
        <a:bodyPr/>
        <a:lstStyle/>
        <a:p>
          <a:endParaRPr lang="ru-RU"/>
        </a:p>
      </dgm:t>
    </dgm:pt>
    <dgm:pt modelId="{04885C3A-A513-4F73-9CEB-5D40D73BF4DD}" type="sibTrans" cxnId="{5CEDDD47-6EB2-47F5-AF56-B0B762909A65}">
      <dgm:prSet/>
      <dgm:spPr/>
      <dgm:t>
        <a:bodyPr/>
        <a:lstStyle/>
        <a:p>
          <a:endParaRPr lang="ru-RU"/>
        </a:p>
      </dgm:t>
    </dgm:pt>
    <dgm:pt modelId="{4064BE34-7366-4B69-B414-51AAEED8D2D0}">
      <dgm:prSet/>
      <dgm:spPr/>
      <dgm:t>
        <a:bodyPr/>
        <a:lstStyle/>
        <a:p>
          <a:r>
            <a:rPr lang="ru-RU" b="0" i="0" dirty="0"/>
            <a:t>ГОСТ Р 54003-2010 Экологический менеджмент. Оценка прошлого накопленного в местах дислокации организаций экологического ущерба. Общие положения</a:t>
          </a:r>
          <a:endParaRPr lang="ru-RU" b="0" dirty="0"/>
        </a:p>
      </dgm:t>
    </dgm:pt>
    <dgm:pt modelId="{BB419CC3-EFD0-4CDE-B154-B1E9BAC502DF}" type="parTrans" cxnId="{F020294E-65C7-4B9E-AE86-3B21035D652B}">
      <dgm:prSet/>
      <dgm:spPr/>
      <dgm:t>
        <a:bodyPr/>
        <a:lstStyle/>
        <a:p>
          <a:endParaRPr lang="ru-RU"/>
        </a:p>
      </dgm:t>
    </dgm:pt>
    <dgm:pt modelId="{EB908DB3-905A-46E4-B5AE-26D77B40B65B}" type="sibTrans" cxnId="{F020294E-65C7-4B9E-AE86-3B21035D652B}">
      <dgm:prSet/>
      <dgm:spPr/>
      <dgm:t>
        <a:bodyPr/>
        <a:lstStyle/>
        <a:p>
          <a:endParaRPr lang="ru-RU"/>
        </a:p>
      </dgm:t>
    </dgm:pt>
    <dgm:pt modelId="{C011C701-89EE-4772-AD93-56E4136D8239}">
      <dgm:prSet/>
      <dgm:spPr/>
      <dgm:t>
        <a:bodyPr/>
        <a:lstStyle/>
        <a:p>
          <a:r>
            <a:rPr lang="ru-RU" b="1" i="0" dirty="0"/>
            <a:t>Нанесенный в прошлом экологический ущерб; исторические загрязнения </a:t>
          </a:r>
          <a:r>
            <a:rPr lang="ru-RU" dirty="0"/>
            <a:t>– п</a:t>
          </a:r>
          <a:r>
            <a:rPr lang="ru-RU" b="0" i="0" dirty="0"/>
            <a:t>оследствия хозяйственной деятельности людей в местах дислокации предприятий и организаций, которая осуществлялась в прошлом и обусловила нынешнее загрязнение территорий, наносящих вред окружающей среде и препятствующих использованию их в коммерческих и хозяйственных целях</a:t>
          </a:r>
          <a:endParaRPr lang="ru-RU" dirty="0"/>
        </a:p>
      </dgm:t>
    </dgm:pt>
    <dgm:pt modelId="{5D2A11E9-7DCB-4CB4-B67D-EBE9C5692514}" type="parTrans" cxnId="{24A4F294-6065-45CC-AF76-60C2BD01DBFE}">
      <dgm:prSet/>
      <dgm:spPr/>
      <dgm:t>
        <a:bodyPr/>
        <a:lstStyle/>
        <a:p>
          <a:endParaRPr lang="ru-RU"/>
        </a:p>
      </dgm:t>
    </dgm:pt>
    <dgm:pt modelId="{090B6ED6-4523-4D8C-827D-87746DFF4EA5}" type="sibTrans" cxnId="{24A4F294-6065-45CC-AF76-60C2BD01DBFE}">
      <dgm:prSet/>
      <dgm:spPr/>
      <dgm:t>
        <a:bodyPr/>
        <a:lstStyle/>
        <a:p>
          <a:endParaRPr lang="ru-RU"/>
        </a:p>
      </dgm:t>
    </dgm:pt>
    <dgm:pt modelId="{E2122F5C-562F-431C-A6C9-F11EDCC40A30}" type="pres">
      <dgm:prSet presAssocID="{21E03FC9-79AE-4278-9BB6-A54555204E28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FB5A6C0-47E3-4F26-8441-6A553F8E8972}" type="pres">
      <dgm:prSet presAssocID="{BB6F0B80-7F31-4EAE-A5F0-C3120F53DA79}" presName="thickLine" presStyleLbl="alignNode1" presStyleIdx="0" presStyleCnt="2"/>
      <dgm:spPr/>
    </dgm:pt>
    <dgm:pt modelId="{5A8D28E5-F2AB-4DDF-A34E-7DEAE03D49B3}" type="pres">
      <dgm:prSet presAssocID="{BB6F0B80-7F31-4EAE-A5F0-C3120F53DA79}" presName="horz1" presStyleCnt="0"/>
      <dgm:spPr/>
    </dgm:pt>
    <dgm:pt modelId="{FD5B5A70-9DFC-4414-A3A2-465BF96BEC4F}" type="pres">
      <dgm:prSet presAssocID="{BB6F0B80-7F31-4EAE-A5F0-C3120F53DA79}" presName="tx1" presStyleLbl="revTx" presStyleIdx="0" presStyleCnt="6"/>
      <dgm:spPr/>
      <dgm:t>
        <a:bodyPr/>
        <a:lstStyle/>
        <a:p>
          <a:endParaRPr lang="ru-RU"/>
        </a:p>
      </dgm:t>
    </dgm:pt>
    <dgm:pt modelId="{F70E6B10-4956-441A-B740-21A28176E4A4}" type="pres">
      <dgm:prSet presAssocID="{BB6F0B80-7F31-4EAE-A5F0-C3120F53DA79}" presName="vert1" presStyleCnt="0"/>
      <dgm:spPr/>
    </dgm:pt>
    <dgm:pt modelId="{CB2A5E0C-CEAC-4DC4-A452-9449A79FEE33}" type="pres">
      <dgm:prSet presAssocID="{FB1804F1-A20A-4AEF-8F89-C18EB7C09097}" presName="vertSpace2a" presStyleCnt="0"/>
      <dgm:spPr/>
    </dgm:pt>
    <dgm:pt modelId="{E39E2B66-EB8E-458D-9955-C6047666B335}" type="pres">
      <dgm:prSet presAssocID="{FB1804F1-A20A-4AEF-8F89-C18EB7C09097}" presName="horz2" presStyleCnt="0"/>
      <dgm:spPr/>
    </dgm:pt>
    <dgm:pt modelId="{BD9F44FB-8316-4E6E-85EA-58B91FA7C341}" type="pres">
      <dgm:prSet presAssocID="{FB1804F1-A20A-4AEF-8F89-C18EB7C09097}" presName="horzSpace2" presStyleCnt="0"/>
      <dgm:spPr/>
    </dgm:pt>
    <dgm:pt modelId="{551F66CC-6B89-4FD3-ABC4-E1BA0C57EB91}" type="pres">
      <dgm:prSet presAssocID="{FB1804F1-A20A-4AEF-8F89-C18EB7C09097}" presName="tx2" presStyleLbl="revTx" presStyleIdx="1" presStyleCnt="6"/>
      <dgm:spPr/>
      <dgm:t>
        <a:bodyPr/>
        <a:lstStyle/>
        <a:p>
          <a:endParaRPr lang="ru-RU"/>
        </a:p>
      </dgm:t>
    </dgm:pt>
    <dgm:pt modelId="{2243A904-8864-4401-8D8A-A702DE2E2324}" type="pres">
      <dgm:prSet presAssocID="{FB1804F1-A20A-4AEF-8F89-C18EB7C09097}" presName="vert2" presStyleCnt="0"/>
      <dgm:spPr/>
    </dgm:pt>
    <dgm:pt modelId="{41C12915-27D0-41D9-B557-29AAAF977909}" type="pres">
      <dgm:prSet presAssocID="{FB1804F1-A20A-4AEF-8F89-C18EB7C09097}" presName="thinLine2b" presStyleLbl="callout" presStyleIdx="0" presStyleCnt="4"/>
      <dgm:spPr/>
    </dgm:pt>
    <dgm:pt modelId="{1C58686F-CFBC-47B9-8772-BE7DB2C858B4}" type="pres">
      <dgm:prSet presAssocID="{FB1804F1-A20A-4AEF-8F89-C18EB7C09097}" presName="vertSpace2b" presStyleCnt="0"/>
      <dgm:spPr/>
    </dgm:pt>
    <dgm:pt modelId="{AD069555-D536-49CC-B80C-4D0967CB3819}" type="pres">
      <dgm:prSet presAssocID="{8E6B7587-C38D-4732-A522-61898E70639B}" presName="horz2" presStyleCnt="0"/>
      <dgm:spPr/>
    </dgm:pt>
    <dgm:pt modelId="{4DC421FE-6161-4C6B-9A9F-45739D6DF610}" type="pres">
      <dgm:prSet presAssocID="{8E6B7587-C38D-4732-A522-61898E70639B}" presName="horzSpace2" presStyleCnt="0"/>
      <dgm:spPr/>
    </dgm:pt>
    <dgm:pt modelId="{231AD52D-E159-4FE7-B044-654C9788E5E8}" type="pres">
      <dgm:prSet presAssocID="{8E6B7587-C38D-4732-A522-61898E70639B}" presName="tx2" presStyleLbl="revTx" presStyleIdx="2" presStyleCnt="6"/>
      <dgm:spPr/>
      <dgm:t>
        <a:bodyPr/>
        <a:lstStyle/>
        <a:p>
          <a:endParaRPr lang="ru-RU"/>
        </a:p>
      </dgm:t>
    </dgm:pt>
    <dgm:pt modelId="{A26538DB-7D4B-44B8-856C-8C0D7799E833}" type="pres">
      <dgm:prSet presAssocID="{8E6B7587-C38D-4732-A522-61898E70639B}" presName="vert2" presStyleCnt="0"/>
      <dgm:spPr/>
    </dgm:pt>
    <dgm:pt modelId="{9B3C9294-2C6B-404E-B164-ED361FB42E86}" type="pres">
      <dgm:prSet presAssocID="{8E6B7587-C38D-4732-A522-61898E70639B}" presName="thinLine2b" presStyleLbl="callout" presStyleIdx="1" presStyleCnt="4"/>
      <dgm:spPr/>
    </dgm:pt>
    <dgm:pt modelId="{10DFAF97-E32F-4CD7-944E-D981BC93DC84}" type="pres">
      <dgm:prSet presAssocID="{8E6B7587-C38D-4732-A522-61898E70639B}" presName="vertSpace2b" presStyleCnt="0"/>
      <dgm:spPr/>
    </dgm:pt>
    <dgm:pt modelId="{BE11335D-ED33-4DFB-BCD2-061B696630F1}" type="pres">
      <dgm:prSet presAssocID="{4064BE34-7366-4B69-B414-51AAEED8D2D0}" presName="thickLine" presStyleLbl="alignNode1" presStyleIdx="1" presStyleCnt="2"/>
      <dgm:spPr/>
    </dgm:pt>
    <dgm:pt modelId="{7692877F-4808-483D-BDB1-551FAD0AA3FD}" type="pres">
      <dgm:prSet presAssocID="{4064BE34-7366-4B69-B414-51AAEED8D2D0}" presName="horz1" presStyleCnt="0"/>
      <dgm:spPr/>
    </dgm:pt>
    <dgm:pt modelId="{E70B491C-7164-4630-9383-4EF0987CFEB8}" type="pres">
      <dgm:prSet presAssocID="{4064BE34-7366-4B69-B414-51AAEED8D2D0}" presName="tx1" presStyleLbl="revTx" presStyleIdx="3" presStyleCnt="6"/>
      <dgm:spPr/>
      <dgm:t>
        <a:bodyPr/>
        <a:lstStyle/>
        <a:p>
          <a:endParaRPr lang="ru-RU"/>
        </a:p>
      </dgm:t>
    </dgm:pt>
    <dgm:pt modelId="{7E780257-1F20-48F2-8F72-3CB226F14CD1}" type="pres">
      <dgm:prSet presAssocID="{4064BE34-7366-4B69-B414-51AAEED8D2D0}" presName="vert1" presStyleCnt="0"/>
      <dgm:spPr/>
    </dgm:pt>
    <dgm:pt modelId="{3FC086E3-0359-45CD-B084-E4307CB48D3C}" type="pres">
      <dgm:prSet presAssocID="{9D5A5EAF-E22E-4D4B-A3CB-F4761F1A50DC}" presName="vertSpace2a" presStyleCnt="0"/>
      <dgm:spPr/>
    </dgm:pt>
    <dgm:pt modelId="{E990DD1D-275A-4935-A7EE-3398A254D8A6}" type="pres">
      <dgm:prSet presAssocID="{9D5A5EAF-E22E-4D4B-A3CB-F4761F1A50DC}" presName="horz2" presStyleCnt="0"/>
      <dgm:spPr/>
    </dgm:pt>
    <dgm:pt modelId="{D483890E-2973-474B-A49B-DAC70AB3562E}" type="pres">
      <dgm:prSet presAssocID="{9D5A5EAF-E22E-4D4B-A3CB-F4761F1A50DC}" presName="horzSpace2" presStyleCnt="0"/>
      <dgm:spPr/>
    </dgm:pt>
    <dgm:pt modelId="{BC152B39-EF6C-4FAF-B61C-DCAB9022B876}" type="pres">
      <dgm:prSet presAssocID="{9D5A5EAF-E22E-4D4B-A3CB-F4761F1A50DC}" presName="tx2" presStyleLbl="revTx" presStyleIdx="4" presStyleCnt="6"/>
      <dgm:spPr/>
      <dgm:t>
        <a:bodyPr/>
        <a:lstStyle/>
        <a:p>
          <a:endParaRPr lang="ru-RU"/>
        </a:p>
      </dgm:t>
    </dgm:pt>
    <dgm:pt modelId="{8C9E764B-0C80-474E-91E4-E2C8435B964A}" type="pres">
      <dgm:prSet presAssocID="{9D5A5EAF-E22E-4D4B-A3CB-F4761F1A50DC}" presName="vert2" presStyleCnt="0"/>
      <dgm:spPr/>
    </dgm:pt>
    <dgm:pt modelId="{A82AB29C-987F-4765-A083-87620A0F7929}" type="pres">
      <dgm:prSet presAssocID="{9D5A5EAF-E22E-4D4B-A3CB-F4761F1A50DC}" presName="thinLine2b" presStyleLbl="callout" presStyleIdx="2" presStyleCnt="4"/>
      <dgm:spPr/>
    </dgm:pt>
    <dgm:pt modelId="{7DA62FE8-C332-4CD0-B14D-D0F02390797B}" type="pres">
      <dgm:prSet presAssocID="{9D5A5EAF-E22E-4D4B-A3CB-F4761F1A50DC}" presName="vertSpace2b" presStyleCnt="0"/>
      <dgm:spPr/>
    </dgm:pt>
    <dgm:pt modelId="{37E56441-84F5-497D-A3D3-48E01C801247}" type="pres">
      <dgm:prSet presAssocID="{C011C701-89EE-4772-AD93-56E4136D8239}" presName="horz2" presStyleCnt="0"/>
      <dgm:spPr/>
    </dgm:pt>
    <dgm:pt modelId="{ADF10701-EE67-44B8-B283-FED4727075B8}" type="pres">
      <dgm:prSet presAssocID="{C011C701-89EE-4772-AD93-56E4136D8239}" presName="horzSpace2" presStyleCnt="0"/>
      <dgm:spPr/>
    </dgm:pt>
    <dgm:pt modelId="{D22272DC-76C3-4874-B849-4F65365B51DB}" type="pres">
      <dgm:prSet presAssocID="{C011C701-89EE-4772-AD93-56E4136D8239}" presName="tx2" presStyleLbl="revTx" presStyleIdx="5" presStyleCnt="6"/>
      <dgm:spPr/>
      <dgm:t>
        <a:bodyPr/>
        <a:lstStyle/>
        <a:p>
          <a:endParaRPr lang="ru-RU"/>
        </a:p>
      </dgm:t>
    </dgm:pt>
    <dgm:pt modelId="{7E175EC9-11C8-43C1-B5D1-C42D83B52DC0}" type="pres">
      <dgm:prSet presAssocID="{C011C701-89EE-4772-AD93-56E4136D8239}" presName="vert2" presStyleCnt="0"/>
      <dgm:spPr/>
    </dgm:pt>
    <dgm:pt modelId="{8DA4187B-8CB0-4A2C-AD01-EB7540348271}" type="pres">
      <dgm:prSet presAssocID="{C011C701-89EE-4772-AD93-56E4136D8239}" presName="thinLine2b" presStyleLbl="callout" presStyleIdx="3" presStyleCnt="4"/>
      <dgm:spPr/>
    </dgm:pt>
    <dgm:pt modelId="{4D55505F-8EC5-4F4B-8C74-5E04BDC4B160}" type="pres">
      <dgm:prSet presAssocID="{C011C701-89EE-4772-AD93-56E4136D8239}" presName="vertSpace2b" presStyleCnt="0"/>
      <dgm:spPr/>
    </dgm:pt>
  </dgm:ptLst>
  <dgm:cxnLst>
    <dgm:cxn modelId="{5CEDDD47-6EB2-47F5-AF56-B0B762909A65}" srcId="{4064BE34-7366-4B69-B414-51AAEED8D2D0}" destId="{9D5A5EAF-E22E-4D4B-A3CB-F4761F1A50DC}" srcOrd="0" destOrd="0" parTransId="{4E1AD4B9-CDC3-4E03-9EDE-7F193A73986F}" sibTransId="{04885C3A-A513-4F73-9CEB-5D40D73BF4DD}"/>
    <dgm:cxn modelId="{1C6DAFBF-5C92-4F61-978B-755DC1D95F2C}" srcId="{21E03FC9-79AE-4278-9BB6-A54555204E28}" destId="{BB6F0B80-7F31-4EAE-A5F0-C3120F53DA79}" srcOrd="0" destOrd="0" parTransId="{3489220B-1201-4696-8005-6959E269CE5B}" sibTransId="{72871513-1DE2-4AD0-80EF-8D54ED16228B}"/>
    <dgm:cxn modelId="{1094C37D-CFB7-4DD7-A904-315736EF948F}" type="presOf" srcId="{C011C701-89EE-4772-AD93-56E4136D8239}" destId="{D22272DC-76C3-4874-B849-4F65365B51DB}" srcOrd="0" destOrd="0" presId="urn:microsoft.com/office/officeart/2008/layout/LinedList"/>
    <dgm:cxn modelId="{8CA42995-BD5B-4E9F-AF8D-3ECF585DA85D}" type="presOf" srcId="{9D5A5EAF-E22E-4D4B-A3CB-F4761F1A50DC}" destId="{BC152B39-EF6C-4FAF-B61C-DCAB9022B876}" srcOrd="0" destOrd="0" presId="urn:microsoft.com/office/officeart/2008/layout/LinedList"/>
    <dgm:cxn modelId="{F020294E-65C7-4B9E-AE86-3B21035D652B}" srcId="{21E03FC9-79AE-4278-9BB6-A54555204E28}" destId="{4064BE34-7366-4B69-B414-51AAEED8D2D0}" srcOrd="1" destOrd="0" parTransId="{BB419CC3-EFD0-4CDE-B154-B1E9BAC502DF}" sibTransId="{EB908DB3-905A-46E4-B5AE-26D77B40B65B}"/>
    <dgm:cxn modelId="{888708CA-1A83-4F68-B669-2EE66FF1E035}" type="presOf" srcId="{8E6B7587-C38D-4732-A522-61898E70639B}" destId="{231AD52D-E159-4FE7-B044-654C9788E5E8}" srcOrd="0" destOrd="0" presId="urn:microsoft.com/office/officeart/2008/layout/LinedList"/>
    <dgm:cxn modelId="{E67D49E2-064E-4D9D-825D-4029870F31ED}" type="presOf" srcId="{BB6F0B80-7F31-4EAE-A5F0-C3120F53DA79}" destId="{FD5B5A70-9DFC-4414-A3A2-465BF96BEC4F}" srcOrd="0" destOrd="0" presId="urn:microsoft.com/office/officeart/2008/layout/LinedList"/>
    <dgm:cxn modelId="{4683240A-04CA-4DA8-8B78-3DD0B6086D52}" type="presOf" srcId="{21E03FC9-79AE-4278-9BB6-A54555204E28}" destId="{E2122F5C-562F-431C-A6C9-F11EDCC40A30}" srcOrd="0" destOrd="0" presId="urn:microsoft.com/office/officeart/2008/layout/LinedList"/>
    <dgm:cxn modelId="{75FC9324-B89B-4005-A1DE-707CF77835F4}" type="presOf" srcId="{4064BE34-7366-4B69-B414-51AAEED8D2D0}" destId="{E70B491C-7164-4630-9383-4EF0987CFEB8}" srcOrd="0" destOrd="0" presId="urn:microsoft.com/office/officeart/2008/layout/LinedList"/>
    <dgm:cxn modelId="{7150CE61-67A5-472C-A271-9EA81E185502}" srcId="{BB6F0B80-7F31-4EAE-A5F0-C3120F53DA79}" destId="{8E6B7587-C38D-4732-A522-61898E70639B}" srcOrd="1" destOrd="0" parTransId="{9298EE32-FB27-4EFA-A14D-ED1F77DA4D12}" sibTransId="{CDA7C33F-6B73-489E-A601-9BFBE03716F4}"/>
    <dgm:cxn modelId="{317F648B-639D-4001-863C-2F6532AFB8F2}" type="presOf" srcId="{FB1804F1-A20A-4AEF-8F89-C18EB7C09097}" destId="{551F66CC-6B89-4FD3-ABC4-E1BA0C57EB91}" srcOrd="0" destOrd="0" presId="urn:microsoft.com/office/officeart/2008/layout/LinedList"/>
    <dgm:cxn modelId="{07DA058D-993A-4DE2-BAF6-2184A40FFD50}" srcId="{BB6F0B80-7F31-4EAE-A5F0-C3120F53DA79}" destId="{FB1804F1-A20A-4AEF-8F89-C18EB7C09097}" srcOrd="0" destOrd="0" parTransId="{22F0AC2B-347F-4275-ADC7-4D5BEFBCC0D7}" sibTransId="{F022CF64-8DD7-4106-9CFE-82B93BB801BE}"/>
    <dgm:cxn modelId="{24A4F294-6065-45CC-AF76-60C2BD01DBFE}" srcId="{4064BE34-7366-4B69-B414-51AAEED8D2D0}" destId="{C011C701-89EE-4772-AD93-56E4136D8239}" srcOrd="1" destOrd="0" parTransId="{5D2A11E9-7DCB-4CB4-B67D-EBE9C5692514}" sibTransId="{090B6ED6-4523-4D8C-827D-87746DFF4EA5}"/>
    <dgm:cxn modelId="{3DC67579-3B32-4A21-81DD-902083C4DD87}" type="presParOf" srcId="{E2122F5C-562F-431C-A6C9-F11EDCC40A30}" destId="{1FB5A6C0-47E3-4F26-8441-6A553F8E8972}" srcOrd="0" destOrd="0" presId="urn:microsoft.com/office/officeart/2008/layout/LinedList"/>
    <dgm:cxn modelId="{F78639C6-EBA4-42CF-90C1-39965510F51E}" type="presParOf" srcId="{E2122F5C-562F-431C-A6C9-F11EDCC40A30}" destId="{5A8D28E5-F2AB-4DDF-A34E-7DEAE03D49B3}" srcOrd="1" destOrd="0" presId="urn:microsoft.com/office/officeart/2008/layout/LinedList"/>
    <dgm:cxn modelId="{5E6F085A-7E87-4870-A5A4-A0F091FB59BA}" type="presParOf" srcId="{5A8D28E5-F2AB-4DDF-A34E-7DEAE03D49B3}" destId="{FD5B5A70-9DFC-4414-A3A2-465BF96BEC4F}" srcOrd="0" destOrd="0" presId="urn:microsoft.com/office/officeart/2008/layout/LinedList"/>
    <dgm:cxn modelId="{BD8BE01C-A950-487E-9EC9-6013EDC0389D}" type="presParOf" srcId="{5A8D28E5-F2AB-4DDF-A34E-7DEAE03D49B3}" destId="{F70E6B10-4956-441A-B740-21A28176E4A4}" srcOrd="1" destOrd="0" presId="urn:microsoft.com/office/officeart/2008/layout/LinedList"/>
    <dgm:cxn modelId="{B62A9079-67C0-4DCD-8ABC-6EB35D9D484D}" type="presParOf" srcId="{F70E6B10-4956-441A-B740-21A28176E4A4}" destId="{CB2A5E0C-CEAC-4DC4-A452-9449A79FEE33}" srcOrd="0" destOrd="0" presId="urn:microsoft.com/office/officeart/2008/layout/LinedList"/>
    <dgm:cxn modelId="{AC9DA3D4-15DE-4A90-AAC7-A5E6D9171029}" type="presParOf" srcId="{F70E6B10-4956-441A-B740-21A28176E4A4}" destId="{E39E2B66-EB8E-458D-9955-C6047666B335}" srcOrd="1" destOrd="0" presId="urn:microsoft.com/office/officeart/2008/layout/LinedList"/>
    <dgm:cxn modelId="{8B6112A6-A186-4B7E-BEF4-B235E035C5F9}" type="presParOf" srcId="{E39E2B66-EB8E-458D-9955-C6047666B335}" destId="{BD9F44FB-8316-4E6E-85EA-58B91FA7C341}" srcOrd="0" destOrd="0" presId="urn:microsoft.com/office/officeart/2008/layout/LinedList"/>
    <dgm:cxn modelId="{AC787DB2-CCE6-444C-BCBC-DB16F6D804EC}" type="presParOf" srcId="{E39E2B66-EB8E-458D-9955-C6047666B335}" destId="{551F66CC-6B89-4FD3-ABC4-E1BA0C57EB91}" srcOrd="1" destOrd="0" presId="urn:microsoft.com/office/officeart/2008/layout/LinedList"/>
    <dgm:cxn modelId="{AFEBD550-DDAF-42DA-A71F-2845350A6641}" type="presParOf" srcId="{E39E2B66-EB8E-458D-9955-C6047666B335}" destId="{2243A904-8864-4401-8D8A-A702DE2E2324}" srcOrd="2" destOrd="0" presId="urn:microsoft.com/office/officeart/2008/layout/LinedList"/>
    <dgm:cxn modelId="{73CD4F75-C7B7-4FDD-B025-D71B9239FDD9}" type="presParOf" srcId="{F70E6B10-4956-441A-B740-21A28176E4A4}" destId="{41C12915-27D0-41D9-B557-29AAAF977909}" srcOrd="2" destOrd="0" presId="urn:microsoft.com/office/officeart/2008/layout/LinedList"/>
    <dgm:cxn modelId="{7D2BE395-ECEB-4939-B1C1-D951F3BFE36C}" type="presParOf" srcId="{F70E6B10-4956-441A-B740-21A28176E4A4}" destId="{1C58686F-CFBC-47B9-8772-BE7DB2C858B4}" srcOrd="3" destOrd="0" presId="urn:microsoft.com/office/officeart/2008/layout/LinedList"/>
    <dgm:cxn modelId="{5FD4ABC9-FCE9-464E-A4E4-EA6326DC8D0F}" type="presParOf" srcId="{F70E6B10-4956-441A-B740-21A28176E4A4}" destId="{AD069555-D536-49CC-B80C-4D0967CB3819}" srcOrd="4" destOrd="0" presId="urn:microsoft.com/office/officeart/2008/layout/LinedList"/>
    <dgm:cxn modelId="{F3E9F3B6-65DC-48C9-8979-7FE67C9BBCEE}" type="presParOf" srcId="{AD069555-D536-49CC-B80C-4D0967CB3819}" destId="{4DC421FE-6161-4C6B-9A9F-45739D6DF610}" srcOrd="0" destOrd="0" presId="urn:microsoft.com/office/officeart/2008/layout/LinedList"/>
    <dgm:cxn modelId="{3855A862-5E4F-422A-B1A2-EB0A01CD3B6B}" type="presParOf" srcId="{AD069555-D536-49CC-B80C-4D0967CB3819}" destId="{231AD52D-E159-4FE7-B044-654C9788E5E8}" srcOrd="1" destOrd="0" presId="urn:microsoft.com/office/officeart/2008/layout/LinedList"/>
    <dgm:cxn modelId="{E193CE0E-536F-46F0-9E25-8F3C7BB85DBC}" type="presParOf" srcId="{AD069555-D536-49CC-B80C-4D0967CB3819}" destId="{A26538DB-7D4B-44B8-856C-8C0D7799E833}" srcOrd="2" destOrd="0" presId="urn:microsoft.com/office/officeart/2008/layout/LinedList"/>
    <dgm:cxn modelId="{65A988F9-2DF8-45C6-B3A8-C8C4897C6C2F}" type="presParOf" srcId="{F70E6B10-4956-441A-B740-21A28176E4A4}" destId="{9B3C9294-2C6B-404E-B164-ED361FB42E86}" srcOrd="5" destOrd="0" presId="urn:microsoft.com/office/officeart/2008/layout/LinedList"/>
    <dgm:cxn modelId="{E77D0EEC-DD33-4E3A-AB80-E69DF224FDAF}" type="presParOf" srcId="{F70E6B10-4956-441A-B740-21A28176E4A4}" destId="{10DFAF97-E32F-4CD7-944E-D981BC93DC84}" srcOrd="6" destOrd="0" presId="urn:microsoft.com/office/officeart/2008/layout/LinedList"/>
    <dgm:cxn modelId="{A1CBCE0D-4853-4F59-99E3-E6ABAB81BDD6}" type="presParOf" srcId="{E2122F5C-562F-431C-A6C9-F11EDCC40A30}" destId="{BE11335D-ED33-4DFB-BCD2-061B696630F1}" srcOrd="2" destOrd="0" presId="urn:microsoft.com/office/officeart/2008/layout/LinedList"/>
    <dgm:cxn modelId="{5D0EB933-054C-41A7-94A9-AD601DDFC40A}" type="presParOf" srcId="{E2122F5C-562F-431C-A6C9-F11EDCC40A30}" destId="{7692877F-4808-483D-BDB1-551FAD0AA3FD}" srcOrd="3" destOrd="0" presId="urn:microsoft.com/office/officeart/2008/layout/LinedList"/>
    <dgm:cxn modelId="{614A2C17-8F2F-45CF-A20F-32110CDA7E35}" type="presParOf" srcId="{7692877F-4808-483D-BDB1-551FAD0AA3FD}" destId="{E70B491C-7164-4630-9383-4EF0987CFEB8}" srcOrd="0" destOrd="0" presId="urn:microsoft.com/office/officeart/2008/layout/LinedList"/>
    <dgm:cxn modelId="{FE9074A7-69D9-4EF0-BF4A-5E5F7A8C70B3}" type="presParOf" srcId="{7692877F-4808-483D-BDB1-551FAD0AA3FD}" destId="{7E780257-1F20-48F2-8F72-3CB226F14CD1}" srcOrd="1" destOrd="0" presId="urn:microsoft.com/office/officeart/2008/layout/LinedList"/>
    <dgm:cxn modelId="{A9127719-5B08-4D64-BD0C-C270ACA5FF97}" type="presParOf" srcId="{7E780257-1F20-48F2-8F72-3CB226F14CD1}" destId="{3FC086E3-0359-45CD-B084-E4307CB48D3C}" srcOrd="0" destOrd="0" presId="urn:microsoft.com/office/officeart/2008/layout/LinedList"/>
    <dgm:cxn modelId="{AEF07E8E-DF9E-47E8-A7A0-B87034446116}" type="presParOf" srcId="{7E780257-1F20-48F2-8F72-3CB226F14CD1}" destId="{E990DD1D-275A-4935-A7EE-3398A254D8A6}" srcOrd="1" destOrd="0" presId="urn:microsoft.com/office/officeart/2008/layout/LinedList"/>
    <dgm:cxn modelId="{57026912-9A61-4C81-8CE2-E0C12D48F502}" type="presParOf" srcId="{E990DD1D-275A-4935-A7EE-3398A254D8A6}" destId="{D483890E-2973-474B-A49B-DAC70AB3562E}" srcOrd="0" destOrd="0" presId="urn:microsoft.com/office/officeart/2008/layout/LinedList"/>
    <dgm:cxn modelId="{A0F72AB5-48E2-4CCA-8622-63358E50DF71}" type="presParOf" srcId="{E990DD1D-275A-4935-A7EE-3398A254D8A6}" destId="{BC152B39-EF6C-4FAF-B61C-DCAB9022B876}" srcOrd="1" destOrd="0" presId="urn:microsoft.com/office/officeart/2008/layout/LinedList"/>
    <dgm:cxn modelId="{6E6585B2-93F8-4322-B547-283FE7DAC91A}" type="presParOf" srcId="{E990DD1D-275A-4935-A7EE-3398A254D8A6}" destId="{8C9E764B-0C80-474E-91E4-E2C8435B964A}" srcOrd="2" destOrd="0" presId="urn:microsoft.com/office/officeart/2008/layout/LinedList"/>
    <dgm:cxn modelId="{D6581215-5A34-49D3-98ED-A5095F8612EB}" type="presParOf" srcId="{7E780257-1F20-48F2-8F72-3CB226F14CD1}" destId="{A82AB29C-987F-4765-A083-87620A0F7929}" srcOrd="2" destOrd="0" presId="urn:microsoft.com/office/officeart/2008/layout/LinedList"/>
    <dgm:cxn modelId="{76947CB5-A400-41A9-BB96-096F964FF9A1}" type="presParOf" srcId="{7E780257-1F20-48F2-8F72-3CB226F14CD1}" destId="{7DA62FE8-C332-4CD0-B14D-D0F02390797B}" srcOrd="3" destOrd="0" presId="urn:microsoft.com/office/officeart/2008/layout/LinedList"/>
    <dgm:cxn modelId="{0C71BC0B-AEC4-468A-85E5-F19B1502AD66}" type="presParOf" srcId="{7E780257-1F20-48F2-8F72-3CB226F14CD1}" destId="{37E56441-84F5-497D-A3D3-48E01C801247}" srcOrd="4" destOrd="0" presId="urn:microsoft.com/office/officeart/2008/layout/LinedList"/>
    <dgm:cxn modelId="{37FA14C4-51CE-418B-B615-0D0016FAB16B}" type="presParOf" srcId="{37E56441-84F5-497D-A3D3-48E01C801247}" destId="{ADF10701-EE67-44B8-B283-FED4727075B8}" srcOrd="0" destOrd="0" presId="urn:microsoft.com/office/officeart/2008/layout/LinedList"/>
    <dgm:cxn modelId="{34435225-54B7-4117-B614-A2DDA0C48A94}" type="presParOf" srcId="{37E56441-84F5-497D-A3D3-48E01C801247}" destId="{D22272DC-76C3-4874-B849-4F65365B51DB}" srcOrd="1" destOrd="0" presId="urn:microsoft.com/office/officeart/2008/layout/LinedList"/>
    <dgm:cxn modelId="{00DF861B-E01D-4695-864A-6A9E813F7707}" type="presParOf" srcId="{37E56441-84F5-497D-A3D3-48E01C801247}" destId="{7E175EC9-11C8-43C1-B5D1-C42D83B52DC0}" srcOrd="2" destOrd="0" presId="urn:microsoft.com/office/officeart/2008/layout/LinedList"/>
    <dgm:cxn modelId="{81594D36-2169-4ECD-B4D9-563F24A99FA0}" type="presParOf" srcId="{7E780257-1F20-48F2-8F72-3CB226F14CD1}" destId="{8DA4187B-8CB0-4A2C-AD01-EB7540348271}" srcOrd="5" destOrd="0" presId="urn:microsoft.com/office/officeart/2008/layout/LinedList"/>
    <dgm:cxn modelId="{85996EE3-9C36-4722-A2CD-83B193EAC649}" type="presParOf" srcId="{7E780257-1F20-48F2-8F72-3CB226F14CD1}" destId="{4D55505F-8EC5-4F4B-8C74-5E04BDC4B16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B34EF-44EE-4BD8-A401-8E336B22CBF4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8A56FF-9576-477C-88B0-D1DDD81B49BA}">
      <dgm:prSet/>
      <dgm:spPr/>
      <dgm:t>
        <a:bodyPr/>
        <a:lstStyle/>
        <a:p>
          <a:r>
            <a:rPr lang="ru-RU" dirty="0"/>
            <a:t>Федеральный закон «Об охране окружающей среды» </a:t>
          </a:r>
          <a:br>
            <a:rPr lang="ru-RU" dirty="0"/>
          </a:br>
          <a:r>
            <a:rPr lang="ru-RU" dirty="0"/>
            <a:t>№ 7-ФЗ от 10.01.2002 (редакция 31.12.2017)</a:t>
          </a:r>
        </a:p>
      </dgm:t>
    </dgm:pt>
    <dgm:pt modelId="{F0DBB922-A586-4056-90CD-2D918FA35419}" type="parTrans" cxnId="{24CDCDE2-0542-4E62-8CA0-5DCB386D8527}">
      <dgm:prSet/>
      <dgm:spPr/>
      <dgm:t>
        <a:bodyPr/>
        <a:lstStyle/>
        <a:p>
          <a:endParaRPr lang="ru-RU"/>
        </a:p>
      </dgm:t>
    </dgm:pt>
    <dgm:pt modelId="{D64F0A93-945E-4558-8AA7-9E6A4F237B63}" type="sibTrans" cxnId="{24CDCDE2-0542-4E62-8CA0-5DCB386D8527}">
      <dgm:prSet/>
      <dgm:spPr/>
      <dgm:t>
        <a:bodyPr/>
        <a:lstStyle/>
        <a:p>
          <a:endParaRPr lang="ru-RU"/>
        </a:p>
      </dgm:t>
    </dgm:pt>
    <dgm:pt modelId="{3CAFE0A7-FD5B-4C37-AC4C-024713C67765}">
      <dgm:prSet/>
      <dgm:spPr/>
      <dgm:t>
        <a:bodyPr/>
        <a:lstStyle/>
        <a:p>
          <a:r>
            <a:rPr lang="ru-RU"/>
            <a:t>Международный договор «Стратегия защиты окружающей среды Арктики», 1991</a:t>
          </a:r>
        </a:p>
      </dgm:t>
    </dgm:pt>
    <dgm:pt modelId="{7C5D3F0C-C02F-4150-9806-AA7E44A54618}" type="parTrans" cxnId="{CBA7207D-684E-4842-B728-6A2E6A31D311}">
      <dgm:prSet/>
      <dgm:spPr/>
      <dgm:t>
        <a:bodyPr/>
        <a:lstStyle/>
        <a:p>
          <a:endParaRPr lang="ru-RU"/>
        </a:p>
      </dgm:t>
    </dgm:pt>
    <dgm:pt modelId="{11D41A0E-AFCF-4386-96CC-A7E97F497199}" type="sibTrans" cxnId="{CBA7207D-684E-4842-B728-6A2E6A31D311}">
      <dgm:prSet/>
      <dgm:spPr/>
      <dgm:t>
        <a:bodyPr/>
        <a:lstStyle/>
        <a:p>
          <a:endParaRPr lang="ru-RU"/>
        </a:p>
      </dgm:t>
    </dgm:pt>
    <dgm:pt modelId="{789BD836-51F4-46AA-8E4C-949F16CBA982}">
      <dgm:prSet/>
      <dgm:spPr/>
      <dgm:t>
        <a:bodyPr/>
        <a:lstStyle/>
        <a:p>
          <a:r>
            <a:rPr lang="ru-RU"/>
            <a:t>Основы государственной политики Российской Федерации в Арктике на период до 2020 года и дальнейшую перспективу</a:t>
          </a:r>
        </a:p>
      </dgm:t>
    </dgm:pt>
    <dgm:pt modelId="{7717F7DC-22F8-4D91-BE5B-8CFB971DF1EC}" type="parTrans" cxnId="{613458ED-71AA-45BB-BBA8-27B88F593682}">
      <dgm:prSet/>
      <dgm:spPr/>
      <dgm:t>
        <a:bodyPr/>
        <a:lstStyle/>
        <a:p>
          <a:endParaRPr lang="ru-RU"/>
        </a:p>
      </dgm:t>
    </dgm:pt>
    <dgm:pt modelId="{88BBFE44-7025-47F6-98BA-DC5115B276A6}" type="sibTrans" cxnId="{613458ED-71AA-45BB-BBA8-27B88F593682}">
      <dgm:prSet/>
      <dgm:spPr/>
      <dgm:t>
        <a:bodyPr/>
        <a:lstStyle/>
        <a:p>
          <a:endParaRPr lang="ru-RU"/>
        </a:p>
      </dgm:t>
    </dgm:pt>
    <dgm:pt modelId="{60B5C18C-CED4-4EFE-9455-188293B069CD}">
      <dgm:prSet/>
      <dgm:spPr/>
      <dgm:t>
        <a:bodyPr/>
        <a:lstStyle/>
        <a:p>
          <a:r>
            <a:rPr lang="ru-RU" dirty="0"/>
            <a:t>Стратегия развития Арктической зоны Российской Федерации и обеспечения национальной безопасности на период до 2020 года</a:t>
          </a:r>
        </a:p>
      </dgm:t>
    </dgm:pt>
    <dgm:pt modelId="{DF964836-CB7C-482A-87EA-864D4C636788}" type="parTrans" cxnId="{A048DCD4-8206-4B98-88B6-BE73414C703B}">
      <dgm:prSet/>
      <dgm:spPr/>
      <dgm:t>
        <a:bodyPr/>
        <a:lstStyle/>
        <a:p>
          <a:endParaRPr lang="ru-RU"/>
        </a:p>
      </dgm:t>
    </dgm:pt>
    <dgm:pt modelId="{0969D2FB-4F3A-455D-8789-BF3B0BD7077E}" type="sibTrans" cxnId="{A048DCD4-8206-4B98-88B6-BE73414C703B}">
      <dgm:prSet/>
      <dgm:spPr/>
      <dgm:t>
        <a:bodyPr/>
        <a:lstStyle/>
        <a:p>
          <a:endParaRPr lang="ru-RU"/>
        </a:p>
      </dgm:t>
    </dgm:pt>
    <dgm:pt modelId="{76A3C878-2C18-41FF-88AC-6E57A720BDED}">
      <dgm:prSet/>
      <dgm:spPr/>
      <dgm:t>
        <a:bodyPr/>
        <a:lstStyle/>
        <a:p>
          <a:r>
            <a:rPr lang="ru-RU"/>
            <a:t>План мероприятий по реализации Стратегии развития Арктической зоны Российской Федерации и обеспечения национальной безопасности на период до 2020 года</a:t>
          </a:r>
        </a:p>
      </dgm:t>
    </dgm:pt>
    <dgm:pt modelId="{6A859086-15C9-430F-A273-465FE1A25969}" type="parTrans" cxnId="{5E6BF04C-3D92-48E7-8348-09B1894B5C89}">
      <dgm:prSet/>
      <dgm:spPr/>
      <dgm:t>
        <a:bodyPr/>
        <a:lstStyle/>
        <a:p>
          <a:endParaRPr lang="ru-RU"/>
        </a:p>
      </dgm:t>
    </dgm:pt>
    <dgm:pt modelId="{35135278-61D6-4EC9-9311-6A5711388FF6}" type="sibTrans" cxnId="{5E6BF04C-3D92-48E7-8348-09B1894B5C89}">
      <dgm:prSet/>
      <dgm:spPr/>
      <dgm:t>
        <a:bodyPr/>
        <a:lstStyle/>
        <a:p>
          <a:endParaRPr lang="ru-RU"/>
        </a:p>
      </dgm:t>
    </dgm:pt>
    <dgm:pt modelId="{EB422852-EB6F-4E5A-94AB-115CD8DB65F8}">
      <dgm:prSet/>
      <dgm:spPr/>
      <dgm:t>
        <a:bodyPr/>
        <a:lstStyle/>
        <a:p>
          <a:r>
            <a:rPr lang="ru-RU" dirty="0"/>
            <a:t>Федеральная целевая программа «Ликвидация накопленного экологического ущерба» на 2014 – 2025 годы</a:t>
          </a:r>
        </a:p>
      </dgm:t>
    </dgm:pt>
    <dgm:pt modelId="{D9705C29-3FC0-4269-B27D-4BC3838276CE}" type="parTrans" cxnId="{06B2FF6B-BFD9-40FF-A378-97AF158FE9F2}">
      <dgm:prSet/>
      <dgm:spPr/>
      <dgm:t>
        <a:bodyPr/>
        <a:lstStyle/>
        <a:p>
          <a:endParaRPr lang="ru-RU"/>
        </a:p>
      </dgm:t>
    </dgm:pt>
    <dgm:pt modelId="{9264B3E6-D894-4609-99E0-331FFE52EFCD}" type="sibTrans" cxnId="{06B2FF6B-BFD9-40FF-A378-97AF158FE9F2}">
      <dgm:prSet/>
      <dgm:spPr/>
      <dgm:t>
        <a:bodyPr/>
        <a:lstStyle/>
        <a:p>
          <a:endParaRPr lang="ru-RU"/>
        </a:p>
      </dgm:t>
    </dgm:pt>
    <dgm:pt modelId="{82E5501F-8F35-4E0A-9E0B-D6A6FB5D5BCB}" type="pres">
      <dgm:prSet presAssocID="{B23B34EF-44EE-4BD8-A401-8E336B22CBF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F34860F-07D0-4148-8DFC-3EA17548A813}" type="pres">
      <dgm:prSet presAssocID="{3D8A56FF-9576-477C-88B0-D1DDD81B49BA}" presName="thickLine" presStyleLbl="alignNode1" presStyleIdx="0" presStyleCnt="6"/>
      <dgm:spPr/>
    </dgm:pt>
    <dgm:pt modelId="{BE7F63F7-AD0D-4569-A20D-C151B449637D}" type="pres">
      <dgm:prSet presAssocID="{3D8A56FF-9576-477C-88B0-D1DDD81B49BA}" presName="horz1" presStyleCnt="0"/>
      <dgm:spPr/>
    </dgm:pt>
    <dgm:pt modelId="{F8722D91-9972-4879-A072-6D5527DB3B50}" type="pres">
      <dgm:prSet presAssocID="{3D8A56FF-9576-477C-88B0-D1DDD81B49BA}" presName="tx1" presStyleLbl="revTx" presStyleIdx="0" presStyleCnt="6"/>
      <dgm:spPr/>
      <dgm:t>
        <a:bodyPr/>
        <a:lstStyle/>
        <a:p>
          <a:endParaRPr lang="ru-RU"/>
        </a:p>
      </dgm:t>
    </dgm:pt>
    <dgm:pt modelId="{A4FE9951-F1E8-4B7A-A9FC-1F4D29BBE2BA}" type="pres">
      <dgm:prSet presAssocID="{3D8A56FF-9576-477C-88B0-D1DDD81B49BA}" presName="vert1" presStyleCnt="0"/>
      <dgm:spPr/>
    </dgm:pt>
    <dgm:pt modelId="{3D167685-A8EF-483A-B881-2EF142163ACF}" type="pres">
      <dgm:prSet presAssocID="{3CAFE0A7-FD5B-4C37-AC4C-024713C67765}" presName="thickLine" presStyleLbl="alignNode1" presStyleIdx="1" presStyleCnt="6"/>
      <dgm:spPr/>
    </dgm:pt>
    <dgm:pt modelId="{D9A601A3-3C32-4E3A-8B5C-23FB723BEEF6}" type="pres">
      <dgm:prSet presAssocID="{3CAFE0A7-FD5B-4C37-AC4C-024713C67765}" presName="horz1" presStyleCnt="0"/>
      <dgm:spPr/>
    </dgm:pt>
    <dgm:pt modelId="{8AD4DAB0-16DD-47BE-98C6-4CF1336BBCD3}" type="pres">
      <dgm:prSet presAssocID="{3CAFE0A7-FD5B-4C37-AC4C-024713C67765}" presName="tx1" presStyleLbl="revTx" presStyleIdx="1" presStyleCnt="6"/>
      <dgm:spPr/>
      <dgm:t>
        <a:bodyPr/>
        <a:lstStyle/>
        <a:p>
          <a:endParaRPr lang="ru-RU"/>
        </a:p>
      </dgm:t>
    </dgm:pt>
    <dgm:pt modelId="{B31CFC3F-99BB-4E69-A178-5E195D73351E}" type="pres">
      <dgm:prSet presAssocID="{3CAFE0A7-FD5B-4C37-AC4C-024713C67765}" presName="vert1" presStyleCnt="0"/>
      <dgm:spPr/>
    </dgm:pt>
    <dgm:pt modelId="{EC40ACA0-11E7-4CD3-8A3D-371008F6B576}" type="pres">
      <dgm:prSet presAssocID="{789BD836-51F4-46AA-8E4C-949F16CBA982}" presName="thickLine" presStyleLbl="alignNode1" presStyleIdx="2" presStyleCnt="6"/>
      <dgm:spPr/>
    </dgm:pt>
    <dgm:pt modelId="{24AF4896-CF09-4CEF-88FA-3428D7A19BBB}" type="pres">
      <dgm:prSet presAssocID="{789BD836-51F4-46AA-8E4C-949F16CBA982}" presName="horz1" presStyleCnt="0"/>
      <dgm:spPr/>
    </dgm:pt>
    <dgm:pt modelId="{F4B50C1D-CF58-440F-92CF-CEB85E71C0E6}" type="pres">
      <dgm:prSet presAssocID="{789BD836-51F4-46AA-8E4C-949F16CBA982}" presName="tx1" presStyleLbl="revTx" presStyleIdx="2" presStyleCnt="6"/>
      <dgm:spPr/>
      <dgm:t>
        <a:bodyPr/>
        <a:lstStyle/>
        <a:p>
          <a:endParaRPr lang="ru-RU"/>
        </a:p>
      </dgm:t>
    </dgm:pt>
    <dgm:pt modelId="{9CB4EA11-3A88-46EA-A5BC-01D033000376}" type="pres">
      <dgm:prSet presAssocID="{789BD836-51F4-46AA-8E4C-949F16CBA982}" presName="vert1" presStyleCnt="0"/>
      <dgm:spPr/>
    </dgm:pt>
    <dgm:pt modelId="{C7AC9757-484D-4C62-A638-C9568A55A6B6}" type="pres">
      <dgm:prSet presAssocID="{60B5C18C-CED4-4EFE-9455-188293B069CD}" presName="thickLine" presStyleLbl="alignNode1" presStyleIdx="3" presStyleCnt="6"/>
      <dgm:spPr/>
    </dgm:pt>
    <dgm:pt modelId="{32846577-DF1E-4869-9000-EC00744DDCAF}" type="pres">
      <dgm:prSet presAssocID="{60B5C18C-CED4-4EFE-9455-188293B069CD}" presName="horz1" presStyleCnt="0"/>
      <dgm:spPr/>
    </dgm:pt>
    <dgm:pt modelId="{19A7A37D-92FD-4E9C-B745-40CFF5AF37F8}" type="pres">
      <dgm:prSet presAssocID="{60B5C18C-CED4-4EFE-9455-188293B069CD}" presName="tx1" presStyleLbl="revTx" presStyleIdx="3" presStyleCnt="6"/>
      <dgm:spPr/>
      <dgm:t>
        <a:bodyPr/>
        <a:lstStyle/>
        <a:p>
          <a:endParaRPr lang="ru-RU"/>
        </a:p>
      </dgm:t>
    </dgm:pt>
    <dgm:pt modelId="{EEF680F8-BE25-4632-8D28-BA218A706D52}" type="pres">
      <dgm:prSet presAssocID="{60B5C18C-CED4-4EFE-9455-188293B069CD}" presName="vert1" presStyleCnt="0"/>
      <dgm:spPr/>
    </dgm:pt>
    <dgm:pt modelId="{A56A4121-F27F-4330-849E-B1FF2A7E6A6B}" type="pres">
      <dgm:prSet presAssocID="{76A3C878-2C18-41FF-88AC-6E57A720BDED}" presName="thickLine" presStyleLbl="alignNode1" presStyleIdx="4" presStyleCnt="6"/>
      <dgm:spPr/>
    </dgm:pt>
    <dgm:pt modelId="{648E4269-F0C0-4FD1-A157-2B93EAA7BF82}" type="pres">
      <dgm:prSet presAssocID="{76A3C878-2C18-41FF-88AC-6E57A720BDED}" presName="horz1" presStyleCnt="0"/>
      <dgm:spPr/>
    </dgm:pt>
    <dgm:pt modelId="{277F922C-EE00-43B2-817B-E99A91113850}" type="pres">
      <dgm:prSet presAssocID="{76A3C878-2C18-41FF-88AC-6E57A720BDED}" presName="tx1" presStyleLbl="revTx" presStyleIdx="4" presStyleCnt="6"/>
      <dgm:spPr/>
      <dgm:t>
        <a:bodyPr/>
        <a:lstStyle/>
        <a:p>
          <a:endParaRPr lang="ru-RU"/>
        </a:p>
      </dgm:t>
    </dgm:pt>
    <dgm:pt modelId="{3A6D3F1F-17D1-4BBB-AEF0-85B27F7F45B5}" type="pres">
      <dgm:prSet presAssocID="{76A3C878-2C18-41FF-88AC-6E57A720BDED}" presName="vert1" presStyleCnt="0"/>
      <dgm:spPr/>
    </dgm:pt>
    <dgm:pt modelId="{652C7B5E-0505-41DB-9631-206716D0351C}" type="pres">
      <dgm:prSet presAssocID="{EB422852-EB6F-4E5A-94AB-115CD8DB65F8}" presName="thickLine" presStyleLbl="alignNode1" presStyleIdx="5" presStyleCnt="6"/>
      <dgm:spPr/>
    </dgm:pt>
    <dgm:pt modelId="{97DE24F2-B2C2-4541-8FB4-20C40721EDC3}" type="pres">
      <dgm:prSet presAssocID="{EB422852-EB6F-4E5A-94AB-115CD8DB65F8}" presName="horz1" presStyleCnt="0"/>
      <dgm:spPr/>
    </dgm:pt>
    <dgm:pt modelId="{C63B95D0-86AF-4546-92E9-BAD6265B5489}" type="pres">
      <dgm:prSet presAssocID="{EB422852-EB6F-4E5A-94AB-115CD8DB65F8}" presName="tx1" presStyleLbl="revTx" presStyleIdx="5" presStyleCnt="6"/>
      <dgm:spPr/>
      <dgm:t>
        <a:bodyPr/>
        <a:lstStyle/>
        <a:p>
          <a:endParaRPr lang="ru-RU"/>
        </a:p>
      </dgm:t>
    </dgm:pt>
    <dgm:pt modelId="{0D1B131C-1245-43D4-A47A-012990E3A549}" type="pres">
      <dgm:prSet presAssocID="{EB422852-EB6F-4E5A-94AB-115CD8DB65F8}" presName="vert1" presStyleCnt="0"/>
      <dgm:spPr/>
    </dgm:pt>
  </dgm:ptLst>
  <dgm:cxnLst>
    <dgm:cxn modelId="{06B2FF6B-BFD9-40FF-A378-97AF158FE9F2}" srcId="{B23B34EF-44EE-4BD8-A401-8E336B22CBF4}" destId="{EB422852-EB6F-4E5A-94AB-115CD8DB65F8}" srcOrd="5" destOrd="0" parTransId="{D9705C29-3FC0-4269-B27D-4BC3838276CE}" sibTransId="{9264B3E6-D894-4609-99E0-331FFE52EFCD}"/>
    <dgm:cxn modelId="{A048DCD4-8206-4B98-88B6-BE73414C703B}" srcId="{B23B34EF-44EE-4BD8-A401-8E336B22CBF4}" destId="{60B5C18C-CED4-4EFE-9455-188293B069CD}" srcOrd="3" destOrd="0" parTransId="{DF964836-CB7C-482A-87EA-864D4C636788}" sibTransId="{0969D2FB-4F3A-455D-8789-BF3B0BD7077E}"/>
    <dgm:cxn modelId="{CBA7207D-684E-4842-B728-6A2E6A31D311}" srcId="{B23B34EF-44EE-4BD8-A401-8E336B22CBF4}" destId="{3CAFE0A7-FD5B-4C37-AC4C-024713C67765}" srcOrd="1" destOrd="0" parTransId="{7C5D3F0C-C02F-4150-9806-AA7E44A54618}" sibTransId="{11D41A0E-AFCF-4386-96CC-A7E97F497199}"/>
    <dgm:cxn modelId="{BFFA3B36-8902-4509-A597-069762486087}" type="presOf" srcId="{76A3C878-2C18-41FF-88AC-6E57A720BDED}" destId="{277F922C-EE00-43B2-817B-E99A91113850}" srcOrd="0" destOrd="0" presId="urn:microsoft.com/office/officeart/2008/layout/LinedList"/>
    <dgm:cxn modelId="{24CDCDE2-0542-4E62-8CA0-5DCB386D8527}" srcId="{B23B34EF-44EE-4BD8-A401-8E336B22CBF4}" destId="{3D8A56FF-9576-477C-88B0-D1DDD81B49BA}" srcOrd="0" destOrd="0" parTransId="{F0DBB922-A586-4056-90CD-2D918FA35419}" sibTransId="{D64F0A93-945E-4558-8AA7-9E6A4F237B63}"/>
    <dgm:cxn modelId="{45437F07-5E09-4B33-8405-B840722EA4C9}" type="presOf" srcId="{EB422852-EB6F-4E5A-94AB-115CD8DB65F8}" destId="{C63B95D0-86AF-4546-92E9-BAD6265B5489}" srcOrd="0" destOrd="0" presId="urn:microsoft.com/office/officeart/2008/layout/LinedList"/>
    <dgm:cxn modelId="{613458ED-71AA-45BB-BBA8-27B88F593682}" srcId="{B23B34EF-44EE-4BD8-A401-8E336B22CBF4}" destId="{789BD836-51F4-46AA-8E4C-949F16CBA982}" srcOrd="2" destOrd="0" parTransId="{7717F7DC-22F8-4D91-BE5B-8CFB971DF1EC}" sibTransId="{88BBFE44-7025-47F6-98BA-DC5115B276A6}"/>
    <dgm:cxn modelId="{0C175915-9989-47AE-8081-4612B27DB1F3}" type="presOf" srcId="{3D8A56FF-9576-477C-88B0-D1DDD81B49BA}" destId="{F8722D91-9972-4879-A072-6D5527DB3B50}" srcOrd="0" destOrd="0" presId="urn:microsoft.com/office/officeart/2008/layout/LinedList"/>
    <dgm:cxn modelId="{600C88B0-B80B-4D58-84DF-CFD1D6FD9FDE}" type="presOf" srcId="{789BD836-51F4-46AA-8E4C-949F16CBA982}" destId="{F4B50C1D-CF58-440F-92CF-CEB85E71C0E6}" srcOrd="0" destOrd="0" presId="urn:microsoft.com/office/officeart/2008/layout/LinedList"/>
    <dgm:cxn modelId="{ACF20D73-A8BE-45EF-B27B-6497D0F6C12F}" type="presOf" srcId="{3CAFE0A7-FD5B-4C37-AC4C-024713C67765}" destId="{8AD4DAB0-16DD-47BE-98C6-4CF1336BBCD3}" srcOrd="0" destOrd="0" presId="urn:microsoft.com/office/officeart/2008/layout/LinedList"/>
    <dgm:cxn modelId="{221361DF-5A8F-41F5-9D5B-3E2BC7EE6AEF}" type="presOf" srcId="{B23B34EF-44EE-4BD8-A401-8E336B22CBF4}" destId="{82E5501F-8F35-4E0A-9E0B-D6A6FB5D5BCB}" srcOrd="0" destOrd="0" presId="urn:microsoft.com/office/officeart/2008/layout/LinedList"/>
    <dgm:cxn modelId="{5E6BF04C-3D92-48E7-8348-09B1894B5C89}" srcId="{B23B34EF-44EE-4BD8-A401-8E336B22CBF4}" destId="{76A3C878-2C18-41FF-88AC-6E57A720BDED}" srcOrd="4" destOrd="0" parTransId="{6A859086-15C9-430F-A273-465FE1A25969}" sibTransId="{35135278-61D6-4EC9-9311-6A5711388FF6}"/>
    <dgm:cxn modelId="{13C59566-92AD-44E6-A0A2-C9DE6C5AB8FC}" type="presOf" srcId="{60B5C18C-CED4-4EFE-9455-188293B069CD}" destId="{19A7A37D-92FD-4E9C-B745-40CFF5AF37F8}" srcOrd="0" destOrd="0" presId="urn:microsoft.com/office/officeart/2008/layout/LinedList"/>
    <dgm:cxn modelId="{A2EF4A86-3E84-4C0A-92E9-41DFB0EC20D8}" type="presParOf" srcId="{82E5501F-8F35-4E0A-9E0B-D6A6FB5D5BCB}" destId="{5F34860F-07D0-4148-8DFC-3EA17548A813}" srcOrd="0" destOrd="0" presId="urn:microsoft.com/office/officeart/2008/layout/LinedList"/>
    <dgm:cxn modelId="{F2F76755-4C53-4A0B-A195-C66DADB550CA}" type="presParOf" srcId="{82E5501F-8F35-4E0A-9E0B-D6A6FB5D5BCB}" destId="{BE7F63F7-AD0D-4569-A20D-C151B449637D}" srcOrd="1" destOrd="0" presId="urn:microsoft.com/office/officeart/2008/layout/LinedList"/>
    <dgm:cxn modelId="{29070CB2-A2AB-4EAD-865C-BF773CA3F1DE}" type="presParOf" srcId="{BE7F63F7-AD0D-4569-A20D-C151B449637D}" destId="{F8722D91-9972-4879-A072-6D5527DB3B50}" srcOrd="0" destOrd="0" presId="urn:microsoft.com/office/officeart/2008/layout/LinedList"/>
    <dgm:cxn modelId="{9884D963-35D7-4251-89CD-B3DEA46D1D0C}" type="presParOf" srcId="{BE7F63F7-AD0D-4569-A20D-C151B449637D}" destId="{A4FE9951-F1E8-4B7A-A9FC-1F4D29BBE2BA}" srcOrd="1" destOrd="0" presId="urn:microsoft.com/office/officeart/2008/layout/LinedList"/>
    <dgm:cxn modelId="{CFE1AF64-6F8C-4CEB-8353-86B963A82E74}" type="presParOf" srcId="{82E5501F-8F35-4E0A-9E0B-D6A6FB5D5BCB}" destId="{3D167685-A8EF-483A-B881-2EF142163ACF}" srcOrd="2" destOrd="0" presId="urn:microsoft.com/office/officeart/2008/layout/LinedList"/>
    <dgm:cxn modelId="{2708E255-CEE0-42D0-B707-082E86EE0E55}" type="presParOf" srcId="{82E5501F-8F35-4E0A-9E0B-D6A6FB5D5BCB}" destId="{D9A601A3-3C32-4E3A-8B5C-23FB723BEEF6}" srcOrd="3" destOrd="0" presId="urn:microsoft.com/office/officeart/2008/layout/LinedList"/>
    <dgm:cxn modelId="{986A7C7A-3435-41DC-9038-F94BEDBCFD14}" type="presParOf" srcId="{D9A601A3-3C32-4E3A-8B5C-23FB723BEEF6}" destId="{8AD4DAB0-16DD-47BE-98C6-4CF1336BBCD3}" srcOrd="0" destOrd="0" presId="urn:microsoft.com/office/officeart/2008/layout/LinedList"/>
    <dgm:cxn modelId="{0989B6AF-7296-44F2-8990-32693FC36453}" type="presParOf" srcId="{D9A601A3-3C32-4E3A-8B5C-23FB723BEEF6}" destId="{B31CFC3F-99BB-4E69-A178-5E195D73351E}" srcOrd="1" destOrd="0" presId="urn:microsoft.com/office/officeart/2008/layout/LinedList"/>
    <dgm:cxn modelId="{6AD7621F-B562-4DC1-937F-5220D19DF1E4}" type="presParOf" srcId="{82E5501F-8F35-4E0A-9E0B-D6A6FB5D5BCB}" destId="{EC40ACA0-11E7-4CD3-8A3D-371008F6B576}" srcOrd="4" destOrd="0" presId="urn:microsoft.com/office/officeart/2008/layout/LinedList"/>
    <dgm:cxn modelId="{298EF9C9-4B9C-4704-9AD9-55ED68B2D98F}" type="presParOf" srcId="{82E5501F-8F35-4E0A-9E0B-D6A6FB5D5BCB}" destId="{24AF4896-CF09-4CEF-88FA-3428D7A19BBB}" srcOrd="5" destOrd="0" presId="urn:microsoft.com/office/officeart/2008/layout/LinedList"/>
    <dgm:cxn modelId="{A85DA36B-B0BB-4DC3-9BFF-F29106502B9B}" type="presParOf" srcId="{24AF4896-CF09-4CEF-88FA-3428D7A19BBB}" destId="{F4B50C1D-CF58-440F-92CF-CEB85E71C0E6}" srcOrd="0" destOrd="0" presId="urn:microsoft.com/office/officeart/2008/layout/LinedList"/>
    <dgm:cxn modelId="{5D89AECE-F88D-464E-BC3D-86388582EACC}" type="presParOf" srcId="{24AF4896-CF09-4CEF-88FA-3428D7A19BBB}" destId="{9CB4EA11-3A88-46EA-A5BC-01D033000376}" srcOrd="1" destOrd="0" presId="urn:microsoft.com/office/officeart/2008/layout/LinedList"/>
    <dgm:cxn modelId="{8045EC3E-72D2-49F6-98AF-15120F90A960}" type="presParOf" srcId="{82E5501F-8F35-4E0A-9E0B-D6A6FB5D5BCB}" destId="{C7AC9757-484D-4C62-A638-C9568A55A6B6}" srcOrd="6" destOrd="0" presId="urn:microsoft.com/office/officeart/2008/layout/LinedList"/>
    <dgm:cxn modelId="{22E9649C-0C22-444D-8F67-C5E0EAAB01D6}" type="presParOf" srcId="{82E5501F-8F35-4E0A-9E0B-D6A6FB5D5BCB}" destId="{32846577-DF1E-4869-9000-EC00744DDCAF}" srcOrd="7" destOrd="0" presId="urn:microsoft.com/office/officeart/2008/layout/LinedList"/>
    <dgm:cxn modelId="{E8A31B10-6A0B-440A-AA44-792AC96EB941}" type="presParOf" srcId="{32846577-DF1E-4869-9000-EC00744DDCAF}" destId="{19A7A37D-92FD-4E9C-B745-40CFF5AF37F8}" srcOrd="0" destOrd="0" presId="urn:microsoft.com/office/officeart/2008/layout/LinedList"/>
    <dgm:cxn modelId="{B12D5A08-F355-4F9F-AC63-887CF5E86024}" type="presParOf" srcId="{32846577-DF1E-4869-9000-EC00744DDCAF}" destId="{EEF680F8-BE25-4632-8D28-BA218A706D52}" srcOrd="1" destOrd="0" presId="urn:microsoft.com/office/officeart/2008/layout/LinedList"/>
    <dgm:cxn modelId="{DAE33025-E520-41D1-8C76-49F084F8C549}" type="presParOf" srcId="{82E5501F-8F35-4E0A-9E0B-D6A6FB5D5BCB}" destId="{A56A4121-F27F-4330-849E-B1FF2A7E6A6B}" srcOrd="8" destOrd="0" presId="urn:microsoft.com/office/officeart/2008/layout/LinedList"/>
    <dgm:cxn modelId="{8CF6EF33-8C67-4417-8C3C-BCF90D51FCAF}" type="presParOf" srcId="{82E5501F-8F35-4E0A-9E0B-D6A6FB5D5BCB}" destId="{648E4269-F0C0-4FD1-A157-2B93EAA7BF82}" srcOrd="9" destOrd="0" presId="urn:microsoft.com/office/officeart/2008/layout/LinedList"/>
    <dgm:cxn modelId="{311C6FAA-024C-443A-9E2F-29C67BF18DF0}" type="presParOf" srcId="{648E4269-F0C0-4FD1-A157-2B93EAA7BF82}" destId="{277F922C-EE00-43B2-817B-E99A91113850}" srcOrd="0" destOrd="0" presId="urn:microsoft.com/office/officeart/2008/layout/LinedList"/>
    <dgm:cxn modelId="{380DE810-08E2-4D47-9D45-318D4024B5C0}" type="presParOf" srcId="{648E4269-F0C0-4FD1-A157-2B93EAA7BF82}" destId="{3A6D3F1F-17D1-4BBB-AEF0-85B27F7F45B5}" srcOrd="1" destOrd="0" presId="urn:microsoft.com/office/officeart/2008/layout/LinedList"/>
    <dgm:cxn modelId="{3A8F569C-3560-428E-894B-B868EEBDC46D}" type="presParOf" srcId="{82E5501F-8F35-4E0A-9E0B-D6A6FB5D5BCB}" destId="{652C7B5E-0505-41DB-9631-206716D0351C}" srcOrd="10" destOrd="0" presId="urn:microsoft.com/office/officeart/2008/layout/LinedList"/>
    <dgm:cxn modelId="{137E92F5-362F-49ED-BA3E-5758B6AF555C}" type="presParOf" srcId="{82E5501F-8F35-4E0A-9E0B-D6A6FB5D5BCB}" destId="{97DE24F2-B2C2-4541-8FB4-20C40721EDC3}" srcOrd="11" destOrd="0" presId="urn:microsoft.com/office/officeart/2008/layout/LinedList"/>
    <dgm:cxn modelId="{8CBDD25E-554C-4AB1-99F3-09D4724AF1A0}" type="presParOf" srcId="{97DE24F2-B2C2-4541-8FB4-20C40721EDC3}" destId="{C63B95D0-86AF-4546-92E9-BAD6265B5489}" srcOrd="0" destOrd="0" presId="urn:microsoft.com/office/officeart/2008/layout/LinedList"/>
    <dgm:cxn modelId="{97F2C132-4FD1-40A0-9315-BAF49AD9673D}" type="presParOf" srcId="{97DE24F2-B2C2-4541-8FB4-20C40721EDC3}" destId="{0D1B131C-1245-43D4-A47A-012990E3A5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9C9F3F-C603-4945-B5FE-7C88A785C746}" type="doc">
      <dgm:prSet loTypeId="urn:microsoft.com/office/officeart/2005/8/layout/hierarchy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60B970B-B3AA-4130-ABCA-B173FD042E4B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+mn-lt"/>
            </a:rPr>
            <a:t>Накопленный экологический ущерб </a:t>
          </a:r>
          <a:br>
            <a:rPr lang="ru-RU" sz="1600" dirty="0">
              <a:solidFill>
                <a:schemeClr val="tx1"/>
              </a:solidFill>
              <a:latin typeface="+mn-lt"/>
            </a:rPr>
          </a:br>
          <a:r>
            <a:rPr lang="ru-RU" sz="1600" dirty="0">
              <a:solidFill>
                <a:schemeClr val="tx1"/>
              </a:solidFill>
              <a:latin typeface="+mn-lt"/>
            </a:rPr>
            <a:t>в районах п. Мыс Каменный, тропосферная радиорелейная станция «Кама» и мыса Сетного</a:t>
          </a:r>
        </a:p>
      </dgm:t>
    </dgm:pt>
    <dgm:pt modelId="{C52C2C2B-4424-45DD-88D7-B8C3D1CC3B57}" type="parTrans" cxnId="{AB615887-F2DA-47E2-95BE-D6BC6BC6749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4EF6D27A-BDAA-4BC1-A5E2-24ADE18A13A5}" type="sibTrans" cxnId="{AB615887-F2DA-47E2-95BE-D6BC6BC6749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7FE07C60-5607-4279-92C1-11469C609174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+mn-lt"/>
            </a:rPr>
            <a:t>Текущие уровни нефтяного загрязнения территорий</a:t>
          </a:r>
        </a:p>
      </dgm:t>
    </dgm:pt>
    <dgm:pt modelId="{CE6FB68A-C421-44B2-A2FD-076072403C01}" type="parTrans" cxnId="{94902AD1-52D6-4552-BA21-EDA5B14DD32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7DE6E3AB-6438-42D2-BD1F-43075ACD19C0}" type="sibTrans" cxnId="{94902AD1-52D6-4552-BA21-EDA5B14DD32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291F1B0E-B768-4DE9-AC32-A1A007030BF7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+mn-lt"/>
            </a:rPr>
            <a:t>Научно-обоснованные предложения по рекультивации, ремедиации </a:t>
          </a:r>
        </a:p>
      </dgm:t>
    </dgm:pt>
    <dgm:pt modelId="{4099AD79-1912-48D8-86F1-91FAEC059790}" type="parTrans" cxnId="{B8959CE5-F150-4FC7-AFA0-ABAF349C86D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816B8055-E4EF-4C60-80F3-F5B1AA84DD03}" type="sibTrans" cxnId="{B8959CE5-F150-4FC7-AFA0-ABAF349C86DA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4EA8FB47-7149-4399-8648-95664073211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+mn-lt"/>
            </a:rPr>
            <a:t>О</a:t>
          </a:r>
          <a:r>
            <a:rPr lang="ru-RU" sz="1600" dirty="0">
              <a:solidFill>
                <a:schemeClr val="tx1"/>
              </a:solidFill>
              <a:latin typeface="+mn-lt"/>
            </a:rPr>
            <a:t>ценка накопленного экологического ущерба на территориях природно-антропогенных комплексов ЯНАО и предложение методов очистки, рекультивации и реабилитации территорий</a:t>
          </a:r>
        </a:p>
      </dgm:t>
    </dgm:pt>
    <dgm:pt modelId="{E7E2E3C2-6997-4429-894D-13E19F280A1D}" type="parTrans" cxnId="{D1ED9044-C667-4435-A192-C72A633B293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C7343509-7A3D-4BC0-8710-F035C7EEC699}" type="sibTrans" cxnId="{D1ED9044-C667-4435-A192-C72A633B293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A5C830B4-D3BF-4D25-A1F6-E39C706C9E6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+mn-lt"/>
            </a:rPr>
            <a:t>Исследование эффективности и безопасности применения реагентов и материалов для ликвидации разливов нефтяных углеводородов в условиях Арктики</a:t>
          </a:r>
        </a:p>
      </dgm:t>
    </dgm:pt>
    <dgm:pt modelId="{AD8B1869-C203-4B38-B248-00611406129E}" type="parTrans" cxnId="{D8FD343A-D26F-47A9-B200-8BFE318BC8A2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B7CC35B6-AC05-4CEF-9A45-DC2226FBABED}" type="sibTrans" cxnId="{D8FD343A-D26F-47A9-B200-8BFE318BC8A2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30EE7D32-69FE-497B-B15D-65A7A073755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prstClr val="white">
            <a:hueOff val="0"/>
            <a:satOff val="0"/>
            <a:lumOff val="0"/>
            <a:alphaOff val="0"/>
          </a:prstClr>
        </a:solidFill>
        <a:ln w="10795" cap="flat" cmpd="sng" algn="ctr">
          <a:solidFill>
            <a:srgbClr val="17406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Опытные площадки ликвидации накопленного экологического ущерба на о. </a:t>
          </a:r>
          <a:r>
            <a:rPr lang="ru-RU" sz="1600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Вилькицкого</a:t>
          </a:r>
          <a:endParaRPr lang="ru-RU" sz="16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4B3050EE-6DA0-4F06-88EC-4F4AD29FF0C2}" type="parTrans" cxnId="{54855D64-58E5-4267-9A6B-B08E3B38CEC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FDAF1B94-EAF1-4383-B140-8461C6845AFA}" type="sibTrans" cxnId="{54855D64-58E5-4267-9A6B-B08E3B38CEC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D364D92B-0CDD-4F4D-9A99-E3BB52A4993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prstClr val="white">
            <a:hueOff val="0"/>
            <a:satOff val="0"/>
            <a:lumOff val="0"/>
            <a:alphaOff val="0"/>
          </a:prstClr>
        </a:solidFill>
        <a:ln w="10795" cap="flat" cmpd="sng" algn="ctr">
          <a:solidFill>
            <a:srgbClr val="17406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Эффективность механических, сорбционных, </a:t>
          </a:r>
          <a:r>
            <a:rPr lang="ru-RU" sz="1600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реагентных</a:t>
          </a: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,  биологических методов очистки</a:t>
          </a:r>
        </a:p>
      </dgm:t>
    </dgm:pt>
    <dgm:pt modelId="{670F6202-48B8-46ED-9145-EF32B8C761EB}" type="parTrans" cxnId="{21984859-F1C1-43AC-A835-F0ADBED4FB92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7C129E37-1907-4EB8-B5FB-D4C3A5538D69}" type="sibTrans" cxnId="{21984859-F1C1-43AC-A835-F0ADBED4FB92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+mn-lt"/>
          </a:endParaRPr>
        </a:p>
      </dgm:t>
    </dgm:pt>
    <dgm:pt modelId="{776090D9-2A49-48D1-8B75-09033F39FA53}" type="pres">
      <dgm:prSet presAssocID="{1B9C9F3F-C603-4945-B5FE-7C88A785C74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E4DFC6-DCAB-49E3-89B5-3FC2852429B5}" type="pres">
      <dgm:prSet presAssocID="{A5C830B4-D3BF-4D25-A1F6-E39C706C9E6F}" presName="vertOne" presStyleCnt="0"/>
      <dgm:spPr/>
    </dgm:pt>
    <dgm:pt modelId="{0CD5F569-54F9-4623-BC05-75D237BFCDFD}" type="pres">
      <dgm:prSet presAssocID="{A5C830B4-D3BF-4D25-A1F6-E39C706C9E6F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A4A7CD-633C-4022-8308-7EF7844366E7}" type="pres">
      <dgm:prSet presAssocID="{A5C830B4-D3BF-4D25-A1F6-E39C706C9E6F}" presName="parTransOne" presStyleCnt="0"/>
      <dgm:spPr/>
    </dgm:pt>
    <dgm:pt modelId="{16F2C675-450E-46BF-AF01-54EA7C8C6C93}" type="pres">
      <dgm:prSet presAssocID="{A5C830B4-D3BF-4D25-A1F6-E39C706C9E6F}" presName="horzOne" presStyleCnt="0"/>
      <dgm:spPr/>
    </dgm:pt>
    <dgm:pt modelId="{5783EF37-4B07-4CCA-B48F-5E79B4ED2D22}" type="pres">
      <dgm:prSet presAssocID="{30EE7D32-69FE-497B-B15D-65A7A073755C}" presName="vertTwo" presStyleCnt="0"/>
      <dgm:spPr/>
    </dgm:pt>
    <dgm:pt modelId="{364016DA-CC3B-4D12-8C5C-695217A26D4E}" type="pres">
      <dgm:prSet presAssocID="{30EE7D32-69FE-497B-B15D-65A7A073755C}" presName="txTwo" presStyleLbl="node2" presStyleIdx="0" presStyleCnt="2">
        <dgm:presLayoutVars>
          <dgm:chPref val="3"/>
        </dgm:presLayoutVars>
      </dgm:prSet>
      <dgm:spPr>
        <a:xfrm>
          <a:off x="51" y="1511072"/>
          <a:ext cx="3275855" cy="1329192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44A759F-B35E-405D-B194-1F050A38A300}" type="pres">
      <dgm:prSet presAssocID="{30EE7D32-69FE-497B-B15D-65A7A073755C}" presName="parTransTwo" presStyleCnt="0"/>
      <dgm:spPr/>
    </dgm:pt>
    <dgm:pt modelId="{54412586-531C-430F-A785-5A44DAB9A55F}" type="pres">
      <dgm:prSet presAssocID="{30EE7D32-69FE-497B-B15D-65A7A073755C}" presName="horzTwo" presStyleCnt="0"/>
      <dgm:spPr/>
    </dgm:pt>
    <dgm:pt modelId="{4AD333AE-B200-4F1C-BE2F-CA6082F2E980}" type="pres">
      <dgm:prSet presAssocID="{D364D92B-0CDD-4F4D-9A99-E3BB52A49932}" presName="vertThree" presStyleCnt="0"/>
      <dgm:spPr/>
    </dgm:pt>
    <dgm:pt modelId="{7E8CA2EB-1FF1-4D33-ADED-2B493617BC1E}" type="pres">
      <dgm:prSet presAssocID="{D364D92B-0CDD-4F4D-9A99-E3BB52A4993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3265EF-E770-49B1-919C-61EE0046F597}" type="pres">
      <dgm:prSet presAssocID="{D364D92B-0CDD-4F4D-9A99-E3BB52A49932}" presName="horzThree" presStyleCnt="0"/>
      <dgm:spPr/>
    </dgm:pt>
    <dgm:pt modelId="{150CF622-065F-4787-8310-942A6ADDA48F}" type="pres">
      <dgm:prSet presAssocID="{B7CC35B6-AC05-4CEF-9A45-DC2226FBABED}" presName="sibSpaceOne" presStyleCnt="0"/>
      <dgm:spPr/>
    </dgm:pt>
    <dgm:pt modelId="{B8FEBDA7-AD12-4C19-BD02-D93D12985932}" type="pres">
      <dgm:prSet presAssocID="{4EA8FB47-7149-4399-8648-956640732113}" presName="vertOne" presStyleCnt="0"/>
      <dgm:spPr/>
    </dgm:pt>
    <dgm:pt modelId="{1649CCF1-B0A1-448D-8605-1EACB6D04A4B}" type="pres">
      <dgm:prSet presAssocID="{4EA8FB47-7149-4399-8648-956640732113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182F53-932D-48CD-90B8-5B345BAA7F7F}" type="pres">
      <dgm:prSet presAssocID="{4EA8FB47-7149-4399-8648-956640732113}" presName="parTransOne" presStyleCnt="0"/>
      <dgm:spPr/>
    </dgm:pt>
    <dgm:pt modelId="{CAA58129-0570-4902-81D9-BE0EB1405B1E}" type="pres">
      <dgm:prSet presAssocID="{4EA8FB47-7149-4399-8648-956640732113}" presName="horzOne" presStyleCnt="0"/>
      <dgm:spPr/>
    </dgm:pt>
    <dgm:pt modelId="{8AA92ED6-290E-48D8-95BC-7C5E4D064834}" type="pres">
      <dgm:prSet presAssocID="{560B970B-B3AA-4130-ABCA-B173FD042E4B}" presName="vertTwo" presStyleCnt="0"/>
      <dgm:spPr/>
    </dgm:pt>
    <dgm:pt modelId="{F5336E7C-803D-48AC-98E0-9E95CC6727AD}" type="pres">
      <dgm:prSet presAssocID="{560B970B-B3AA-4130-ABCA-B173FD042E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CDFBF2-F1C0-4BF7-8AD0-B13A34E4E22E}" type="pres">
      <dgm:prSet presAssocID="{560B970B-B3AA-4130-ABCA-B173FD042E4B}" presName="parTransTwo" presStyleCnt="0"/>
      <dgm:spPr/>
    </dgm:pt>
    <dgm:pt modelId="{D2B72BDB-9E93-459A-BF6B-A7612132A31B}" type="pres">
      <dgm:prSet presAssocID="{560B970B-B3AA-4130-ABCA-B173FD042E4B}" presName="horzTwo" presStyleCnt="0"/>
      <dgm:spPr/>
    </dgm:pt>
    <dgm:pt modelId="{4429BD05-C08C-45BB-B110-03DFC2044333}" type="pres">
      <dgm:prSet presAssocID="{7FE07C60-5607-4279-92C1-11469C609174}" presName="vertThree" presStyleCnt="0"/>
      <dgm:spPr/>
    </dgm:pt>
    <dgm:pt modelId="{2188145C-E333-4257-A7F2-5E89146C2E77}" type="pres">
      <dgm:prSet presAssocID="{7FE07C60-5607-4279-92C1-11469C60917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88B0CE-805B-4CAA-A345-6DED409CEE3D}" type="pres">
      <dgm:prSet presAssocID="{7FE07C60-5607-4279-92C1-11469C609174}" presName="horzThree" presStyleCnt="0"/>
      <dgm:spPr/>
    </dgm:pt>
    <dgm:pt modelId="{28A0515E-9199-42A7-8A0A-D4E3EDBE0686}" type="pres">
      <dgm:prSet presAssocID="{7DE6E3AB-6438-42D2-BD1F-43075ACD19C0}" presName="sibSpaceThree" presStyleCnt="0"/>
      <dgm:spPr/>
    </dgm:pt>
    <dgm:pt modelId="{2C1DACEC-132F-4C33-9C91-1C8881974484}" type="pres">
      <dgm:prSet presAssocID="{291F1B0E-B768-4DE9-AC32-A1A007030BF7}" presName="vertThree" presStyleCnt="0"/>
      <dgm:spPr/>
    </dgm:pt>
    <dgm:pt modelId="{3B6BEF5D-3E37-47A0-8D72-A5146CFAC6F1}" type="pres">
      <dgm:prSet presAssocID="{291F1B0E-B768-4DE9-AC32-A1A007030BF7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EEDE1-5B77-46B0-A6B6-DBB2E855824B}" type="pres">
      <dgm:prSet presAssocID="{291F1B0E-B768-4DE9-AC32-A1A007030BF7}" presName="horzThree" presStyleCnt="0"/>
      <dgm:spPr/>
    </dgm:pt>
  </dgm:ptLst>
  <dgm:cxnLst>
    <dgm:cxn modelId="{D1ED9044-C667-4435-A192-C72A633B293E}" srcId="{1B9C9F3F-C603-4945-B5FE-7C88A785C746}" destId="{4EA8FB47-7149-4399-8648-956640732113}" srcOrd="1" destOrd="0" parTransId="{E7E2E3C2-6997-4429-894D-13E19F280A1D}" sibTransId="{C7343509-7A3D-4BC0-8710-F035C7EEC699}"/>
    <dgm:cxn modelId="{C87CB30A-7C3C-4FF4-9F9E-F9373F2D0547}" type="presOf" srcId="{1B9C9F3F-C603-4945-B5FE-7C88A785C746}" destId="{776090D9-2A49-48D1-8B75-09033F39FA53}" srcOrd="0" destOrd="0" presId="urn:microsoft.com/office/officeart/2005/8/layout/hierarchy4"/>
    <dgm:cxn modelId="{A1B141CC-C71B-4197-8E4A-35046AC9C380}" type="presOf" srcId="{7FE07C60-5607-4279-92C1-11469C609174}" destId="{2188145C-E333-4257-A7F2-5E89146C2E77}" srcOrd="0" destOrd="0" presId="urn:microsoft.com/office/officeart/2005/8/layout/hierarchy4"/>
    <dgm:cxn modelId="{AB615887-F2DA-47E2-95BE-D6BC6BC6749C}" srcId="{4EA8FB47-7149-4399-8648-956640732113}" destId="{560B970B-B3AA-4130-ABCA-B173FD042E4B}" srcOrd="0" destOrd="0" parTransId="{C52C2C2B-4424-45DD-88D7-B8C3D1CC3B57}" sibTransId="{4EF6D27A-BDAA-4BC1-A5E2-24ADE18A13A5}"/>
    <dgm:cxn modelId="{D8FD343A-D26F-47A9-B200-8BFE318BC8A2}" srcId="{1B9C9F3F-C603-4945-B5FE-7C88A785C746}" destId="{A5C830B4-D3BF-4D25-A1F6-E39C706C9E6F}" srcOrd="0" destOrd="0" parTransId="{AD8B1869-C203-4B38-B248-00611406129E}" sibTransId="{B7CC35B6-AC05-4CEF-9A45-DC2226FBABED}"/>
    <dgm:cxn modelId="{C202C239-291A-4F3E-8103-BDBEB10559E7}" type="presOf" srcId="{30EE7D32-69FE-497B-B15D-65A7A073755C}" destId="{364016DA-CC3B-4D12-8C5C-695217A26D4E}" srcOrd="0" destOrd="0" presId="urn:microsoft.com/office/officeart/2005/8/layout/hierarchy4"/>
    <dgm:cxn modelId="{F8F2F9C9-FF8D-4A4C-BA8A-9E1BDBF79B48}" type="presOf" srcId="{291F1B0E-B768-4DE9-AC32-A1A007030BF7}" destId="{3B6BEF5D-3E37-47A0-8D72-A5146CFAC6F1}" srcOrd="0" destOrd="0" presId="urn:microsoft.com/office/officeart/2005/8/layout/hierarchy4"/>
    <dgm:cxn modelId="{A54B0B22-4979-45CB-99F4-CB6DD6D22BFF}" type="presOf" srcId="{4EA8FB47-7149-4399-8648-956640732113}" destId="{1649CCF1-B0A1-448D-8605-1EACB6D04A4B}" srcOrd="0" destOrd="0" presId="urn:microsoft.com/office/officeart/2005/8/layout/hierarchy4"/>
    <dgm:cxn modelId="{62B391AB-AC37-4A99-AC23-751D06045CD7}" type="presOf" srcId="{D364D92B-0CDD-4F4D-9A99-E3BB52A49932}" destId="{7E8CA2EB-1FF1-4D33-ADED-2B493617BC1E}" srcOrd="0" destOrd="0" presId="urn:microsoft.com/office/officeart/2005/8/layout/hierarchy4"/>
    <dgm:cxn modelId="{1EC7AB49-A778-4DB3-84DB-464CDCD09C9B}" type="presOf" srcId="{A5C830B4-D3BF-4D25-A1F6-E39C706C9E6F}" destId="{0CD5F569-54F9-4623-BC05-75D237BFCDFD}" srcOrd="0" destOrd="0" presId="urn:microsoft.com/office/officeart/2005/8/layout/hierarchy4"/>
    <dgm:cxn modelId="{B8959CE5-F150-4FC7-AFA0-ABAF349C86DA}" srcId="{560B970B-B3AA-4130-ABCA-B173FD042E4B}" destId="{291F1B0E-B768-4DE9-AC32-A1A007030BF7}" srcOrd="1" destOrd="0" parTransId="{4099AD79-1912-48D8-86F1-91FAEC059790}" sibTransId="{816B8055-E4EF-4C60-80F3-F5B1AA84DD03}"/>
    <dgm:cxn modelId="{21984859-F1C1-43AC-A835-F0ADBED4FB92}" srcId="{30EE7D32-69FE-497B-B15D-65A7A073755C}" destId="{D364D92B-0CDD-4F4D-9A99-E3BB52A49932}" srcOrd="0" destOrd="0" parTransId="{670F6202-48B8-46ED-9145-EF32B8C761EB}" sibTransId="{7C129E37-1907-4EB8-B5FB-D4C3A5538D69}"/>
    <dgm:cxn modelId="{54855D64-58E5-4267-9A6B-B08E3B38CECC}" srcId="{A5C830B4-D3BF-4D25-A1F6-E39C706C9E6F}" destId="{30EE7D32-69FE-497B-B15D-65A7A073755C}" srcOrd="0" destOrd="0" parTransId="{4B3050EE-6DA0-4F06-88EC-4F4AD29FF0C2}" sibTransId="{FDAF1B94-EAF1-4383-B140-8461C6845AFA}"/>
    <dgm:cxn modelId="{94902AD1-52D6-4552-BA21-EDA5B14DD32C}" srcId="{560B970B-B3AA-4130-ABCA-B173FD042E4B}" destId="{7FE07C60-5607-4279-92C1-11469C609174}" srcOrd="0" destOrd="0" parTransId="{CE6FB68A-C421-44B2-A2FD-076072403C01}" sibTransId="{7DE6E3AB-6438-42D2-BD1F-43075ACD19C0}"/>
    <dgm:cxn modelId="{9DFE51E0-735B-433C-974F-AFCC5DBB93D1}" type="presOf" srcId="{560B970B-B3AA-4130-ABCA-B173FD042E4B}" destId="{F5336E7C-803D-48AC-98E0-9E95CC6727AD}" srcOrd="0" destOrd="0" presId="urn:microsoft.com/office/officeart/2005/8/layout/hierarchy4"/>
    <dgm:cxn modelId="{601DDB43-605B-4EF0-BC18-000EA52B7FFE}" type="presParOf" srcId="{776090D9-2A49-48D1-8B75-09033F39FA53}" destId="{B3E4DFC6-DCAB-49E3-89B5-3FC2852429B5}" srcOrd="0" destOrd="0" presId="urn:microsoft.com/office/officeart/2005/8/layout/hierarchy4"/>
    <dgm:cxn modelId="{18D7B0CF-F852-47DD-8723-BFFE4C2BCF90}" type="presParOf" srcId="{B3E4DFC6-DCAB-49E3-89B5-3FC2852429B5}" destId="{0CD5F569-54F9-4623-BC05-75D237BFCDFD}" srcOrd="0" destOrd="0" presId="urn:microsoft.com/office/officeart/2005/8/layout/hierarchy4"/>
    <dgm:cxn modelId="{A2529D3B-06F0-4B20-8502-D7DBCF71FF93}" type="presParOf" srcId="{B3E4DFC6-DCAB-49E3-89B5-3FC2852429B5}" destId="{3CA4A7CD-633C-4022-8308-7EF7844366E7}" srcOrd="1" destOrd="0" presId="urn:microsoft.com/office/officeart/2005/8/layout/hierarchy4"/>
    <dgm:cxn modelId="{CF2CA1D1-9032-44CC-B221-1E71BFE212B8}" type="presParOf" srcId="{B3E4DFC6-DCAB-49E3-89B5-3FC2852429B5}" destId="{16F2C675-450E-46BF-AF01-54EA7C8C6C93}" srcOrd="2" destOrd="0" presId="urn:microsoft.com/office/officeart/2005/8/layout/hierarchy4"/>
    <dgm:cxn modelId="{DA44E9DB-E993-47CB-A417-C4334A3F7451}" type="presParOf" srcId="{16F2C675-450E-46BF-AF01-54EA7C8C6C93}" destId="{5783EF37-4B07-4CCA-B48F-5E79B4ED2D22}" srcOrd="0" destOrd="0" presId="urn:microsoft.com/office/officeart/2005/8/layout/hierarchy4"/>
    <dgm:cxn modelId="{B31972E5-E449-442A-B7DB-04AD89734ACE}" type="presParOf" srcId="{5783EF37-4B07-4CCA-B48F-5E79B4ED2D22}" destId="{364016DA-CC3B-4D12-8C5C-695217A26D4E}" srcOrd="0" destOrd="0" presId="urn:microsoft.com/office/officeart/2005/8/layout/hierarchy4"/>
    <dgm:cxn modelId="{043711A6-F708-47A1-8339-A53D9FD917B2}" type="presParOf" srcId="{5783EF37-4B07-4CCA-B48F-5E79B4ED2D22}" destId="{444A759F-B35E-405D-B194-1F050A38A300}" srcOrd="1" destOrd="0" presId="urn:microsoft.com/office/officeart/2005/8/layout/hierarchy4"/>
    <dgm:cxn modelId="{0FA67FB6-AA6C-4897-AF5C-63AF1F5D0F1A}" type="presParOf" srcId="{5783EF37-4B07-4CCA-B48F-5E79B4ED2D22}" destId="{54412586-531C-430F-A785-5A44DAB9A55F}" srcOrd="2" destOrd="0" presId="urn:microsoft.com/office/officeart/2005/8/layout/hierarchy4"/>
    <dgm:cxn modelId="{934F8335-F6D2-4D24-90C7-384FCD44B8C2}" type="presParOf" srcId="{54412586-531C-430F-A785-5A44DAB9A55F}" destId="{4AD333AE-B200-4F1C-BE2F-CA6082F2E980}" srcOrd="0" destOrd="0" presId="urn:microsoft.com/office/officeart/2005/8/layout/hierarchy4"/>
    <dgm:cxn modelId="{46C8C799-0D56-4538-8FCF-62F0BA904361}" type="presParOf" srcId="{4AD333AE-B200-4F1C-BE2F-CA6082F2E980}" destId="{7E8CA2EB-1FF1-4D33-ADED-2B493617BC1E}" srcOrd="0" destOrd="0" presId="urn:microsoft.com/office/officeart/2005/8/layout/hierarchy4"/>
    <dgm:cxn modelId="{FAC2604B-2C7C-4FD5-B15A-986FEE42F1C3}" type="presParOf" srcId="{4AD333AE-B200-4F1C-BE2F-CA6082F2E980}" destId="{BB3265EF-E770-49B1-919C-61EE0046F597}" srcOrd="1" destOrd="0" presId="urn:microsoft.com/office/officeart/2005/8/layout/hierarchy4"/>
    <dgm:cxn modelId="{0BB1C4B8-B6E8-4BCB-9FD2-F3032DD6E4E6}" type="presParOf" srcId="{776090D9-2A49-48D1-8B75-09033F39FA53}" destId="{150CF622-065F-4787-8310-942A6ADDA48F}" srcOrd="1" destOrd="0" presId="urn:microsoft.com/office/officeart/2005/8/layout/hierarchy4"/>
    <dgm:cxn modelId="{2AED40A7-D94D-44BA-AE01-BFD1DEA22B9E}" type="presParOf" srcId="{776090D9-2A49-48D1-8B75-09033F39FA53}" destId="{B8FEBDA7-AD12-4C19-BD02-D93D12985932}" srcOrd="2" destOrd="0" presId="urn:microsoft.com/office/officeart/2005/8/layout/hierarchy4"/>
    <dgm:cxn modelId="{84ED3F1E-0B2B-4AC8-B1F2-664E48B4C376}" type="presParOf" srcId="{B8FEBDA7-AD12-4C19-BD02-D93D12985932}" destId="{1649CCF1-B0A1-448D-8605-1EACB6D04A4B}" srcOrd="0" destOrd="0" presId="urn:microsoft.com/office/officeart/2005/8/layout/hierarchy4"/>
    <dgm:cxn modelId="{EEB422AB-530B-46E4-B128-BCE8B373DEB9}" type="presParOf" srcId="{B8FEBDA7-AD12-4C19-BD02-D93D12985932}" destId="{2C182F53-932D-48CD-90B8-5B345BAA7F7F}" srcOrd="1" destOrd="0" presId="urn:microsoft.com/office/officeart/2005/8/layout/hierarchy4"/>
    <dgm:cxn modelId="{B9DC654C-A458-4F3B-AB6E-3235549D1564}" type="presParOf" srcId="{B8FEBDA7-AD12-4C19-BD02-D93D12985932}" destId="{CAA58129-0570-4902-81D9-BE0EB1405B1E}" srcOrd="2" destOrd="0" presId="urn:microsoft.com/office/officeart/2005/8/layout/hierarchy4"/>
    <dgm:cxn modelId="{6C19AECF-E947-4855-B07F-01CFC8970CA7}" type="presParOf" srcId="{CAA58129-0570-4902-81D9-BE0EB1405B1E}" destId="{8AA92ED6-290E-48D8-95BC-7C5E4D064834}" srcOrd="0" destOrd="0" presId="urn:microsoft.com/office/officeart/2005/8/layout/hierarchy4"/>
    <dgm:cxn modelId="{548BCEEA-F5C9-42B6-BF49-FD3DADC990EF}" type="presParOf" srcId="{8AA92ED6-290E-48D8-95BC-7C5E4D064834}" destId="{F5336E7C-803D-48AC-98E0-9E95CC6727AD}" srcOrd="0" destOrd="0" presId="urn:microsoft.com/office/officeart/2005/8/layout/hierarchy4"/>
    <dgm:cxn modelId="{84AF6ED8-D1A7-40CA-B4BD-00B90287FA4A}" type="presParOf" srcId="{8AA92ED6-290E-48D8-95BC-7C5E4D064834}" destId="{C6CDFBF2-F1C0-4BF7-8AD0-B13A34E4E22E}" srcOrd="1" destOrd="0" presId="urn:microsoft.com/office/officeart/2005/8/layout/hierarchy4"/>
    <dgm:cxn modelId="{F520ACB9-F554-434C-800F-F1E198503D02}" type="presParOf" srcId="{8AA92ED6-290E-48D8-95BC-7C5E4D064834}" destId="{D2B72BDB-9E93-459A-BF6B-A7612132A31B}" srcOrd="2" destOrd="0" presId="urn:microsoft.com/office/officeart/2005/8/layout/hierarchy4"/>
    <dgm:cxn modelId="{BA8C3B90-8E1A-4801-9308-735886E99663}" type="presParOf" srcId="{D2B72BDB-9E93-459A-BF6B-A7612132A31B}" destId="{4429BD05-C08C-45BB-B110-03DFC2044333}" srcOrd="0" destOrd="0" presId="urn:microsoft.com/office/officeart/2005/8/layout/hierarchy4"/>
    <dgm:cxn modelId="{2572A017-2A9B-47CB-ACBB-86AE6A571076}" type="presParOf" srcId="{4429BD05-C08C-45BB-B110-03DFC2044333}" destId="{2188145C-E333-4257-A7F2-5E89146C2E77}" srcOrd="0" destOrd="0" presId="urn:microsoft.com/office/officeart/2005/8/layout/hierarchy4"/>
    <dgm:cxn modelId="{D37827F2-1558-4B78-8078-36001F8A6998}" type="presParOf" srcId="{4429BD05-C08C-45BB-B110-03DFC2044333}" destId="{6F88B0CE-805B-4CAA-A345-6DED409CEE3D}" srcOrd="1" destOrd="0" presId="urn:microsoft.com/office/officeart/2005/8/layout/hierarchy4"/>
    <dgm:cxn modelId="{95A713C3-2142-495D-8306-360A2A656F54}" type="presParOf" srcId="{D2B72BDB-9E93-459A-BF6B-A7612132A31B}" destId="{28A0515E-9199-42A7-8A0A-D4E3EDBE0686}" srcOrd="1" destOrd="0" presId="urn:microsoft.com/office/officeart/2005/8/layout/hierarchy4"/>
    <dgm:cxn modelId="{B8CF8FA4-1E7F-46C6-B2E8-FB1D10909658}" type="presParOf" srcId="{D2B72BDB-9E93-459A-BF6B-A7612132A31B}" destId="{2C1DACEC-132F-4C33-9C91-1C8881974484}" srcOrd="2" destOrd="0" presId="urn:microsoft.com/office/officeart/2005/8/layout/hierarchy4"/>
    <dgm:cxn modelId="{3B2CF05E-5B37-4297-B301-174AD220F2B5}" type="presParOf" srcId="{2C1DACEC-132F-4C33-9C91-1C8881974484}" destId="{3B6BEF5D-3E37-47A0-8D72-A5146CFAC6F1}" srcOrd="0" destOrd="0" presId="urn:microsoft.com/office/officeart/2005/8/layout/hierarchy4"/>
    <dgm:cxn modelId="{09E85A2B-4EE4-4507-B970-25DE91C2F97F}" type="presParOf" srcId="{2C1DACEC-132F-4C33-9C91-1C8881974484}" destId="{E85EEDE1-5B77-46B0-A6B6-DBB2E855824B}" srcOrd="1" destOrd="0" presId="urn:microsoft.com/office/officeart/2005/8/layout/hierarchy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BCE324-54AE-4802-9ADA-7CD1D7D46098}" type="doc">
      <dgm:prSet loTypeId="urn:microsoft.com/office/officeart/2008/layout/LinedList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592C5D5-85A5-4896-950D-2D8BE0707469}">
      <dgm:prSet custT="1"/>
      <dgm:spPr/>
      <dgm:t>
        <a:bodyPr/>
        <a:lstStyle/>
        <a:p>
          <a:r>
            <a:rPr lang="ru-RU" sz="1200"/>
            <a:t>о. Вилькицкого</a:t>
          </a:r>
        </a:p>
      </dgm:t>
    </dgm:pt>
    <dgm:pt modelId="{8443ED2B-16FC-4D22-B44B-2BFA4D6495B6}" type="parTrans" cxnId="{D6D592FA-AF10-433F-8A56-4BAC89C50F0B}">
      <dgm:prSet/>
      <dgm:spPr/>
      <dgm:t>
        <a:bodyPr/>
        <a:lstStyle/>
        <a:p>
          <a:endParaRPr lang="ru-RU" sz="2000"/>
        </a:p>
      </dgm:t>
    </dgm:pt>
    <dgm:pt modelId="{646A0FCB-8984-4FAF-8D16-BC0AA5A814D0}" type="sibTrans" cxnId="{D6D592FA-AF10-433F-8A56-4BAC89C50F0B}">
      <dgm:prSet/>
      <dgm:spPr/>
      <dgm:t>
        <a:bodyPr/>
        <a:lstStyle/>
        <a:p>
          <a:endParaRPr lang="ru-RU" sz="2000"/>
        </a:p>
      </dgm:t>
    </dgm:pt>
    <dgm:pt modelId="{B9ED1004-710A-4F53-B29B-3C1347B67D36}">
      <dgm:prSet custT="1"/>
      <dgm:spPr/>
      <dgm:t>
        <a:bodyPr/>
        <a:lstStyle/>
        <a:p>
          <a:r>
            <a:rPr lang="ru-RU" sz="1600" dirty="0"/>
            <a:t>при помощи РГУ нефти и газа (НИУ) имени И.М. Губкина очищено около 30 га земли, собрано и складировано 2600 бочек ГСМ, из них 800 – полные</a:t>
          </a:r>
        </a:p>
      </dgm:t>
    </dgm:pt>
    <dgm:pt modelId="{5CA813CA-75F8-4AD0-AEC0-D0A95E510446}" type="parTrans" cxnId="{26BD8860-89AF-4644-9A72-9747B793344B}">
      <dgm:prSet/>
      <dgm:spPr/>
      <dgm:t>
        <a:bodyPr/>
        <a:lstStyle/>
        <a:p>
          <a:endParaRPr lang="ru-RU" sz="2000"/>
        </a:p>
      </dgm:t>
    </dgm:pt>
    <dgm:pt modelId="{0944627D-E48F-4B36-BB17-85A5CF2FE6F9}" type="sibTrans" cxnId="{26BD8860-89AF-4644-9A72-9747B793344B}">
      <dgm:prSet/>
      <dgm:spPr/>
      <dgm:t>
        <a:bodyPr/>
        <a:lstStyle/>
        <a:p>
          <a:endParaRPr lang="ru-RU" sz="2000"/>
        </a:p>
      </dgm:t>
    </dgm:pt>
    <dgm:pt modelId="{C793448D-BCCB-4A20-83A6-701EBE6B4108}">
      <dgm:prSet custT="1"/>
      <dgm:spPr/>
      <dgm:t>
        <a:bodyPr/>
        <a:lstStyle/>
        <a:p>
          <a:r>
            <a:rPr lang="ru-RU" sz="1600"/>
            <a:t>проведены полевые испытания различных методов очистки нефтезагрязненных почвогрунтов</a:t>
          </a:r>
        </a:p>
      </dgm:t>
    </dgm:pt>
    <dgm:pt modelId="{6791B69C-FFA8-4704-848C-7A0DC8900BA8}" type="parTrans" cxnId="{379D31D0-8434-47EA-9C0C-F69CB17894E0}">
      <dgm:prSet/>
      <dgm:spPr/>
      <dgm:t>
        <a:bodyPr/>
        <a:lstStyle/>
        <a:p>
          <a:endParaRPr lang="ru-RU" sz="2000"/>
        </a:p>
      </dgm:t>
    </dgm:pt>
    <dgm:pt modelId="{99F95FF7-4B13-4712-8AD1-6D11B49A745F}" type="sibTrans" cxnId="{379D31D0-8434-47EA-9C0C-F69CB17894E0}">
      <dgm:prSet/>
      <dgm:spPr/>
      <dgm:t>
        <a:bodyPr/>
        <a:lstStyle/>
        <a:p>
          <a:endParaRPr lang="ru-RU" sz="2000"/>
        </a:p>
      </dgm:t>
    </dgm:pt>
    <dgm:pt modelId="{622A952E-19D8-4F5E-95B9-7E4CF46EB346}">
      <dgm:prSet custT="1"/>
      <dgm:spPr/>
      <dgm:t>
        <a:bodyPr/>
        <a:lstStyle/>
        <a:p>
          <a:r>
            <a:rPr lang="ru-RU" sz="1200"/>
            <a:t>п. Мыс Каменный, тропосферная радиорелейная станция «Кама», мыс Сетной</a:t>
          </a:r>
        </a:p>
      </dgm:t>
    </dgm:pt>
    <dgm:pt modelId="{923F59C4-538F-48D8-B5FF-00C63A1DD4B8}" type="parTrans" cxnId="{DAC3AB54-986D-496B-89D9-672F8FBEA88A}">
      <dgm:prSet/>
      <dgm:spPr/>
      <dgm:t>
        <a:bodyPr/>
        <a:lstStyle/>
        <a:p>
          <a:endParaRPr lang="ru-RU" sz="2000"/>
        </a:p>
      </dgm:t>
    </dgm:pt>
    <dgm:pt modelId="{57508611-71AB-43DD-8AC3-E4AD9CB0F117}" type="sibTrans" cxnId="{DAC3AB54-986D-496B-89D9-672F8FBEA88A}">
      <dgm:prSet/>
      <dgm:spPr/>
      <dgm:t>
        <a:bodyPr/>
        <a:lstStyle/>
        <a:p>
          <a:endParaRPr lang="ru-RU" sz="2000"/>
        </a:p>
      </dgm:t>
    </dgm:pt>
    <dgm:pt modelId="{737BD2B3-313E-4E35-AEDF-186F4AE615EC}">
      <dgm:prSet custT="1"/>
      <dgm:spPr/>
      <dgm:t>
        <a:bodyPr/>
        <a:lstStyle/>
        <a:p>
          <a:r>
            <a:rPr lang="ru-RU" sz="1600" dirty="0"/>
            <a:t>зафиксированы объекты складирования металлолома, ТКО</a:t>
          </a:r>
        </a:p>
      </dgm:t>
    </dgm:pt>
    <dgm:pt modelId="{5B5A2DE3-F403-4177-9DDF-CB8973E0AA3A}" type="parTrans" cxnId="{8F6AAB50-88CF-4C40-97F0-ADD7A0DC8946}">
      <dgm:prSet/>
      <dgm:spPr/>
      <dgm:t>
        <a:bodyPr/>
        <a:lstStyle/>
        <a:p>
          <a:endParaRPr lang="ru-RU" sz="2000"/>
        </a:p>
      </dgm:t>
    </dgm:pt>
    <dgm:pt modelId="{DFA633DF-5D17-4721-9F5D-11947FF4709E}" type="sibTrans" cxnId="{8F6AAB50-88CF-4C40-97F0-ADD7A0DC8946}">
      <dgm:prSet/>
      <dgm:spPr/>
      <dgm:t>
        <a:bodyPr/>
        <a:lstStyle/>
        <a:p>
          <a:endParaRPr lang="ru-RU" sz="2000"/>
        </a:p>
      </dgm:t>
    </dgm:pt>
    <dgm:pt modelId="{B94904FA-C22D-45CC-994A-9C4D9F01F77D}">
      <dgm:prSet custT="1"/>
      <dgm:spPr/>
      <dgm:t>
        <a:bodyPr/>
        <a:lstStyle/>
        <a:p>
          <a:r>
            <a:rPr lang="ru-RU" sz="1600" dirty="0"/>
            <a:t>выявлены участки нефтяного загрязнения, требующие проведения работ по рекультивации и ремедиации</a:t>
          </a:r>
        </a:p>
      </dgm:t>
    </dgm:pt>
    <dgm:pt modelId="{F90E2485-F890-43EC-8701-1D6BF7DA238E}" type="parTrans" cxnId="{5F232835-911C-4DDA-A3A1-13CE776B7FA3}">
      <dgm:prSet/>
      <dgm:spPr/>
      <dgm:t>
        <a:bodyPr/>
        <a:lstStyle/>
        <a:p>
          <a:endParaRPr lang="ru-RU" sz="2000"/>
        </a:p>
      </dgm:t>
    </dgm:pt>
    <dgm:pt modelId="{4D770EF2-BA4B-4BBE-B8D2-6B7DEF4FCE60}" type="sibTrans" cxnId="{5F232835-911C-4DDA-A3A1-13CE776B7FA3}">
      <dgm:prSet/>
      <dgm:spPr/>
      <dgm:t>
        <a:bodyPr/>
        <a:lstStyle/>
        <a:p>
          <a:endParaRPr lang="ru-RU" sz="2000"/>
        </a:p>
      </dgm:t>
    </dgm:pt>
    <dgm:pt modelId="{55A03C81-52D8-4427-A66D-2F66F6D0F058}" type="pres">
      <dgm:prSet presAssocID="{64BCE324-54AE-4802-9ADA-7CD1D7D460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5E2E6F0-4FA6-40B1-9361-9CAF4DB820EF}" type="pres">
      <dgm:prSet presAssocID="{F592C5D5-85A5-4896-950D-2D8BE0707469}" presName="thickLine" presStyleLbl="alignNode1" presStyleIdx="0" presStyleCnt="2"/>
      <dgm:spPr/>
    </dgm:pt>
    <dgm:pt modelId="{843AC2ED-9233-4E35-A982-0AC542F4E408}" type="pres">
      <dgm:prSet presAssocID="{F592C5D5-85A5-4896-950D-2D8BE0707469}" presName="horz1" presStyleCnt="0"/>
      <dgm:spPr/>
    </dgm:pt>
    <dgm:pt modelId="{DCC53357-7632-4D8B-8F0E-2E6819045C83}" type="pres">
      <dgm:prSet presAssocID="{F592C5D5-85A5-4896-950D-2D8BE0707469}" presName="tx1" presStyleLbl="revTx" presStyleIdx="0" presStyleCnt="6"/>
      <dgm:spPr/>
      <dgm:t>
        <a:bodyPr/>
        <a:lstStyle/>
        <a:p>
          <a:endParaRPr lang="ru-RU"/>
        </a:p>
      </dgm:t>
    </dgm:pt>
    <dgm:pt modelId="{505B7800-1773-4DE9-8F6F-9D5084D8E765}" type="pres">
      <dgm:prSet presAssocID="{F592C5D5-85A5-4896-950D-2D8BE0707469}" presName="vert1" presStyleCnt="0"/>
      <dgm:spPr/>
    </dgm:pt>
    <dgm:pt modelId="{523F3300-4E91-4E2D-B051-45C6C8DB911F}" type="pres">
      <dgm:prSet presAssocID="{B9ED1004-710A-4F53-B29B-3C1347B67D36}" presName="vertSpace2a" presStyleCnt="0"/>
      <dgm:spPr/>
    </dgm:pt>
    <dgm:pt modelId="{184E7EBC-6B4E-4A39-B725-FD555B876F04}" type="pres">
      <dgm:prSet presAssocID="{B9ED1004-710A-4F53-B29B-3C1347B67D36}" presName="horz2" presStyleCnt="0"/>
      <dgm:spPr/>
    </dgm:pt>
    <dgm:pt modelId="{C22798B1-E9D1-4297-A756-9FA9B9C5C221}" type="pres">
      <dgm:prSet presAssocID="{B9ED1004-710A-4F53-B29B-3C1347B67D36}" presName="horzSpace2" presStyleCnt="0"/>
      <dgm:spPr/>
    </dgm:pt>
    <dgm:pt modelId="{B110F63F-513F-4BE8-B6B9-DF94BEED958C}" type="pres">
      <dgm:prSet presAssocID="{B9ED1004-710A-4F53-B29B-3C1347B67D36}" presName="tx2" presStyleLbl="revTx" presStyleIdx="1" presStyleCnt="6"/>
      <dgm:spPr/>
      <dgm:t>
        <a:bodyPr/>
        <a:lstStyle/>
        <a:p>
          <a:endParaRPr lang="ru-RU"/>
        </a:p>
      </dgm:t>
    </dgm:pt>
    <dgm:pt modelId="{9118CCE0-4861-4362-A4F9-6F8B027E51D8}" type="pres">
      <dgm:prSet presAssocID="{B9ED1004-710A-4F53-B29B-3C1347B67D36}" presName="vert2" presStyleCnt="0"/>
      <dgm:spPr/>
    </dgm:pt>
    <dgm:pt modelId="{F5D3732E-A177-49F1-809C-770D051C0061}" type="pres">
      <dgm:prSet presAssocID="{B9ED1004-710A-4F53-B29B-3C1347B67D36}" presName="thinLine2b" presStyleLbl="callout" presStyleIdx="0" presStyleCnt="4"/>
      <dgm:spPr/>
    </dgm:pt>
    <dgm:pt modelId="{A31E981D-4629-433B-82FE-68584DB4162F}" type="pres">
      <dgm:prSet presAssocID="{B9ED1004-710A-4F53-B29B-3C1347B67D36}" presName="vertSpace2b" presStyleCnt="0"/>
      <dgm:spPr/>
    </dgm:pt>
    <dgm:pt modelId="{1AFA24E9-03BC-4465-B8F9-BEFAB2039E18}" type="pres">
      <dgm:prSet presAssocID="{C793448D-BCCB-4A20-83A6-701EBE6B4108}" presName="horz2" presStyleCnt="0"/>
      <dgm:spPr/>
    </dgm:pt>
    <dgm:pt modelId="{3BF3B632-10EB-4770-B7A6-758A24BD5888}" type="pres">
      <dgm:prSet presAssocID="{C793448D-BCCB-4A20-83A6-701EBE6B4108}" presName="horzSpace2" presStyleCnt="0"/>
      <dgm:spPr/>
    </dgm:pt>
    <dgm:pt modelId="{2823053D-F773-4B1D-8E97-A73DAA2F43ED}" type="pres">
      <dgm:prSet presAssocID="{C793448D-BCCB-4A20-83A6-701EBE6B4108}" presName="tx2" presStyleLbl="revTx" presStyleIdx="2" presStyleCnt="6"/>
      <dgm:spPr/>
      <dgm:t>
        <a:bodyPr/>
        <a:lstStyle/>
        <a:p>
          <a:endParaRPr lang="ru-RU"/>
        </a:p>
      </dgm:t>
    </dgm:pt>
    <dgm:pt modelId="{2C6B01C6-D840-4351-A5FE-CE43015B1762}" type="pres">
      <dgm:prSet presAssocID="{C793448D-BCCB-4A20-83A6-701EBE6B4108}" presName="vert2" presStyleCnt="0"/>
      <dgm:spPr/>
    </dgm:pt>
    <dgm:pt modelId="{E034F130-3DE9-4556-A4B4-60C20FE67F9F}" type="pres">
      <dgm:prSet presAssocID="{C793448D-BCCB-4A20-83A6-701EBE6B4108}" presName="thinLine2b" presStyleLbl="callout" presStyleIdx="1" presStyleCnt="4"/>
      <dgm:spPr/>
    </dgm:pt>
    <dgm:pt modelId="{4144BAEE-4B9B-4979-A2D1-245163E64E9C}" type="pres">
      <dgm:prSet presAssocID="{C793448D-BCCB-4A20-83A6-701EBE6B4108}" presName="vertSpace2b" presStyleCnt="0"/>
      <dgm:spPr/>
    </dgm:pt>
    <dgm:pt modelId="{7563273F-1C6A-4E14-A91E-AB49E53DF98F}" type="pres">
      <dgm:prSet presAssocID="{622A952E-19D8-4F5E-95B9-7E4CF46EB346}" presName="thickLine" presStyleLbl="alignNode1" presStyleIdx="1" presStyleCnt="2"/>
      <dgm:spPr/>
    </dgm:pt>
    <dgm:pt modelId="{103F7848-1DB2-4AD7-BB86-34DB34984B3A}" type="pres">
      <dgm:prSet presAssocID="{622A952E-19D8-4F5E-95B9-7E4CF46EB346}" presName="horz1" presStyleCnt="0"/>
      <dgm:spPr/>
    </dgm:pt>
    <dgm:pt modelId="{713A6942-D5D8-4DCA-A794-FD743D877D35}" type="pres">
      <dgm:prSet presAssocID="{622A952E-19D8-4F5E-95B9-7E4CF46EB346}" presName="tx1" presStyleLbl="revTx" presStyleIdx="3" presStyleCnt="6"/>
      <dgm:spPr/>
      <dgm:t>
        <a:bodyPr/>
        <a:lstStyle/>
        <a:p>
          <a:endParaRPr lang="ru-RU"/>
        </a:p>
      </dgm:t>
    </dgm:pt>
    <dgm:pt modelId="{3D307459-9D69-4C74-ADBD-5F7B956AC53E}" type="pres">
      <dgm:prSet presAssocID="{622A952E-19D8-4F5E-95B9-7E4CF46EB346}" presName="vert1" presStyleCnt="0"/>
      <dgm:spPr/>
    </dgm:pt>
    <dgm:pt modelId="{EE0EC0BB-DA3F-42D6-A532-A04D0E72118A}" type="pres">
      <dgm:prSet presAssocID="{B94904FA-C22D-45CC-994A-9C4D9F01F77D}" presName="vertSpace2a" presStyleCnt="0"/>
      <dgm:spPr/>
    </dgm:pt>
    <dgm:pt modelId="{E192A4A9-85FE-4B98-B8EE-7760ED00D8BD}" type="pres">
      <dgm:prSet presAssocID="{B94904FA-C22D-45CC-994A-9C4D9F01F77D}" presName="horz2" presStyleCnt="0"/>
      <dgm:spPr/>
    </dgm:pt>
    <dgm:pt modelId="{B6080CA8-00C6-45D1-9770-0D0D36BF0333}" type="pres">
      <dgm:prSet presAssocID="{B94904FA-C22D-45CC-994A-9C4D9F01F77D}" presName="horzSpace2" presStyleCnt="0"/>
      <dgm:spPr/>
    </dgm:pt>
    <dgm:pt modelId="{85AD4A55-097B-4C4F-BFB1-6C6C46F00B31}" type="pres">
      <dgm:prSet presAssocID="{B94904FA-C22D-45CC-994A-9C4D9F01F77D}" presName="tx2" presStyleLbl="revTx" presStyleIdx="4" presStyleCnt="6"/>
      <dgm:spPr/>
      <dgm:t>
        <a:bodyPr/>
        <a:lstStyle/>
        <a:p>
          <a:endParaRPr lang="ru-RU"/>
        </a:p>
      </dgm:t>
    </dgm:pt>
    <dgm:pt modelId="{A9C0D70F-68D9-421B-BC59-3EC96D86A62D}" type="pres">
      <dgm:prSet presAssocID="{B94904FA-C22D-45CC-994A-9C4D9F01F77D}" presName="vert2" presStyleCnt="0"/>
      <dgm:spPr/>
    </dgm:pt>
    <dgm:pt modelId="{5CA13C20-CF57-4D72-B854-FC442E89B4A8}" type="pres">
      <dgm:prSet presAssocID="{B94904FA-C22D-45CC-994A-9C4D9F01F77D}" presName="thinLine2b" presStyleLbl="callout" presStyleIdx="2" presStyleCnt="4"/>
      <dgm:spPr/>
    </dgm:pt>
    <dgm:pt modelId="{8B1F2DFD-D0C5-46DA-95F7-A56E4422015F}" type="pres">
      <dgm:prSet presAssocID="{B94904FA-C22D-45CC-994A-9C4D9F01F77D}" presName="vertSpace2b" presStyleCnt="0"/>
      <dgm:spPr/>
    </dgm:pt>
    <dgm:pt modelId="{9B8CCEA1-957F-4D57-BFF1-A7922510C3C8}" type="pres">
      <dgm:prSet presAssocID="{737BD2B3-313E-4E35-AEDF-186F4AE615EC}" presName="horz2" presStyleCnt="0"/>
      <dgm:spPr/>
    </dgm:pt>
    <dgm:pt modelId="{CFB392DF-C283-4A48-908B-1C1B657D3DA3}" type="pres">
      <dgm:prSet presAssocID="{737BD2B3-313E-4E35-AEDF-186F4AE615EC}" presName="horzSpace2" presStyleCnt="0"/>
      <dgm:spPr/>
    </dgm:pt>
    <dgm:pt modelId="{040BEDB4-1893-4191-AA07-F4EDD6E62D1B}" type="pres">
      <dgm:prSet presAssocID="{737BD2B3-313E-4E35-AEDF-186F4AE615EC}" presName="tx2" presStyleLbl="revTx" presStyleIdx="5" presStyleCnt="6"/>
      <dgm:spPr/>
      <dgm:t>
        <a:bodyPr/>
        <a:lstStyle/>
        <a:p>
          <a:endParaRPr lang="ru-RU"/>
        </a:p>
      </dgm:t>
    </dgm:pt>
    <dgm:pt modelId="{A0FF0931-21EC-43BE-9349-D98A6E5B45EB}" type="pres">
      <dgm:prSet presAssocID="{737BD2B3-313E-4E35-AEDF-186F4AE615EC}" presName="vert2" presStyleCnt="0"/>
      <dgm:spPr/>
    </dgm:pt>
    <dgm:pt modelId="{D1C3E6BB-F310-4A83-A686-FC5FE922D8E6}" type="pres">
      <dgm:prSet presAssocID="{737BD2B3-313E-4E35-AEDF-186F4AE615EC}" presName="thinLine2b" presStyleLbl="callout" presStyleIdx="3" presStyleCnt="4"/>
      <dgm:spPr/>
    </dgm:pt>
    <dgm:pt modelId="{B9069A3E-6B36-4526-9618-7C67262F0D19}" type="pres">
      <dgm:prSet presAssocID="{737BD2B3-313E-4E35-AEDF-186F4AE615EC}" presName="vertSpace2b" presStyleCnt="0"/>
      <dgm:spPr/>
    </dgm:pt>
  </dgm:ptLst>
  <dgm:cxnLst>
    <dgm:cxn modelId="{469E6D12-566D-4E03-A2B4-37C88BD2B36F}" type="presOf" srcId="{737BD2B3-313E-4E35-AEDF-186F4AE615EC}" destId="{040BEDB4-1893-4191-AA07-F4EDD6E62D1B}" srcOrd="0" destOrd="0" presId="urn:microsoft.com/office/officeart/2008/layout/LinedList"/>
    <dgm:cxn modelId="{D6D592FA-AF10-433F-8A56-4BAC89C50F0B}" srcId="{64BCE324-54AE-4802-9ADA-7CD1D7D46098}" destId="{F592C5D5-85A5-4896-950D-2D8BE0707469}" srcOrd="0" destOrd="0" parTransId="{8443ED2B-16FC-4D22-B44B-2BFA4D6495B6}" sibTransId="{646A0FCB-8984-4FAF-8D16-BC0AA5A814D0}"/>
    <dgm:cxn modelId="{9D5235B2-BA72-40A1-BEFB-6BD148CCD8BA}" type="presOf" srcId="{C793448D-BCCB-4A20-83A6-701EBE6B4108}" destId="{2823053D-F773-4B1D-8E97-A73DAA2F43ED}" srcOrd="0" destOrd="0" presId="urn:microsoft.com/office/officeart/2008/layout/LinedList"/>
    <dgm:cxn modelId="{8F6AAB50-88CF-4C40-97F0-ADD7A0DC8946}" srcId="{622A952E-19D8-4F5E-95B9-7E4CF46EB346}" destId="{737BD2B3-313E-4E35-AEDF-186F4AE615EC}" srcOrd="1" destOrd="0" parTransId="{5B5A2DE3-F403-4177-9DDF-CB8973E0AA3A}" sibTransId="{DFA633DF-5D17-4721-9F5D-11947FF4709E}"/>
    <dgm:cxn modelId="{F09FCB41-7960-4CF7-BF9F-9DC3F2296031}" type="presOf" srcId="{64BCE324-54AE-4802-9ADA-7CD1D7D46098}" destId="{55A03C81-52D8-4427-A66D-2F66F6D0F058}" srcOrd="0" destOrd="0" presId="urn:microsoft.com/office/officeart/2008/layout/LinedList"/>
    <dgm:cxn modelId="{CDC521A0-29C2-46CD-A713-FAB836DCA685}" type="presOf" srcId="{B94904FA-C22D-45CC-994A-9C4D9F01F77D}" destId="{85AD4A55-097B-4C4F-BFB1-6C6C46F00B31}" srcOrd="0" destOrd="0" presId="urn:microsoft.com/office/officeart/2008/layout/LinedList"/>
    <dgm:cxn modelId="{26BD8860-89AF-4644-9A72-9747B793344B}" srcId="{F592C5D5-85A5-4896-950D-2D8BE0707469}" destId="{B9ED1004-710A-4F53-B29B-3C1347B67D36}" srcOrd="0" destOrd="0" parTransId="{5CA813CA-75F8-4AD0-AEC0-D0A95E510446}" sibTransId="{0944627D-E48F-4B36-BB17-85A5CF2FE6F9}"/>
    <dgm:cxn modelId="{DAC3AB54-986D-496B-89D9-672F8FBEA88A}" srcId="{64BCE324-54AE-4802-9ADA-7CD1D7D46098}" destId="{622A952E-19D8-4F5E-95B9-7E4CF46EB346}" srcOrd="1" destOrd="0" parTransId="{923F59C4-538F-48D8-B5FF-00C63A1DD4B8}" sibTransId="{57508611-71AB-43DD-8AC3-E4AD9CB0F117}"/>
    <dgm:cxn modelId="{86FDBB7E-231E-4092-B5A1-239885E6676A}" type="presOf" srcId="{B9ED1004-710A-4F53-B29B-3C1347B67D36}" destId="{B110F63F-513F-4BE8-B6B9-DF94BEED958C}" srcOrd="0" destOrd="0" presId="urn:microsoft.com/office/officeart/2008/layout/LinedList"/>
    <dgm:cxn modelId="{79F91D9A-5FFA-40C6-AC99-8D5C11EA13E6}" type="presOf" srcId="{622A952E-19D8-4F5E-95B9-7E4CF46EB346}" destId="{713A6942-D5D8-4DCA-A794-FD743D877D35}" srcOrd="0" destOrd="0" presId="urn:microsoft.com/office/officeart/2008/layout/LinedList"/>
    <dgm:cxn modelId="{04A2D1E4-95F2-462A-812D-340D93C48F24}" type="presOf" srcId="{F592C5D5-85A5-4896-950D-2D8BE0707469}" destId="{DCC53357-7632-4D8B-8F0E-2E6819045C83}" srcOrd="0" destOrd="0" presId="urn:microsoft.com/office/officeart/2008/layout/LinedList"/>
    <dgm:cxn modelId="{379D31D0-8434-47EA-9C0C-F69CB17894E0}" srcId="{F592C5D5-85A5-4896-950D-2D8BE0707469}" destId="{C793448D-BCCB-4A20-83A6-701EBE6B4108}" srcOrd="1" destOrd="0" parTransId="{6791B69C-FFA8-4704-848C-7A0DC8900BA8}" sibTransId="{99F95FF7-4B13-4712-8AD1-6D11B49A745F}"/>
    <dgm:cxn modelId="{5F232835-911C-4DDA-A3A1-13CE776B7FA3}" srcId="{622A952E-19D8-4F5E-95B9-7E4CF46EB346}" destId="{B94904FA-C22D-45CC-994A-9C4D9F01F77D}" srcOrd="0" destOrd="0" parTransId="{F90E2485-F890-43EC-8701-1D6BF7DA238E}" sibTransId="{4D770EF2-BA4B-4BBE-B8D2-6B7DEF4FCE60}"/>
    <dgm:cxn modelId="{71A5911C-4CD9-4A45-B060-D0DC03274CEE}" type="presParOf" srcId="{55A03C81-52D8-4427-A66D-2F66F6D0F058}" destId="{75E2E6F0-4FA6-40B1-9361-9CAF4DB820EF}" srcOrd="0" destOrd="0" presId="urn:microsoft.com/office/officeart/2008/layout/LinedList"/>
    <dgm:cxn modelId="{8A637E38-3222-4794-A40B-7D60E7334864}" type="presParOf" srcId="{55A03C81-52D8-4427-A66D-2F66F6D0F058}" destId="{843AC2ED-9233-4E35-A982-0AC542F4E408}" srcOrd="1" destOrd="0" presId="urn:microsoft.com/office/officeart/2008/layout/LinedList"/>
    <dgm:cxn modelId="{39AAE175-9C1F-4A5F-BBB2-7A56B7619086}" type="presParOf" srcId="{843AC2ED-9233-4E35-A982-0AC542F4E408}" destId="{DCC53357-7632-4D8B-8F0E-2E6819045C83}" srcOrd="0" destOrd="0" presId="urn:microsoft.com/office/officeart/2008/layout/LinedList"/>
    <dgm:cxn modelId="{1C097B13-8573-4608-B119-CBE8EA44814D}" type="presParOf" srcId="{843AC2ED-9233-4E35-A982-0AC542F4E408}" destId="{505B7800-1773-4DE9-8F6F-9D5084D8E765}" srcOrd="1" destOrd="0" presId="urn:microsoft.com/office/officeart/2008/layout/LinedList"/>
    <dgm:cxn modelId="{B0C6068B-B7B7-45C0-9919-4A19E4707A75}" type="presParOf" srcId="{505B7800-1773-4DE9-8F6F-9D5084D8E765}" destId="{523F3300-4E91-4E2D-B051-45C6C8DB911F}" srcOrd="0" destOrd="0" presId="urn:microsoft.com/office/officeart/2008/layout/LinedList"/>
    <dgm:cxn modelId="{A23908F3-EE69-4130-A90F-A649E146D38A}" type="presParOf" srcId="{505B7800-1773-4DE9-8F6F-9D5084D8E765}" destId="{184E7EBC-6B4E-4A39-B725-FD555B876F04}" srcOrd="1" destOrd="0" presId="urn:microsoft.com/office/officeart/2008/layout/LinedList"/>
    <dgm:cxn modelId="{E71A659D-872D-4CC2-A5FC-EB0AAB47D243}" type="presParOf" srcId="{184E7EBC-6B4E-4A39-B725-FD555B876F04}" destId="{C22798B1-E9D1-4297-A756-9FA9B9C5C221}" srcOrd="0" destOrd="0" presId="urn:microsoft.com/office/officeart/2008/layout/LinedList"/>
    <dgm:cxn modelId="{042F5276-7D08-473C-823C-8AEC384B401C}" type="presParOf" srcId="{184E7EBC-6B4E-4A39-B725-FD555B876F04}" destId="{B110F63F-513F-4BE8-B6B9-DF94BEED958C}" srcOrd="1" destOrd="0" presId="urn:microsoft.com/office/officeart/2008/layout/LinedList"/>
    <dgm:cxn modelId="{E258F543-6138-4DE4-B081-9F1DFC64E03F}" type="presParOf" srcId="{184E7EBC-6B4E-4A39-B725-FD555B876F04}" destId="{9118CCE0-4861-4362-A4F9-6F8B027E51D8}" srcOrd="2" destOrd="0" presId="urn:microsoft.com/office/officeart/2008/layout/LinedList"/>
    <dgm:cxn modelId="{7A7C5839-9ED3-4D75-82E6-10023C8C32E5}" type="presParOf" srcId="{505B7800-1773-4DE9-8F6F-9D5084D8E765}" destId="{F5D3732E-A177-49F1-809C-770D051C0061}" srcOrd="2" destOrd="0" presId="urn:microsoft.com/office/officeart/2008/layout/LinedList"/>
    <dgm:cxn modelId="{CBB1D3D5-6557-42FD-B016-8F88C2AB594D}" type="presParOf" srcId="{505B7800-1773-4DE9-8F6F-9D5084D8E765}" destId="{A31E981D-4629-433B-82FE-68584DB4162F}" srcOrd="3" destOrd="0" presId="urn:microsoft.com/office/officeart/2008/layout/LinedList"/>
    <dgm:cxn modelId="{7D6EBEDB-35B1-4639-B663-A48ECFFB73B8}" type="presParOf" srcId="{505B7800-1773-4DE9-8F6F-9D5084D8E765}" destId="{1AFA24E9-03BC-4465-B8F9-BEFAB2039E18}" srcOrd="4" destOrd="0" presId="urn:microsoft.com/office/officeart/2008/layout/LinedList"/>
    <dgm:cxn modelId="{B2C017A0-4A46-40B4-881E-9BC0A9905EDF}" type="presParOf" srcId="{1AFA24E9-03BC-4465-B8F9-BEFAB2039E18}" destId="{3BF3B632-10EB-4770-B7A6-758A24BD5888}" srcOrd="0" destOrd="0" presId="urn:microsoft.com/office/officeart/2008/layout/LinedList"/>
    <dgm:cxn modelId="{F0BCA178-F6E6-49BC-BC2B-F46CD1FCE258}" type="presParOf" srcId="{1AFA24E9-03BC-4465-B8F9-BEFAB2039E18}" destId="{2823053D-F773-4B1D-8E97-A73DAA2F43ED}" srcOrd="1" destOrd="0" presId="urn:microsoft.com/office/officeart/2008/layout/LinedList"/>
    <dgm:cxn modelId="{320B978A-94CB-4428-8C65-9E98EDA185B8}" type="presParOf" srcId="{1AFA24E9-03BC-4465-B8F9-BEFAB2039E18}" destId="{2C6B01C6-D840-4351-A5FE-CE43015B1762}" srcOrd="2" destOrd="0" presId="urn:microsoft.com/office/officeart/2008/layout/LinedList"/>
    <dgm:cxn modelId="{081CC6E2-220B-4E56-9902-3123DA324B8C}" type="presParOf" srcId="{505B7800-1773-4DE9-8F6F-9D5084D8E765}" destId="{E034F130-3DE9-4556-A4B4-60C20FE67F9F}" srcOrd="5" destOrd="0" presId="urn:microsoft.com/office/officeart/2008/layout/LinedList"/>
    <dgm:cxn modelId="{C85541BA-37ED-4CDD-9981-B6F597EAC8E3}" type="presParOf" srcId="{505B7800-1773-4DE9-8F6F-9D5084D8E765}" destId="{4144BAEE-4B9B-4979-A2D1-245163E64E9C}" srcOrd="6" destOrd="0" presId="urn:microsoft.com/office/officeart/2008/layout/LinedList"/>
    <dgm:cxn modelId="{089631C1-C28C-4A43-8335-0FE63C67DA07}" type="presParOf" srcId="{55A03C81-52D8-4427-A66D-2F66F6D0F058}" destId="{7563273F-1C6A-4E14-A91E-AB49E53DF98F}" srcOrd="2" destOrd="0" presId="urn:microsoft.com/office/officeart/2008/layout/LinedList"/>
    <dgm:cxn modelId="{533D807A-3074-4C08-8D2E-0EAAAADBB841}" type="presParOf" srcId="{55A03C81-52D8-4427-A66D-2F66F6D0F058}" destId="{103F7848-1DB2-4AD7-BB86-34DB34984B3A}" srcOrd="3" destOrd="0" presId="urn:microsoft.com/office/officeart/2008/layout/LinedList"/>
    <dgm:cxn modelId="{885FE6EA-5F17-4B8D-A529-C4CC25EB3EAD}" type="presParOf" srcId="{103F7848-1DB2-4AD7-BB86-34DB34984B3A}" destId="{713A6942-D5D8-4DCA-A794-FD743D877D35}" srcOrd="0" destOrd="0" presId="urn:microsoft.com/office/officeart/2008/layout/LinedList"/>
    <dgm:cxn modelId="{5DBE7744-1904-4403-B06C-A55BEFD50D97}" type="presParOf" srcId="{103F7848-1DB2-4AD7-BB86-34DB34984B3A}" destId="{3D307459-9D69-4C74-ADBD-5F7B956AC53E}" srcOrd="1" destOrd="0" presId="urn:microsoft.com/office/officeart/2008/layout/LinedList"/>
    <dgm:cxn modelId="{9691CB11-9424-45F0-B166-D345A669FD33}" type="presParOf" srcId="{3D307459-9D69-4C74-ADBD-5F7B956AC53E}" destId="{EE0EC0BB-DA3F-42D6-A532-A04D0E72118A}" srcOrd="0" destOrd="0" presId="urn:microsoft.com/office/officeart/2008/layout/LinedList"/>
    <dgm:cxn modelId="{55E25DFF-35E2-44A2-9476-891762CC75E7}" type="presParOf" srcId="{3D307459-9D69-4C74-ADBD-5F7B956AC53E}" destId="{E192A4A9-85FE-4B98-B8EE-7760ED00D8BD}" srcOrd="1" destOrd="0" presId="urn:microsoft.com/office/officeart/2008/layout/LinedList"/>
    <dgm:cxn modelId="{FB7DDDD1-F544-4C67-877E-C2D5421AE216}" type="presParOf" srcId="{E192A4A9-85FE-4B98-B8EE-7760ED00D8BD}" destId="{B6080CA8-00C6-45D1-9770-0D0D36BF0333}" srcOrd="0" destOrd="0" presId="urn:microsoft.com/office/officeart/2008/layout/LinedList"/>
    <dgm:cxn modelId="{BDB7F187-1781-4D0D-8B39-95620CE15718}" type="presParOf" srcId="{E192A4A9-85FE-4B98-B8EE-7760ED00D8BD}" destId="{85AD4A55-097B-4C4F-BFB1-6C6C46F00B31}" srcOrd="1" destOrd="0" presId="urn:microsoft.com/office/officeart/2008/layout/LinedList"/>
    <dgm:cxn modelId="{34A07AC2-4AFD-4784-88B0-177E720D68A9}" type="presParOf" srcId="{E192A4A9-85FE-4B98-B8EE-7760ED00D8BD}" destId="{A9C0D70F-68D9-421B-BC59-3EC96D86A62D}" srcOrd="2" destOrd="0" presId="urn:microsoft.com/office/officeart/2008/layout/LinedList"/>
    <dgm:cxn modelId="{DC04E3B5-62D4-4CC4-938E-C13BEAFCF657}" type="presParOf" srcId="{3D307459-9D69-4C74-ADBD-5F7B956AC53E}" destId="{5CA13C20-CF57-4D72-B854-FC442E89B4A8}" srcOrd="2" destOrd="0" presId="urn:microsoft.com/office/officeart/2008/layout/LinedList"/>
    <dgm:cxn modelId="{9611C61E-C1F4-4C50-AA80-224F4828FD44}" type="presParOf" srcId="{3D307459-9D69-4C74-ADBD-5F7B956AC53E}" destId="{8B1F2DFD-D0C5-46DA-95F7-A56E4422015F}" srcOrd="3" destOrd="0" presId="urn:microsoft.com/office/officeart/2008/layout/LinedList"/>
    <dgm:cxn modelId="{B6F9D259-D954-4914-A6F7-B18213ACD798}" type="presParOf" srcId="{3D307459-9D69-4C74-ADBD-5F7B956AC53E}" destId="{9B8CCEA1-957F-4D57-BFF1-A7922510C3C8}" srcOrd="4" destOrd="0" presId="urn:microsoft.com/office/officeart/2008/layout/LinedList"/>
    <dgm:cxn modelId="{0E0F6727-55B7-4ED3-BC67-D57CDD4F3421}" type="presParOf" srcId="{9B8CCEA1-957F-4D57-BFF1-A7922510C3C8}" destId="{CFB392DF-C283-4A48-908B-1C1B657D3DA3}" srcOrd="0" destOrd="0" presId="urn:microsoft.com/office/officeart/2008/layout/LinedList"/>
    <dgm:cxn modelId="{64B6012E-2492-4006-A688-E8E463555607}" type="presParOf" srcId="{9B8CCEA1-957F-4D57-BFF1-A7922510C3C8}" destId="{040BEDB4-1893-4191-AA07-F4EDD6E62D1B}" srcOrd="1" destOrd="0" presId="urn:microsoft.com/office/officeart/2008/layout/LinedList"/>
    <dgm:cxn modelId="{BBEC11E1-D842-4C08-86F7-2AFD350E84CB}" type="presParOf" srcId="{9B8CCEA1-957F-4D57-BFF1-A7922510C3C8}" destId="{A0FF0931-21EC-43BE-9349-D98A6E5B45EB}" srcOrd="2" destOrd="0" presId="urn:microsoft.com/office/officeart/2008/layout/LinedList"/>
    <dgm:cxn modelId="{472733EA-6577-4A7F-B10E-BA45523F874A}" type="presParOf" srcId="{3D307459-9D69-4C74-ADBD-5F7B956AC53E}" destId="{D1C3E6BB-F310-4A83-A686-FC5FE922D8E6}" srcOrd="5" destOrd="0" presId="urn:microsoft.com/office/officeart/2008/layout/LinedList"/>
    <dgm:cxn modelId="{B1E52359-B2EF-4D07-85F9-217921521D72}" type="presParOf" srcId="{3D307459-9D69-4C74-ADBD-5F7B956AC53E}" destId="{B9069A3E-6B36-4526-9618-7C67262F0D1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5A6C0-47E3-4F26-8441-6A553F8E8972}">
      <dsp:nvSpPr>
        <dsp:cNvPr id="0" name=""/>
        <dsp:cNvSpPr/>
      </dsp:nvSpPr>
      <dsp:spPr>
        <a:xfrm>
          <a:off x="0" y="0"/>
          <a:ext cx="76726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5B5A70-9DFC-4414-A3A2-465BF96BEC4F}">
      <dsp:nvSpPr>
        <dsp:cNvPr id="0" name=""/>
        <dsp:cNvSpPr/>
      </dsp:nvSpPr>
      <dsp:spPr>
        <a:xfrm>
          <a:off x="6138117" y="0"/>
          <a:ext cx="1534529" cy="2863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Федеральный закон «Об охране окружающей среды» </a:t>
          </a:r>
          <a:br>
            <a:rPr lang="ru-RU" sz="1500" kern="1200" dirty="0"/>
          </a:br>
          <a:r>
            <a:rPr lang="ru-RU" sz="1500" kern="1200" dirty="0"/>
            <a:t>№ 7-ФЗ от 10.01.2002 (редакция 31.12.2017)</a:t>
          </a:r>
        </a:p>
      </dsp:txBody>
      <dsp:txXfrm>
        <a:off x="6138117" y="0"/>
        <a:ext cx="1534529" cy="2863734"/>
      </dsp:txXfrm>
    </dsp:sp>
    <dsp:sp modelId="{551F66CC-6B89-4FD3-ABC4-E1BA0C57EB91}">
      <dsp:nvSpPr>
        <dsp:cNvPr id="0" name=""/>
        <dsp:cNvSpPr/>
      </dsp:nvSpPr>
      <dsp:spPr>
        <a:xfrm>
          <a:off x="0" y="66559"/>
          <a:ext cx="6023027" cy="133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Накопленный вред окружающей среде </a:t>
          </a:r>
          <a:r>
            <a:rPr lang="ru-RU" sz="1400" kern="1200" dirty="0"/>
            <a:t>– вред окружающей среде, возникший в результате прошлой экономической и иной деятельности, обязанности по устранению которого не были выполнены либо были выполнены не в полном объеме</a:t>
          </a:r>
        </a:p>
      </dsp:txBody>
      <dsp:txXfrm>
        <a:off x="0" y="66559"/>
        <a:ext cx="6023027" cy="1331189"/>
      </dsp:txXfrm>
    </dsp:sp>
    <dsp:sp modelId="{41C12915-27D0-41D9-B557-29AAAF977909}">
      <dsp:nvSpPr>
        <dsp:cNvPr id="0" name=""/>
        <dsp:cNvSpPr/>
      </dsp:nvSpPr>
      <dsp:spPr>
        <a:xfrm>
          <a:off x="0" y="1397748"/>
          <a:ext cx="6138117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31AD52D-E159-4FE7-B044-654C9788E5E8}">
      <dsp:nvSpPr>
        <dsp:cNvPr id="0" name=""/>
        <dsp:cNvSpPr/>
      </dsp:nvSpPr>
      <dsp:spPr>
        <a:xfrm>
          <a:off x="0" y="1464308"/>
          <a:ext cx="6023027" cy="133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Объекты накопленного вреда окружающей среде </a:t>
          </a:r>
          <a:r>
            <a:rPr lang="ru-RU" sz="1400" kern="1200" dirty="0"/>
            <a:t>– территории и акватории, на которых выявлен накопленный вред окружающей среде, объекты капитального строительства и объекты размещения отходов, являющиеся источником накопленного вреда окружающей среде</a:t>
          </a:r>
        </a:p>
      </dsp:txBody>
      <dsp:txXfrm>
        <a:off x="0" y="1464308"/>
        <a:ext cx="6023027" cy="1331189"/>
      </dsp:txXfrm>
    </dsp:sp>
    <dsp:sp modelId="{9B3C9294-2C6B-404E-B164-ED361FB42E86}">
      <dsp:nvSpPr>
        <dsp:cNvPr id="0" name=""/>
        <dsp:cNvSpPr/>
      </dsp:nvSpPr>
      <dsp:spPr>
        <a:xfrm>
          <a:off x="0" y="2795497"/>
          <a:ext cx="6138117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E11335D-ED33-4DFB-BCD2-061B696630F1}">
      <dsp:nvSpPr>
        <dsp:cNvPr id="0" name=""/>
        <dsp:cNvSpPr/>
      </dsp:nvSpPr>
      <dsp:spPr>
        <a:xfrm>
          <a:off x="0" y="2863734"/>
          <a:ext cx="76726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0B491C-7164-4630-9383-4EF0987CFEB8}">
      <dsp:nvSpPr>
        <dsp:cNvPr id="0" name=""/>
        <dsp:cNvSpPr/>
      </dsp:nvSpPr>
      <dsp:spPr>
        <a:xfrm>
          <a:off x="6138117" y="2863734"/>
          <a:ext cx="1534529" cy="2863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dirty="0"/>
            <a:t>ГОСТ Р 54003-2010 Экологический менеджмент. Оценка прошлого накопленного в местах дислокации организаций экологического ущерба. Общие положения</a:t>
          </a:r>
          <a:endParaRPr lang="ru-RU" sz="1500" b="0" kern="1200" dirty="0"/>
        </a:p>
      </dsp:txBody>
      <dsp:txXfrm>
        <a:off x="6138117" y="2863734"/>
        <a:ext cx="1534529" cy="2863734"/>
      </dsp:txXfrm>
    </dsp:sp>
    <dsp:sp modelId="{BC152B39-EF6C-4FAF-B61C-DCAB9022B876}">
      <dsp:nvSpPr>
        <dsp:cNvPr id="0" name=""/>
        <dsp:cNvSpPr/>
      </dsp:nvSpPr>
      <dsp:spPr>
        <a:xfrm>
          <a:off x="0" y="2930294"/>
          <a:ext cx="6023027" cy="133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/>
            <a:t>Вред, нанесенный в прошлом почвам и землям </a:t>
          </a:r>
          <a:r>
            <a:rPr lang="ru-RU" sz="1400" kern="1200" dirty="0"/>
            <a:t>–</a:t>
          </a:r>
          <a:r>
            <a:rPr lang="ru-RU" sz="1400" b="0" i="0" kern="1200" dirty="0"/>
            <a:t> изменение состояния почв и земель, приводящее к частичной или полной утрате их способности выполнять свои природные и экологические функции в результате неправомерных действий, в том числе запечатывание территории при осуществлении хозяйственной или иной деятельности в прошлом</a:t>
          </a:r>
          <a:endParaRPr lang="ru-RU" sz="1400" kern="1200" dirty="0"/>
        </a:p>
      </dsp:txBody>
      <dsp:txXfrm>
        <a:off x="0" y="2930294"/>
        <a:ext cx="6023027" cy="1331189"/>
      </dsp:txXfrm>
    </dsp:sp>
    <dsp:sp modelId="{A82AB29C-987F-4765-A083-87620A0F7929}">
      <dsp:nvSpPr>
        <dsp:cNvPr id="0" name=""/>
        <dsp:cNvSpPr/>
      </dsp:nvSpPr>
      <dsp:spPr>
        <a:xfrm>
          <a:off x="0" y="4261483"/>
          <a:ext cx="6138117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22272DC-76C3-4874-B849-4F65365B51DB}">
      <dsp:nvSpPr>
        <dsp:cNvPr id="0" name=""/>
        <dsp:cNvSpPr/>
      </dsp:nvSpPr>
      <dsp:spPr>
        <a:xfrm>
          <a:off x="0" y="4328043"/>
          <a:ext cx="6023027" cy="133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/>
            <a:t>Нанесенный в прошлом экологический ущерб; исторические загрязнения </a:t>
          </a:r>
          <a:r>
            <a:rPr lang="ru-RU" sz="1400" kern="1200" dirty="0"/>
            <a:t>– п</a:t>
          </a:r>
          <a:r>
            <a:rPr lang="ru-RU" sz="1400" b="0" i="0" kern="1200" dirty="0"/>
            <a:t>оследствия хозяйственной деятельности людей в местах дислокации предприятий и организаций, которая осуществлялась в прошлом и обусловила нынешнее загрязнение территорий, наносящих вред окружающей среде и препятствующих использованию их в коммерческих и хозяйственных целях</a:t>
          </a:r>
          <a:endParaRPr lang="ru-RU" sz="1400" kern="1200" dirty="0"/>
        </a:p>
      </dsp:txBody>
      <dsp:txXfrm>
        <a:off x="0" y="4328043"/>
        <a:ext cx="6023027" cy="1331189"/>
      </dsp:txXfrm>
    </dsp:sp>
    <dsp:sp modelId="{8DA4187B-8CB0-4A2C-AD01-EB7540348271}">
      <dsp:nvSpPr>
        <dsp:cNvPr id="0" name=""/>
        <dsp:cNvSpPr/>
      </dsp:nvSpPr>
      <dsp:spPr>
        <a:xfrm>
          <a:off x="0" y="5659232"/>
          <a:ext cx="6138117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4860F-07D0-4148-8DFC-3EA17548A813}">
      <dsp:nvSpPr>
        <dsp:cNvPr id="0" name=""/>
        <dsp:cNvSpPr/>
      </dsp:nvSpPr>
      <dsp:spPr>
        <a:xfrm>
          <a:off x="0" y="230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722D91-9972-4879-A072-6D5527DB3B50}">
      <dsp:nvSpPr>
        <dsp:cNvPr id="0" name=""/>
        <dsp:cNvSpPr/>
      </dsp:nvSpPr>
      <dsp:spPr>
        <a:xfrm>
          <a:off x="0" y="2301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Федеральный закон «Об охране окружающей среды» </a:t>
          </a:r>
          <a:br>
            <a:rPr lang="ru-RU" sz="2200" kern="1200" dirty="0"/>
          </a:br>
          <a:r>
            <a:rPr lang="ru-RU" sz="2200" kern="1200" dirty="0"/>
            <a:t>№ 7-ФЗ от 10.01.2002 (редакция 31.12.2017)</a:t>
          </a:r>
        </a:p>
      </dsp:txBody>
      <dsp:txXfrm>
        <a:off x="0" y="2301"/>
        <a:ext cx="10515600" cy="784886"/>
      </dsp:txXfrm>
    </dsp:sp>
    <dsp:sp modelId="{3D167685-A8EF-483A-B881-2EF142163ACF}">
      <dsp:nvSpPr>
        <dsp:cNvPr id="0" name=""/>
        <dsp:cNvSpPr/>
      </dsp:nvSpPr>
      <dsp:spPr>
        <a:xfrm>
          <a:off x="0" y="78718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D4DAB0-16DD-47BE-98C6-4CF1336BBCD3}">
      <dsp:nvSpPr>
        <dsp:cNvPr id="0" name=""/>
        <dsp:cNvSpPr/>
      </dsp:nvSpPr>
      <dsp:spPr>
        <a:xfrm>
          <a:off x="0" y="787188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/>
            <a:t>Международный договор «Стратегия защиты окружающей среды Арктики», 1991</a:t>
          </a:r>
        </a:p>
      </dsp:txBody>
      <dsp:txXfrm>
        <a:off x="0" y="787188"/>
        <a:ext cx="10515600" cy="784886"/>
      </dsp:txXfrm>
    </dsp:sp>
    <dsp:sp modelId="{EC40ACA0-11E7-4CD3-8A3D-371008F6B576}">
      <dsp:nvSpPr>
        <dsp:cNvPr id="0" name=""/>
        <dsp:cNvSpPr/>
      </dsp:nvSpPr>
      <dsp:spPr>
        <a:xfrm>
          <a:off x="0" y="157207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B50C1D-CF58-440F-92CF-CEB85E71C0E6}">
      <dsp:nvSpPr>
        <dsp:cNvPr id="0" name=""/>
        <dsp:cNvSpPr/>
      </dsp:nvSpPr>
      <dsp:spPr>
        <a:xfrm>
          <a:off x="0" y="1572074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/>
            <a:t>Основы государственной политики Российской Федерации в Арктике на период до 2020 года и дальнейшую перспективу</a:t>
          </a:r>
        </a:p>
      </dsp:txBody>
      <dsp:txXfrm>
        <a:off x="0" y="1572074"/>
        <a:ext cx="10515600" cy="784886"/>
      </dsp:txXfrm>
    </dsp:sp>
    <dsp:sp modelId="{C7AC9757-484D-4C62-A638-C9568A55A6B6}">
      <dsp:nvSpPr>
        <dsp:cNvPr id="0" name=""/>
        <dsp:cNvSpPr/>
      </dsp:nvSpPr>
      <dsp:spPr>
        <a:xfrm>
          <a:off x="0" y="235696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A7A37D-92FD-4E9C-B745-40CFF5AF37F8}">
      <dsp:nvSpPr>
        <dsp:cNvPr id="0" name=""/>
        <dsp:cNvSpPr/>
      </dsp:nvSpPr>
      <dsp:spPr>
        <a:xfrm>
          <a:off x="0" y="2356961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Стратегия развития Арктической зоны Российской Федерации и обеспечения национальной безопасности на период до 2020 года</a:t>
          </a:r>
        </a:p>
      </dsp:txBody>
      <dsp:txXfrm>
        <a:off x="0" y="2356961"/>
        <a:ext cx="10515600" cy="784886"/>
      </dsp:txXfrm>
    </dsp:sp>
    <dsp:sp modelId="{A56A4121-F27F-4330-849E-B1FF2A7E6A6B}">
      <dsp:nvSpPr>
        <dsp:cNvPr id="0" name=""/>
        <dsp:cNvSpPr/>
      </dsp:nvSpPr>
      <dsp:spPr>
        <a:xfrm>
          <a:off x="0" y="314184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7F922C-EE00-43B2-817B-E99A91113850}">
      <dsp:nvSpPr>
        <dsp:cNvPr id="0" name=""/>
        <dsp:cNvSpPr/>
      </dsp:nvSpPr>
      <dsp:spPr>
        <a:xfrm>
          <a:off x="0" y="3141848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/>
            <a:t>План мероприятий по реализации Стратегии развития Арктической зоны Российской Федерации и обеспечения национальной безопасности на период до 2020 года</a:t>
          </a:r>
        </a:p>
      </dsp:txBody>
      <dsp:txXfrm>
        <a:off x="0" y="3141848"/>
        <a:ext cx="10515600" cy="784886"/>
      </dsp:txXfrm>
    </dsp:sp>
    <dsp:sp modelId="{652C7B5E-0505-41DB-9631-206716D0351C}">
      <dsp:nvSpPr>
        <dsp:cNvPr id="0" name=""/>
        <dsp:cNvSpPr/>
      </dsp:nvSpPr>
      <dsp:spPr>
        <a:xfrm>
          <a:off x="0" y="39267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3B95D0-86AF-4546-92E9-BAD6265B5489}">
      <dsp:nvSpPr>
        <dsp:cNvPr id="0" name=""/>
        <dsp:cNvSpPr/>
      </dsp:nvSpPr>
      <dsp:spPr>
        <a:xfrm>
          <a:off x="0" y="3926734"/>
          <a:ext cx="10515600" cy="78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Федеральная целевая программа «Ликвидация накопленного экологического ущерба» на 2014 – 2025 годы</a:t>
          </a:r>
        </a:p>
      </dsp:txBody>
      <dsp:txXfrm>
        <a:off x="0" y="3926734"/>
        <a:ext cx="10515600" cy="7848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5F569-54F9-4623-BC05-75D237BFCDFD}">
      <dsp:nvSpPr>
        <dsp:cNvPr id="0" name=""/>
        <dsp:cNvSpPr/>
      </dsp:nvSpPr>
      <dsp:spPr>
        <a:xfrm>
          <a:off x="51" y="600"/>
          <a:ext cx="3275855" cy="1330047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solidFill>
            <a:schemeClr val="bg2">
              <a:lumMod val="2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+mn-lt"/>
            </a:rPr>
            <a:t>Исследование эффективности и безопасности применения реагентов и материалов для ликвидации разливов нефтяных углеводородов в условиях Арктики</a:t>
          </a:r>
        </a:p>
      </dsp:txBody>
      <dsp:txXfrm>
        <a:off x="39007" y="39556"/>
        <a:ext cx="3197943" cy="1252135"/>
      </dsp:txXfrm>
    </dsp:sp>
    <dsp:sp modelId="{364016DA-CC3B-4D12-8C5C-695217A26D4E}">
      <dsp:nvSpPr>
        <dsp:cNvPr id="0" name=""/>
        <dsp:cNvSpPr/>
      </dsp:nvSpPr>
      <dsp:spPr>
        <a:xfrm>
          <a:off x="51" y="1510645"/>
          <a:ext cx="3275855" cy="1330047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0795" cap="flat" cmpd="sng" algn="ctr">
          <a:solidFill>
            <a:srgbClr val="17406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Опытные площадки ликвидации накопленного экологического ущерба на о. </a:t>
          </a:r>
          <a:r>
            <a:rPr lang="ru-RU" sz="1600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Вилькицкого</a:t>
          </a:r>
          <a:endParaRPr lang="ru-RU" sz="16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9007" y="1549601"/>
        <a:ext cx="3197943" cy="1252135"/>
      </dsp:txXfrm>
    </dsp:sp>
    <dsp:sp modelId="{7E8CA2EB-1FF1-4D33-ADED-2B493617BC1E}">
      <dsp:nvSpPr>
        <dsp:cNvPr id="0" name=""/>
        <dsp:cNvSpPr/>
      </dsp:nvSpPr>
      <dsp:spPr>
        <a:xfrm>
          <a:off x="51" y="3020690"/>
          <a:ext cx="3275855" cy="1330047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0795" cap="flat" cmpd="sng" algn="ctr">
          <a:solidFill>
            <a:srgbClr val="17406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Эффективность механических, сорбционных, </a:t>
          </a:r>
          <a:r>
            <a:rPr lang="ru-RU" sz="1600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реагентных</a:t>
          </a:r>
          <a:r>
            <a:rPr lang="ru-RU" sz="16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,  биологических методов очистки</a:t>
          </a:r>
        </a:p>
      </dsp:txBody>
      <dsp:txXfrm>
        <a:off x="39007" y="3059646"/>
        <a:ext cx="3197943" cy="1252135"/>
      </dsp:txXfrm>
    </dsp:sp>
    <dsp:sp modelId="{1649CCF1-B0A1-448D-8605-1EACB6D04A4B}">
      <dsp:nvSpPr>
        <dsp:cNvPr id="0" name=""/>
        <dsp:cNvSpPr/>
      </dsp:nvSpPr>
      <dsp:spPr>
        <a:xfrm>
          <a:off x="3826250" y="600"/>
          <a:ext cx="6689297" cy="1330047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solidFill>
            <a:schemeClr val="bg2">
              <a:lumMod val="2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chemeClr val="tx1"/>
              </a:solidFill>
              <a:latin typeface="+mn-lt"/>
            </a:rPr>
            <a:t>О</a:t>
          </a:r>
          <a:r>
            <a:rPr lang="ru-RU" sz="1600" kern="1200" dirty="0">
              <a:solidFill>
                <a:schemeClr val="tx1"/>
              </a:solidFill>
              <a:latin typeface="+mn-lt"/>
            </a:rPr>
            <a:t>ценка накопленного экологического ущерба на территориях природно-антропогенных комплексов ЯНАО и предложение методов очистки, рекультивации и реабилитации территорий</a:t>
          </a:r>
        </a:p>
      </dsp:txBody>
      <dsp:txXfrm>
        <a:off x="3865206" y="39556"/>
        <a:ext cx="6611385" cy="1252135"/>
      </dsp:txXfrm>
    </dsp:sp>
    <dsp:sp modelId="{F5336E7C-803D-48AC-98E0-9E95CC6727AD}">
      <dsp:nvSpPr>
        <dsp:cNvPr id="0" name=""/>
        <dsp:cNvSpPr/>
      </dsp:nvSpPr>
      <dsp:spPr>
        <a:xfrm>
          <a:off x="3826250" y="1510645"/>
          <a:ext cx="6689297" cy="1330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+mn-lt"/>
            </a:rPr>
            <a:t>Накопленный экологический ущерб </a:t>
          </a:r>
          <a:br>
            <a:rPr lang="ru-RU" sz="1600" kern="1200" dirty="0">
              <a:solidFill>
                <a:schemeClr val="tx1"/>
              </a:solidFill>
              <a:latin typeface="+mn-lt"/>
            </a:rPr>
          </a:br>
          <a:r>
            <a:rPr lang="ru-RU" sz="1600" kern="1200" dirty="0">
              <a:solidFill>
                <a:schemeClr val="tx1"/>
              </a:solidFill>
              <a:latin typeface="+mn-lt"/>
            </a:rPr>
            <a:t>в районах п. Мыс Каменный, тропосферная радиорелейная станция «Кама» и мыса Сетного</a:t>
          </a:r>
        </a:p>
      </dsp:txBody>
      <dsp:txXfrm>
        <a:off x="3865206" y="1549601"/>
        <a:ext cx="6611385" cy="1252135"/>
      </dsp:txXfrm>
    </dsp:sp>
    <dsp:sp modelId="{2188145C-E333-4257-A7F2-5E89146C2E77}">
      <dsp:nvSpPr>
        <dsp:cNvPr id="0" name=""/>
        <dsp:cNvSpPr/>
      </dsp:nvSpPr>
      <dsp:spPr>
        <a:xfrm>
          <a:off x="3826250" y="3020690"/>
          <a:ext cx="3275855" cy="1330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+mn-lt"/>
            </a:rPr>
            <a:t>Текущие уровни нефтяного загрязнения территорий</a:t>
          </a:r>
        </a:p>
      </dsp:txBody>
      <dsp:txXfrm>
        <a:off x="3865206" y="3059646"/>
        <a:ext cx="3197943" cy="1252135"/>
      </dsp:txXfrm>
    </dsp:sp>
    <dsp:sp modelId="{3B6BEF5D-3E37-47A0-8D72-A5146CFAC6F1}">
      <dsp:nvSpPr>
        <dsp:cNvPr id="0" name=""/>
        <dsp:cNvSpPr/>
      </dsp:nvSpPr>
      <dsp:spPr>
        <a:xfrm>
          <a:off x="7239692" y="3020690"/>
          <a:ext cx="3275855" cy="1330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+mn-lt"/>
            </a:rPr>
            <a:t>Научно-обоснованные предложения по рекультивации, ремедиации </a:t>
          </a:r>
        </a:p>
      </dsp:txBody>
      <dsp:txXfrm>
        <a:off x="7278648" y="3059646"/>
        <a:ext cx="3197943" cy="1252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2E6F0-4FA6-40B1-9361-9CAF4DB820EF}">
      <dsp:nvSpPr>
        <dsp:cNvPr id="0" name=""/>
        <dsp:cNvSpPr/>
      </dsp:nvSpPr>
      <dsp:spPr>
        <a:xfrm>
          <a:off x="0" y="0"/>
          <a:ext cx="5440679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C53357-7632-4D8B-8F0E-2E6819045C83}">
      <dsp:nvSpPr>
        <dsp:cNvPr id="0" name=""/>
        <dsp:cNvSpPr/>
      </dsp:nvSpPr>
      <dsp:spPr>
        <a:xfrm>
          <a:off x="0" y="0"/>
          <a:ext cx="1088135" cy="2088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о. Вилькицкого</a:t>
          </a:r>
        </a:p>
      </dsp:txBody>
      <dsp:txXfrm>
        <a:off x="0" y="0"/>
        <a:ext cx="1088135" cy="2088189"/>
      </dsp:txXfrm>
    </dsp:sp>
    <dsp:sp modelId="{B110F63F-513F-4BE8-B6B9-DF94BEED958C}">
      <dsp:nvSpPr>
        <dsp:cNvPr id="0" name=""/>
        <dsp:cNvSpPr/>
      </dsp:nvSpPr>
      <dsp:spPr>
        <a:xfrm>
          <a:off x="1169745" y="48534"/>
          <a:ext cx="4270933" cy="97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при помощи РГУ нефти и газа (НИУ) имени И.М. Губкина очищено около 30 га земли, собрано и складировано 2600 бочек ГСМ, из них 800 – полные</a:t>
          </a:r>
        </a:p>
      </dsp:txBody>
      <dsp:txXfrm>
        <a:off x="1169745" y="48534"/>
        <a:ext cx="4270933" cy="970682"/>
      </dsp:txXfrm>
    </dsp:sp>
    <dsp:sp modelId="{F5D3732E-A177-49F1-809C-770D051C0061}">
      <dsp:nvSpPr>
        <dsp:cNvPr id="0" name=""/>
        <dsp:cNvSpPr/>
      </dsp:nvSpPr>
      <dsp:spPr>
        <a:xfrm>
          <a:off x="1088135" y="1019216"/>
          <a:ext cx="4352543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823053D-F773-4B1D-8E97-A73DAA2F43ED}">
      <dsp:nvSpPr>
        <dsp:cNvPr id="0" name=""/>
        <dsp:cNvSpPr/>
      </dsp:nvSpPr>
      <dsp:spPr>
        <a:xfrm>
          <a:off x="1169745" y="1067750"/>
          <a:ext cx="4270933" cy="97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проведены полевые испытания различных методов очистки нефтезагрязненных почвогрунтов</a:t>
          </a:r>
        </a:p>
      </dsp:txBody>
      <dsp:txXfrm>
        <a:off x="1169745" y="1067750"/>
        <a:ext cx="4270933" cy="970682"/>
      </dsp:txXfrm>
    </dsp:sp>
    <dsp:sp modelId="{E034F130-3DE9-4556-A4B4-60C20FE67F9F}">
      <dsp:nvSpPr>
        <dsp:cNvPr id="0" name=""/>
        <dsp:cNvSpPr/>
      </dsp:nvSpPr>
      <dsp:spPr>
        <a:xfrm>
          <a:off x="1088135" y="2038432"/>
          <a:ext cx="4352543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563273F-1C6A-4E14-A91E-AB49E53DF98F}">
      <dsp:nvSpPr>
        <dsp:cNvPr id="0" name=""/>
        <dsp:cNvSpPr/>
      </dsp:nvSpPr>
      <dsp:spPr>
        <a:xfrm>
          <a:off x="0" y="2088189"/>
          <a:ext cx="5440679" cy="0"/>
        </a:xfrm>
        <a:prstGeom prst="line">
          <a:avLst/>
        </a:prstGeom>
        <a:solidFill>
          <a:schemeClr val="accent2">
            <a:shade val="50000"/>
            <a:hueOff val="715838"/>
            <a:satOff val="-42720"/>
            <a:lumOff val="54024"/>
            <a:alphaOff val="0"/>
          </a:schemeClr>
        </a:solidFill>
        <a:ln w="9525" cap="flat" cmpd="sng" algn="ctr">
          <a:solidFill>
            <a:schemeClr val="accent2">
              <a:shade val="50000"/>
              <a:hueOff val="715838"/>
              <a:satOff val="-42720"/>
              <a:lumOff val="54024"/>
              <a:alphaOff val="0"/>
            </a:schemeClr>
          </a:solidFill>
          <a:prstDash val="solid"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3A6942-D5D8-4DCA-A794-FD743D877D35}">
      <dsp:nvSpPr>
        <dsp:cNvPr id="0" name=""/>
        <dsp:cNvSpPr/>
      </dsp:nvSpPr>
      <dsp:spPr>
        <a:xfrm>
          <a:off x="0" y="2088189"/>
          <a:ext cx="1088135" cy="2088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п. Мыс Каменный, тропосферная радиорелейная станция «Кама», мыс Сетной</a:t>
          </a:r>
        </a:p>
      </dsp:txBody>
      <dsp:txXfrm>
        <a:off x="0" y="2088189"/>
        <a:ext cx="1088135" cy="2088189"/>
      </dsp:txXfrm>
    </dsp:sp>
    <dsp:sp modelId="{85AD4A55-097B-4C4F-BFB1-6C6C46F00B31}">
      <dsp:nvSpPr>
        <dsp:cNvPr id="0" name=""/>
        <dsp:cNvSpPr/>
      </dsp:nvSpPr>
      <dsp:spPr>
        <a:xfrm>
          <a:off x="1169745" y="2136724"/>
          <a:ext cx="4270933" cy="97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выявлены участки нефтяного загрязнения, требующие проведения работ по рекультивации и ремедиации</a:t>
          </a:r>
        </a:p>
      </dsp:txBody>
      <dsp:txXfrm>
        <a:off x="1169745" y="2136724"/>
        <a:ext cx="4270933" cy="970682"/>
      </dsp:txXfrm>
    </dsp:sp>
    <dsp:sp modelId="{5CA13C20-CF57-4D72-B854-FC442E89B4A8}">
      <dsp:nvSpPr>
        <dsp:cNvPr id="0" name=""/>
        <dsp:cNvSpPr/>
      </dsp:nvSpPr>
      <dsp:spPr>
        <a:xfrm>
          <a:off x="1088135" y="3107406"/>
          <a:ext cx="4352543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40BEDB4-1893-4191-AA07-F4EDD6E62D1B}">
      <dsp:nvSpPr>
        <dsp:cNvPr id="0" name=""/>
        <dsp:cNvSpPr/>
      </dsp:nvSpPr>
      <dsp:spPr>
        <a:xfrm>
          <a:off x="1169745" y="3155940"/>
          <a:ext cx="4270933" cy="97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зафиксированы объекты складирования металлолома, ТКО</a:t>
          </a:r>
        </a:p>
      </dsp:txBody>
      <dsp:txXfrm>
        <a:off x="1169745" y="3155940"/>
        <a:ext cx="4270933" cy="970682"/>
      </dsp:txXfrm>
    </dsp:sp>
    <dsp:sp modelId="{D1C3E6BB-F310-4A83-A686-FC5FE922D8E6}">
      <dsp:nvSpPr>
        <dsp:cNvPr id="0" name=""/>
        <dsp:cNvSpPr/>
      </dsp:nvSpPr>
      <dsp:spPr>
        <a:xfrm>
          <a:off x="1088135" y="4126622"/>
          <a:ext cx="4352543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8DFB7-D26B-4AA0-8E37-4A3D821DB3F9}" type="datetimeFigureOut">
              <a:rPr lang="ru-RU" smtClean="0"/>
              <a:t>09.10.18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CE57D-C44D-4252-931D-9438BAD91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7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летнего периода (август 2018 г.) на территории п. Мыс Каменный, расположенной поблизости нефункционирующей тропосферной радиорелейной станции (ТРРС) «Кама», а также в районе мыса Сетного проводился мониторинг накопленного экологического ущерба. Целью исследования являлась инвентаризация источников загрязнения и непосредственная оценка накопленного ущерба природной среде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CE57D-C44D-4252-931D-9438BAD91FB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4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ТРРС «Кама» представляет собой комплекс металлоконструкций расположенных на холме. В комплекс входят антенны радиорелейной связи, ряд хозяйственно-бытовых построек для их обслуживания, разрушенная техника и площадки хранения горюче смазочных материалов. По всей территории объекта находятся детали конструкций (подшипники, шарниры обивка металлическая). К тому же, под слоем мохово-лишайниковой растительности скрыты металлические листы и неизвестные конструкции, затопленные на болотистых участках.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CE57D-C44D-4252-931D-9438BAD91FB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64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07AF-B33C-466E-8F22-7D598F3DAD35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2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0995D-9AEA-411F-A36A-306021642FA2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76BB8-0F16-4989-B8FB-9F25E620699B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8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F259-94E7-495F-B5D1-74329EF0942F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2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0F32-BC9F-4030-8281-BE34C63C9FA6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6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4C877-9730-4D80-85F8-A73C0A0E9A71}" type="datetime1">
              <a:rPr lang="ru-RU" smtClean="0"/>
              <a:t>09.10.18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857CA-8616-458E-9B8A-869D50E0EAB0}" type="datetime1">
              <a:rPr lang="ru-RU" smtClean="0"/>
              <a:t>09.10.18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9D72-BDA1-4011-8D62-0D2309440D51}" type="datetime1">
              <a:rPr lang="ru-RU" smtClean="0"/>
              <a:t>09.10.18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3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6E1-409A-4E0E-81F6-0C02F99BF675}" type="datetime1">
              <a:rPr lang="ru-RU" smtClean="0"/>
              <a:t>09.10.18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1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7C9-CD96-417D-AD9E-23F6B4EBEB55}" type="datetime1">
              <a:rPr lang="ru-RU" smtClean="0"/>
              <a:t>09.10.18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6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B84-AD2D-498A-AD9A-2753B7332707}" type="datetime1">
              <a:rPr lang="ru-RU" smtClean="0"/>
              <a:t>09.10.18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5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563F-8EF6-43F5-99F7-79081BE42758}" type="datetime1">
              <a:rPr lang="ru-RU" smtClean="0"/>
              <a:t>09.10.18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EA78F-2F33-4103-8757-B28AC22F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0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xmlns="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30C982D-6E99-40C8-B939-2577D12D9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Докладчик:</a:t>
            </a:r>
          </a:p>
          <a:p>
            <a:r>
              <a:rPr lang="ru-RU" dirty="0"/>
              <a:t>д.т.н., проф. Мазлова Елена Алексеевна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A84AA4-95EC-4D3F-9695-C1B93671A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 fontScale="90000"/>
          </a:bodyPr>
          <a:lstStyle/>
          <a:p>
            <a:r>
              <a:rPr lang="ru-RU" sz="3600" b="1" dirty="0">
                <a:solidFill>
                  <a:schemeClr val="bg2"/>
                </a:solidFill>
              </a:rPr>
              <a:t>Результаты экспедиций </a:t>
            </a:r>
            <a:br>
              <a:rPr lang="ru-RU" sz="3600" b="1" dirty="0">
                <a:solidFill>
                  <a:schemeClr val="bg2"/>
                </a:solidFill>
              </a:rPr>
            </a:br>
            <a:r>
              <a:rPr lang="ru-RU" sz="3600" b="1" dirty="0">
                <a:solidFill>
                  <a:schemeClr val="bg2"/>
                </a:solidFill>
              </a:rPr>
              <a:t>по накопленному экологическому ущербу в Арктике</a:t>
            </a:r>
          </a:p>
        </p:txBody>
      </p:sp>
    </p:spTree>
    <p:extLst>
      <p:ext uri="{BB962C8B-B14F-4D97-AF65-F5344CB8AC3E}">
        <p14:creationId xmlns:p14="http://schemas.microsoft.com/office/powerpoint/2010/main" val="2328144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CDEEE8-EF24-44F3-B714-0CEBEE3C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Результаты экспедиционных исследований 2018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2183D534-8326-4237-95D6-604F36A0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2746" y="6310297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EEA78F-2F33-4103-8757-B28AC22FF8DB}" type="slidenum">
              <a:rPr lang="ru-RU" b="1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Изображение выглядит как внешний, небо, природа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9A46005-888D-4823-969B-9C92B0E11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4" r="232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75311058-19E0-4AEE-A745-262D274BF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416952"/>
              </p:ext>
            </p:extLst>
          </p:nvPr>
        </p:nvGraphicFramePr>
        <p:xfrm>
          <a:off x="655321" y="2316481"/>
          <a:ext cx="5440679" cy="417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Номер слайда 6">
            <a:extLst>
              <a:ext uri="{FF2B5EF4-FFF2-40B4-BE49-F238E27FC236}">
                <a16:creationId xmlns:a16="http://schemas.microsoft.com/office/drawing/2014/main" xmlns="" id="{1AF58C06-0183-44A4-B3FF-1B7BD09D3B26}"/>
              </a:ext>
            </a:extLst>
          </p:cNvPr>
          <p:cNvSpPr txBox="1">
            <a:spLocks/>
          </p:cNvSpPr>
          <p:nvPr/>
        </p:nvSpPr>
        <p:spPr>
          <a:xfrm>
            <a:off x="9246220" y="6356350"/>
            <a:ext cx="2107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3EEA78F-2F33-4103-8757-B28AC22FF8DB}" type="slidenum">
              <a:rPr lang="ru-RU" b="1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00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61D35D-0A1B-4B9A-AC5B-65352AB9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Правовые аспекты рекультивации земель объектов накопленного экологического ущерба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A0518F1-F9F7-4EF4-9984-97F66DAE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ГОСТ Р 54003-2010 Экологический менеджмент. Оценка прошлого накопленного в местах дислокации организаций экологического ущерба. Общие положения</a:t>
            </a:r>
          </a:p>
          <a:p>
            <a:r>
              <a:rPr lang="ru-RU" dirty="0"/>
              <a:t>ГОСТ Р 57446-2017 Наилучшие доступные технологии. Рекультивация нарушенных земель и земельных участков. Восстановление биологического разнообразия (с Поправкой)</a:t>
            </a:r>
          </a:p>
          <a:p>
            <a:r>
              <a:rPr lang="ru-RU" dirty="0"/>
              <a:t>ГОСТ 17.5.1.01-83 Охрана природы (ССОП). Рекультивация земель. Термины и определения</a:t>
            </a:r>
          </a:p>
          <a:p>
            <a:r>
              <a:rPr lang="ru-RU" dirty="0"/>
              <a:t>ГОСТ 17.5.1.02-85 Охрана природы (ССОП). Земли. Классификация нарушенных земель для рекультивации</a:t>
            </a:r>
          </a:p>
          <a:p>
            <a:r>
              <a:rPr lang="ru-RU" dirty="0"/>
              <a:t>ГОСТ 17.5.3.04-83 Охрана природы (ССОП). Земли. Общие требования к рекультивации земель (с Изменением N 1)</a:t>
            </a:r>
          </a:p>
          <a:p>
            <a:r>
              <a:rPr lang="ru-RU" dirty="0"/>
              <a:t>Проект Постановления Правительства РФ «Об утверждении Порядка организации работ по ликвидации накопленного вреда окружающей среде» (по состоянию на 20.10.2016) (подготовлен Минприроды России) (Постановление подписано 04.05.2018 № 542)</a:t>
            </a:r>
          </a:p>
          <a:p>
            <a:r>
              <a:rPr lang="ru-RU" dirty="0"/>
              <a:t>Проект Постановления Правительства РФ «Об утверждении Положения о порядке проведения рекультивации и консервации земель» (по состоянию на 09.09.2017) (подготовлен Минприроды России) (Постановление подписано 10.07.2018 № 800) </a:t>
            </a: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BD7694C8-1659-4B38-94C2-E0540360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/>
              <a:t>11</a:t>
            </a:fld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94372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F3B2A29-6DC3-4EC2-917C-4A6417D71DF4}"/>
              </a:ext>
            </a:extLst>
          </p:cNvPr>
          <p:cNvSpPr/>
          <p:nvPr/>
        </p:nvSpPr>
        <p:spPr>
          <a:xfrm>
            <a:off x="294290" y="5313091"/>
            <a:ext cx="11624441" cy="10432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8EB602-76DF-407F-992F-AF19527E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3090"/>
            <a:ext cx="10515600" cy="10432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Научно-обоснованные предложения целесообразных методов ликвидации нефтяных загрязнений арктических территорий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ECABC39E-56CC-4A5E-B451-58F5ED5B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>
                <a:solidFill>
                  <a:schemeClr val="bg1"/>
                </a:solidFill>
              </a:rPr>
              <a:t>12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C960CC-1387-46FE-9B6A-268E88DDE7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3" y="274028"/>
            <a:ext cx="5748520" cy="492604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ABEA67-3D24-4ED7-BDA2-3D4131C7CDF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3" r="30897"/>
          <a:stretch/>
        </p:blipFill>
        <p:spPr bwMode="auto">
          <a:xfrm>
            <a:off x="7732444" y="274028"/>
            <a:ext cx="2651760" cy="388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531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33D256-7373-4306-88F0-410A0581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2" y="-136698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400" b="1" dirty="0">
                <a:solidFill>
                  <a:schemeClr val="tx2"/>
                </a:solidFill>
              </a:rPr>
              <a:t>Накопленный экологический ущерб</a:t>
            </a:r>
            <a:endParaRPr lang="en-US" sz="34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101B55CC-3ECE-40BB-BA81-95FC7439B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419730"/>
              </p:ext>
            </p:extLst>
          </p:nvPr>
        </p:nvGraphicFramePr>
        <p:xfrm>
          <a:off x="4073236" y="565265"/>
          <a:ext cx="7672647" cy="572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AA8933-2BA4-4BDD-98A5-89A0ECA5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4671" y="6391185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/>
              <a:t>2</a:t>
            </a:fld>
            <a:endParaRPr lang="ru-RU" sz="1600" b="1" dirty="0"/>
          </a:p>
        </p:txBody>
      </p:sp>
      <p:pic>
        <p:nvPicPr>
          <p:cNvPr id="38" name="Рисунок 37" descr="Изображение выглядит как трава, небо, внешний, прир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FEAFE64-DE2C-48F2-9394-F897511E3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1882811"/>
            <a:ext cx="3420000" cy="192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 descr="Изображение выглядит как земля, небо, внешний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680AEA1-92A9-4678-A8E9-C95455978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3907985"/>
            <a:ext cx="3420000" cy="22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97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33D256-7373-4306-88F0-410A0581A9E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Законодательная база Российской Федерации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FAF92ED6-9D99-4B5A-AEE9-09D93C3E98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842205"/>
              </p:ext>
            </p:extLst>
          </p:nvPr>
        </p:nvGraphicFramePr>
        <p:xfrm>
          <a:off x="838200" y="1463040"/>
          <a:ext cx="10515600" cy="471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AA8933-2BA4-4BDD-98A5-89A0ECA5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A78F-2F33-4103-8757-B28AC22FF8DB}" type="slidenum">
              <a:rPr lang="ru-RU" sz="1600" b="1" smtClean="0"/>
              <a:t>3</a:t>
            </a:fld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8011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1C79E-A727-40CA-A381-2F1E519E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498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17406D"/>
                </a:solidFill>
              </a:rPr>
              <a:t>Экспедиционные исследования 2018</a:t>
            </a:r>
            <a:endParaRPr lang="ru-RU" dirty="0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D00CE6D6-98A5-4D4B-B906-87E6927A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/>
              <a:t>4</a:t>
            </a:fld>
            <a:endParaRPr lang="ru-RU" sz="1600" b="1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98A60AE8-C377-40D2-8A0C-941F0C328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612016"/>
              </p:ext>
            </p:extLst>
          </p:nvPr>
        </p:nvGraphicFramePr>
        <p:xfrm>
          <a:off x="838200" y="16121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143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E47B249B-C970-43C8-9141-8547190B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Исследуемые территории накопленного экологического ущерба</a:t>
            </a:r>
          </a:p>
        </p:txBody>
      </p:sp>
      <p:pic>
        <p:nvPicPr>
          <p:cNvPr id="10" name="Объект 6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9D181E7-2E52-4643-BC0E-D09034109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05" y="1683761"/>
            <a:ext cx="6251989" cy="45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Номер слайда 6">
            <a:extLst>
              <a:ext uri="{FF2B5EF4-FFF2-40B4-BE49-F238E27FC236}">
                <a16:creationId xmlns:a16="http://schemas.microsoft.com/office/drawing/2014/main" xmlns="" id="{87DFE3D6-BC45-424E-A7F1-8932D08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/>
              <a:t>5</a:t>
            </a:fld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9933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C:\Users\Алла\Desktop\ФОТО ВИЛЬК\отобранные\IMG_1919.jpg">
            <a:extLst>
              <a:ext uri="{FF2B5EF4-FFF2-40B4-BE49-F238E27FC236}">
                <a16:creationId xmlns:a16="http://schemas.microsoft.com/office/drawing/2014/main" xmlns="" id="{59219B05-ABD7-40E0-9891-6A29B4242A3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 r="-3" b="26871"/>
          <a:stretch/>
        </p:blipFill>
        <p:spPr bwMode="auto"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CCD563-C2F5-4BC7-A43B-87235E3CDB7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9" b="8556"/>
          <a:stretch/>
        </p:blipFill>
        <p:spPr bwMode="auto"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</p:spPr>
      </p:pic>
      <p:pic>
        <p:nvPicPr>
          <p:cNvPr id="8" name="Рисунок 7" descr="C:\Users\Алла\Desktop\фотки отчет\участки перекоп\2 участок\2 полито   BF.jpg">
            <a:extLst>
              <a:ext uri="{FF2B5EF4-FFF2-40B4-BE49-F238E27FC236}">
                <a16:creationId xmlns:a16="http://schemas.microsoft.com/office/drawing/2014/main" xmlns="" id="{80F60799-BA4C-4FAD-98F6-CBF8585E5C6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0" r="3" b="23642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E9DFC7-6ADF-497E-BA43-3559EBB5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33"/>
            <a:ext cx="508804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Остров </a:t>
            </a:r>
            <a:r>
              <a:rPr lang="ru-RU" sz="3600" b="1" dirty="0" err="1">
                <a:solidFill>
                  <a:schemeClr val="tx2"/>
                </a:solidFill>
              </a:rPr>
              <a:t>Вилькицкого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1E7BBB-700D-483D-8FF9-146DFC29F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5833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Координаты центра объекта: 73.514376 75.734253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Географическое положение: Карское море, о. </a:t>
            </a:r>
            <a:r>
              <a:rPr lang="ru-RU" sz="2000" dirty="0" err="1">
                <a:solidFill>
                  <a:srgbClr val="000000"/>
                </a:solidFill>
              </a:rPr>
              <a:t>Вилькицкого</a:t>
            </a:r>
            <a:endParaRPr 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Характеристика объекта: полярная станция, воинская часть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Годы эксплуатации: 1950-е – по </a:t>
            </a:r>
            <a:r>
              <a:rPr lang="ru-RU" sz="2000" dirty="0" err="1">
                <a:solidFill>
                  <a:srgbClr val="000000"/>
                </a:solidFill>
              </a:rPr>
              <a:t>н.вр</a:t>
            </a:r>
            <a:r>
              <a:rPr lang="ru-RU" sz="2000" dirty="0">
                <a:solidFill>
                  <a:srgbClr val="000000"/>
                </a:solidFill>
              </a:rPr>
              <a:t>. (полярная станция)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Схема расположения опытных участков:</a:t>
            </a: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615BD6C1-B3F8-4BA7-96BA-A47FED3D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220" y="6356350"/>
            <a:ext cx="21075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EEA78F-2F33-4103-8757-B28AC22FF8DB}" type="slidenum">
              <a:rPr lang="ru-RU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FEB7250-C9E8-40D4-98B4-E90A38784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30" y="3878775"/>
            <a:ext cx="4645225" cy="26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трава, внешний, поле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83A6C8A-A023-4761-B35B-3AA5AB240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r="-3" b="17586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5" name="Рисунок 14" descr="Изображение выглядит как трава, вода, внешний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F5E9672-6A01-47F1-A475-0514510D6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 b="30822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рава, внешний, небо, пол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82F17ED-0227-4649-BFB7-D61B9885B9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2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C9CCA7-CF02-4BD5-884B-44CA31F2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175"/>
            <a:ext cx="5088040" cy="130146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2"/>
                </a:solidFill>
              </a:rPr>
              <a:t>Тропосферная радиорелейная станция «Кама»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9B5339-C565-4E37-A93A-4795AB27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891"/>
            <a:ext cx="5707565" cy="4425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Координаты центра объекта: 68.530748 73.361206    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Географическое положение: Карское море, Обская губа, юго-восточный Ямал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</a:rPr>
              <a:t>Годы эксплуатации: 1969 – 2001 гг.</a:t>
            </a:r>
          </a:p>
          <a:p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25" name="Номер слайда 6">
            <a:extLst>
              <a:ext uri="{FF2B5EF4-FFF2-40B4-BE49-F238E27FC236}">
                <a16:creationId xmlns:a16="http://schemas.microsoft.com/office/drawing/2014/main" xmlns="" id="{686F3590-DA4F-44F6-9E06-E7A019D6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EEA78F-2F33-4103-8757-B28AC22FF8DB}" type="slidenum">
              <a:rPr lang="ru-RU" sz="1600" b="1" smtClean="0">
                <a:solidFill>
                  <a:schemeClr val="bg1"/>
                </a:solidFill>
              </a:rPr>
              <a:t>7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B6309BE-D156-4304-8F6D-2019BAAFA1F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9" y="4045517"/>
            <a:ext cx="4132020" cy="2310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9D285E-59C7-4766-9A50-772D98812AC9}"/>
              </a:ext>
            </a:extLst>
          </p:cNvPr>
          <p:cNvSpPr txBox="1"/>
          <p:nvPr/>
        </p:nvSpPr>
        <p:spPr>
          <a:xfrm>
            <a:off x="838198" y="3593058"/>
            <a:ext cx="466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Периметр района проведения исследования:</a:t>
            </a:r>
          </a:p>
        </p:txBody>
      </p:sp>
    </p:spTree>
    <p:extLst>
      <p:ext uri="{BB962C8B-B14F-4D97-AF65-F5344CB8AC3E}">
        <p14:creationId xmlns:p14="http://schemas.microsoft.com/office/powerpoint/2010/main" val="86113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небо, внешний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EBF1F9E-F432-4B28-93E3-36466C2E7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4" r="-3" b="-3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4" name="Объект 6" descr="Изображение выглядит как небо, внешний, земля, тр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CFBB30A-40C9-4F8C-BA86-312DB8CAA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6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рава, внешний, неб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D52359D-0BF1-48FA-9C2C-343661612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1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32144-4F2D-49E2-9393-9A8C2BA2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3"/>
            <a:ext cx="508804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Поселок Мыс Каменный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822F0300-8AA1-4CE6-827D-B1A7690F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815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Координаты центра объекта: 68.470856 73.596039</a:t>
            </a:r>
          </a:p>
          <a:p>
            <a:pPr marL="0" indent="0">
              <a:buNone/>
            </a:pPr>
            <a:r>
              <a:rPr lang="ru-RU" sz="2000" dirty="0"/>
              <a:t>Географическое положение: Карское море, Обская губа, юго-восточный Ямал</a:t>
            </a:r>
          </a:p>
          <a:p>
            <a:pPr marL="0" indent="0">
              <a:buNone/>
            </a:pPr>
            <a:r>
              <a:rPr lang="ru-RU" sz="2000" dirty="0"/>
              <a:t>Характеристика объекта: агломерация из поселка геологов, аэропорта, портопункта, </a:t>
            </a:r>
            <a:r>
              <a:rPr lang="ru-RU" sz="2000" dirty="0" err="1"/>
              <a:t>промбазы</a:t>
            </a:r>
            <a:r>
              <a:rPr lang="ru-RU" sz="2000" dirty="0"/>
              <a:t>, инфраструктурный объект нефтеналивного терминала «Ворота Арктики»</a:t>
            </a:r>
          </a:p>
          <a:p>
            <a:pPr marL="0" indent="0">
              <a:buNone/>
            </a:pPr>
            <a:r>
              <a:rPr lang="ru-RU" sz="2000" dirty="0"/>
              <a:t>Годы эксплуатации: 1940-е – по </a:t>
            </a:r>
            <a:r>
              <a:rPr lang="ru-RU" sz="2000" dirty="0" err="1"/>
              <a:t>н.вр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Точки отбора проб и проведения экспресс-тестов: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6D443421-2661-45C4-B3B3-4E574755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220" y="6356350"/>
            <a:ext cx="21075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EEA78F-2F33-4103-8757-B28AC22FF8DB}" type="slidenum">
              <a:rPr lang="ru-RU" sz="16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ru-RU" sz="1600" b="1" dirty="0">
              <a:solidFill>
                <a:srgbClr val="FFFFF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5AA7FEA-94E9-4C53-A2A2-9DAFA7DFEED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9" y="4411878"/>
            <a:ext cx="6019165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03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внешний, трава, небо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0B753A3-CEA8-451F-BD9D-02F5B4F57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4" r="-3" b="3897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небо, внешний, трава, прир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63E2C8D-D289-4472-B5A2-380CF8742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 b="4182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рава, внешний, небо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26A4202-26F0-4913-9B13-4B90A1D0EE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8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D12F1C-4B67-432C-BF66-127D33A3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843"/>
            <a:ext cx="508804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Мыс Сетной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E4F247-F569-4173-AC76-552E4DCB9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87"/>
            <a:ext cx="5707565" cy="415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Координаты центра объекта: 67.95789 73.161392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Географическое положение: Карское море, Обская губа, юго-восточный Ямал (рисунок 1.37)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Характеристика объекта: брошенная воинская часть, законсервированная </a:t>
            </a:r>
            <a:r>
              <a:rPr lang="ru-RU" sz="2400" dirty="0" err="1">
                <a:solidFill>
                  <a:srgbClr val="000000"/>
                </a:solidFill>
              </a:rPr>
              <a:t>промбаза</a:t>
            </a:r>
            <a:r>
              <a:rPr lang="ru-RU" sz="2400" dirty="0">
                <a:solidFill>
                  <a:srgbClr val="000000"/>
                </a:solidFill>
              </a:rPr>
              <a:t> геологоразведчиков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Годы эксплуатации: 1960-е – 1990-е (</a:t>
            </a:r>
            <a:r>
              <a:rPr lang="ru-RU" sz="2400" dirty="0" err="1">
                <a:solidFill>
                  <a:srgbClr val="000000"/>
                </a:solidFill>
              </a:rPr>
              <a:t>промбаза</a:t>
            </a:r>
            <a:r>
              <a:rPr lang="ru-RU" sz="2400" dirty="0">
                <a:solidFill>
                  <a:srgbClr val="000000"/>
                </a:solidFill>
              </a:rPr>
              <a:t> ограниченно действует)</a:t>
            </a: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103A2DCF-2F9E-4ED2-9E37-77873CE2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220" y="6356350"/>
            <a:ext cx="21075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EEA78F-2F33-4103-8757-B28AC22FF8DB}" type="slidenum">
              <a:rPr lang="ru-RU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6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онкие сплошные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928</Words>
  <Application>Microsoft Macintosh PowerPoint</Application>
  <PresentationFormat>Другой</PresentationFormat>
  <Paragraphs>80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Результаты экспедиций  по накопленному экологическому ущербу в Арктике</vt:lpstr>
      <vt:lpstr>Накопленный экологический ущерб</vt:lpstr>
      <vt:lpstr>Законодательная база Российской Федерации</vt:lpstr>
      <vt:lpstr>Экспедиционные исследования 2018</vt:lpstr>
      <vt:lpstr>Исследуемые территории накопленного экологического ущерба</vt:lpstr>
      <vt:lpstr>Остров Вилькицкого</vt:lpstr>
      <vt:lpstr>Тропосферная радиорелейная станция «Кама» </vt:lpstr>
      <vt:lpstr>Поселок Мыс Каменный</vt:lpstr>
      <vt:lpstr>Мыс Сетной</vt:lpstr>
      <vt:lpstr>Результаты экспедиционных исследований 2018</vt:lpstr>
      <vt:lpstr>Правовые аспекты рекультивации земель объектов накопленного экологического ущерба</vt:lpstr>
      <vt:lpstr>Научно-обоснованные предложения целесообразных методов ликвидации нефтяных загрязнений арктических территорий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экспедиций  по накопленному экологическому ущербу в Арктике</dc:title>
  <dc:creator>Ольга Куликова</dc:creator>
  <cp:lastModifiedBy>МЕА МЕА</cp:lastModifiedBy>
  <cp:revision>27</cp:revision>
  <dcterms:created xsi:type="dcterms:W3CDTF">2018-10-09T06:49:48Z</dcterms:created>
  <dcterms:modified xsi:type="dcterms:W3CDTF">2018-10-09T12:29:20Z</dcterms:modified>
</cp:coreProperties>
</file>