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267" r:id="rId2"/>
    <p:sldId id="352" r:id="rId3"/>
    <p:sldId id="332" r:id="rId4"/>
    <p:sldId id="335" r:id="rId5"/>
    <p:sldId id="354" r:id="rId6"/>
    <p:sldId id="355" r:id="rId7"/>
    <p:sldId id="356" r:id="rId8"/>
    <p:sldId id="353" r:id="rId9"/>
    <p:sldId id="357" r:id="rId10"/>
    <p:sldId id="358" r:id="rId11"/>
    <p:sldId id="268" r:id="rId12"/>
  </p:sldIdLst>
  <p:sldSz cx="9906000" cy="6858000" type="A4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yasochnev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BCBC"/>
    <a:srgbClr val="6B6B6B"/>
    <a:srgbClr val="3D464A"/>
    <a:srgbClr val="C20937"/>
    <a:srgbClr val="F6D7A2"/>
    <a:srgbClr val="F9BD27"/>
    <a:srgbClr val="FA9D10"/>
    <a:srgbClr val="EF6B01"/>
    <a:srgbClr val="F6D106"/>
    <a:srgbClr val="FED2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64" autoAdjust="0"/>
    <p:restoredTop sz="94521" autoAdjust="0"/>
  </p:normalViewPr>
  <p:slideViewPr>
    <p:cSldViewPr>
      <p:cViewPr>
        <p:scale>
          <a:sx n="88" d="100"/>
          <a:sy n="88" d="100"/>
        </p:scale>
        <p:origin x="-787" y="2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800" cap="all" baseline="0">
                <a:solidFill>
                  <a:srgbClr val="C00000"/>
                </a:solidFill>
              </a:defRPr>
            </a:pPr>
            <a:r>
              <a:rPr lang="ru-RU" sz="800" cap="all" baseline="0" dirty="0">
                <a:solidFill>
                  <a:srgbClr val="C00000"/>
                </a:solidFill>
              </a:rPr>
              <a:t>Ресурсный потенциал Арктики, </a:t>
            </a:r>
            <a:r>
              <a:rPr lang="ru-RU" sz="800" cap="none" baseline="0" dirty="0" err="1">
                <a:solidFill>
                  <a:srgbClr val="C00000"/>
                </a:solidFill>
              </a:rPr>
              <a:t>млрд.т.н.э</a:t>
            </a:r>
            <a:r>
              <a:rPr lang="ru-RU" sz="800" cap="none" baseline="0" dirty="0">
                <a:solidFill>
                  <a:srgbClr val="C00000"/>
                </a:solidFill>
              </a:rPr>
              <a:t>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Ресурсный потенциал Арктики, млр.т н.э.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Val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Разрабатываемые запасы</c:v>
                </c:pt>
                <c:pt idx="1">
                  <c:v>Запасы</c:v>
                </c:pt>
                <c:pt idx="2">
                  <c:v>Ресурсы</c:v>
                </c:pt>
                <c:pt idx="3">
                  <c:v>Потенциальные ресурсы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18.57</c:v>
                </c:pt>
                <c:pt idx="1">
                  <c:v>30.310000000000002</c:v>
                </c:pt>
                <c:pt idx="2">
                  <c:v>15.709999999999999</c:v>
                </c:pt>
                <c:pt idx="3">
                  <c:v>67.61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1D-4344-A3A1-FE9DA311EA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Разрабатываемые запасы</c:v>
                </c:pt>
                <c:pt idx="1">
                  <c:v>Запасы</c:v>
                </c:pt>
                <c:pt idx="2">
                  <c:v>Ресурсы</c:v>
                </c:pt>
                <c:pt idx="3">
                  <c:v>Потенциальные ресурсы</c:v>
                </c:pt>
              </c:strCache>
            </c:strRef>
          </c:cat>
          <c:val>
            <c:numRef>
              <c:f>Лист1!$C$2:$C$5</c:f>
              <c:numCache>
                <c:formatCode>Основной</c:formatCode>
                <c:ptCount val="4"/>
                <c:pt idx="0">
                  <c:v>14</c:v>
                </c:pt>
                <c:pt idx="1">
                  <c:v>23</c:v>
                </c:pt>
                <c:pt idx="2">
                  <c:v>12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1D-4344-A3A1-FE9DA311EA40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7876391259557134"/>
          <c:y val="0.2113912630397389"/>
          <c:w val="0.32123604197943911"/>
          <c:h val="0.25845334203109144"/>
        </c:manualLayout>
      </c:layout>
    </c:legend>
    <c:plotVisOnly val="1"/>
    <c:dispBlanksAs val="zero"/>
  </c:chart>
  <c:txPr>
    <a:bodyPr/>
    <a:lstStyle/>
    <a:p>
      <a:pPr>
        <a:defRPr sz="800" b="1">
          <a:latin typeface="Europe" pitchFamily="2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800" cap="all" baseline="0">
                <a:solidFill>
                  <a:srgbClr val="C00000"/>
                </a:solidFill>
              </a:defRPr>
            </a:pPr>
            <a:r>
              <a:rPr lang="ru-RU" sz="800" cap="all" baseline="0" dirty="0">
                <a:solidFill>
                  <a:srgbClr val="C00000"/>
                </a:solidFill>
              </a:rPr>
              <a:t>Распределение ресурсного потенциала Арктики по странам, </a:t>
            </a:r>
            <a:r>
              <a:rPr lang="ru-RU" sz="800" cap="none" baseline="0" dirty="0" err="1">
                <a:solidFill>
                  <a:srgbClr val="C00000"/>
                </a:solidFill>
              </a:rPr>
              <a:t>млрд.т.н.э</a:t>
            </a:r>
            <a:r>
              <a:rPr lang="ru-RU" sz="800" cap="none" baseline="0" dirty="0">
                <a:solidFill>
                  <a:srgbClr val="C00000"/>
                </a:solidFill>
              </a:rPr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777010887679156"/>
          <c:y val="0.11223095558486164"/>
          <c:w val="0.83754305077213631"/>
          <c:h val="0.717742937619087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Открытые ресурсы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Дания</c:v>
                </c:pt>
                <c:pt idx="4">
                  <c:v>Норвегия </c:v>
                </c:pt>
              </c:strCache>
            </c:strRef>
          </c:cat>
          <c:val>
            <c:numRef>
              <c:f>Лист1!$B$2:$B$6</c:f>
              <c:numCache>
                <c:formatCode>Основной</c:formatCode>
                <c:ptCount val="5"/>
                <c:pt idx="0">
                  <c:v>9.3800000000000008</c:v>
                </c:pt>
                <c:pt idx="1">
                  <c:v>2.74</c:v>
                </c:pt>
                <c:pt idx="2">
                  <c:v>0.84000000000000008</c:v>
                </c:pt>
                <c:pt idx="3">
                  <c:v>0</c:v>
                </c:pt>
                <c:pt idx="4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2-4C0A-9590-782AABFD63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Потенциальные ресурсы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Дания</c:v>
                </c:pt>
                <c:pt idx="4">
                  <c:v>Норвегия </c:v>
                </c:pt>
              </c:strCache>
            </c:strRef>
          </c:cat>
          <c:val>
            <c:numRef>
              <c:f>Лист1!$C$2:$C$6</c:f>
              <c:numCache>
                <c:formatCode>Основной</c:formatCode>
                <c:ptCount val="5"/>
                <c:pt idx="0">
                  <c:v>36.839999999999996</c:v>
                </c:pt>
                <c:pt idx="1">
                  <c:v>10.639999999999999</c:v>
                </c:pt>
                <c:pt idx="2">
                  <c:v>4.0599999999999996</c:v>
                </c:pt>
                <c:pt idx="3">
                  <c:v>6.72</c:v>
                </c:pt>
                <c:pt idx="4">
                  <c:v>1.6800000000000002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22-4C0A-9590-782AABFD63F7}"/>
            </c:ext>
          </c:extLst>
        </c:ser>
        <c:dLbls/>
        <c:gapWidth val="55"/>
        <c:gapDepth val="55"/>
        <c:shape val="cylinder"/>
        <c:axId val="78899072"/>
        <c:axId val="78900608"/>
        <c:axId val="0"/>
      </c:bar3DChart>
      <c:catAx>
        <c:axId val="78899072"/>
        <c:scaling>
          <c:orientation val="minMax"/>
        </c:scaling>
        <c:axPos val="b"/>
        <c:numFmt formatCode="Основной" sourceLinked="0"/>
        <c:majorTickMark val="none"/>
        <c:tickLblPos val="nextTo"/>
        <c:crossAx val="78900608"/>
        <c:crosses val="autoZero"/>
        <c:auto val="1"/>
        <c:lblAlgn val="ctr"/>
        <c:lblOffset val="100"/>
      </c:catAx>
      <c:valAx>
        <c:axId val="78900608"/>
        <c:scaling>
          <c:orientation val="minMax"/>
        </c:scaling>
        <c:axPos val="l"/>
        <c:majorGridlines/>
        <c:numFmt formatCode="Основной" sourceLinked="1"/>
        <c:majorTickMark val="none"/>
        <c:tickLblPos val="nextTo"/>
        <c:crossAx val="788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281968670144467E-4"/>
          <c:y val="0.9485339556274025"/>
          <c:w val="0.9991271803132985"/>
          <c:h val="5.0451495319360454E-2"/>
        </c:manualLayout>
      </c:layout>
    </c:legend>
    <c:plotVisOnly val="1"/>
    <c:dispBlanksAs val="gap"/>
  </c:chart>
  <c:txPr>
    <a:bodyPr/>
    <a:lstStyle/>
    <a:p>
      <a:pPr>
        <a:defRPr sz="800" b="1">
          <a:latin typeface="Europe" pitchFamily="2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800" cap="all" baseline="0">
                <a:solidFill>
                  <a:srgbClr val="C00000"/>
                </a:solidFill>
              </a:defRPr>
            </a:pPr>
            <a:r>
              <a:rPr lang="ru-RU" sz="800" cap="all" baseline="0" dirty="0">
                <a:solidFill>
                  <a:srgbClr val="C00000"/>
                </a:solidFill>
              </a:rPr>
              <a:t>Распределение ресурсного потенциала Арктики по странам, </a:t>
            </a:r>
            <a:r>
              <a:rPr lang="ru-RU" sz="800" cap="none" baseline="0" dirty="0" err="1">
                <a:solidFill>
                  <a:srgbClr val="C00000"/>
                </a:solidFill>
              </a:rPr>
              <a:t>млрд.т.н.э</a:t>
            </a:r>
            <a:r>
              <a:rPr lang="ru-RU" sz="800" cap="none" baseline="0" dirty="0">
                <a:solidFill>
                  <a:srgbClr val="C00000"/>
                </a:solidFill>
              </a:rPr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709709790699587"/>
          <c:y val="0.11770275363382278"/>
          <c:w val="0.83754305077213631"/>
          <c:h val="0.7177429376190882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Дания</c:v>
                </c:pt>
                <c:pt idx="4">
                  <c:v>Норвегия </c:v>
                </c:pt>
              </c:strCache>
            </c:strRef>
          </c:cat>
          <c:val>
            <c:numRef>
              <c:f>Лист1!$B$2:$B$6</c:f>
              <c:numCache>
                <c:formatCode>Основной</c:formatCode>
                <c:ptCount val="5"/>
                <c:pt idx="0">
                  <c:v>5.04</c:v>
                </c:pt>
                <c:pt idx="1">
                  <c:v>5.44</c:v>
                </c:pt>
                <c:pt idx="2">
                  <c:v>2.1</c:v>
                </c:pt>
                <c:pt idx="3">
                  <c:v>2.2400000000000002</c:v>
                </c:pt>
                <c:pt idx="4">
                  <c:v>0.70000000000000007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B8-4841-951F-C8488FD079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Дания</c:v>
                </c:pt>
                <c:pt idx="4">
                  <c:v>Норвегия </c:v>
                </c:pt>
              </c:strCache>
            </c:strRef>
          </c:cat>
          <c:val>
            <c:numRef>
              <c:f>Лист1!$C$2:$C$6</c:f>
              <c:numCache>
                <c:formatCode>Основной</c:formatCode>
                <c:ptCount val="5"/>
                <c:pt idx="0">
                  <c:v>35.14</c:v>
                </c:pt>
                <c:pt idx="1">
                  <c:v>8.4</c:v>
                </c:pt>
                <c:pt idx="2">
                  <c:v>2.66</c:v>
                </c:pt>
                <c:pt idx="3">
                  <c:v>3.22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B8-4841-951F-C8488FD079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Конденсат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США</c:v>
                </c:pt>
                <c:pt idx="2">
                  <c:v>Канада</c:v>
                </c:pt>
                <c:pt idx="3">
                  <c:v>Дания</c:v>
                </c:pt>
                <c:pt idx="4">
                  <c:v>Норвегия </c:v>
                </c:pt>
              </c:strCache>
            </c:strRef>
          </c:cat>
          <c:val>
            <c:numRef>
              <c:f>Лист1!$D$2:$D$6</c:f>
              <c:numCache>
                <c:formatCode>Основной</c:formatCode>
                <c:ptCount val="5"/>
                <c:pt idx="0">
                  <c:v>4.0599999999999996</c:v>
                </c:pt>
                <c:pt idx="1">
                  <c:v>0.98</c:v>
                </c:pt>
                <c:pt idx="2">
                  <c:v>0.28000000000000008</c:v>
                </c:pt>
                <c:pt idx="3">
                  <c:v>1.26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B8-4841-951F-C8488FD07961}"/>
            </c:ext>
          </c:extLst>
        </c:ser>
        <c:dLbls/>
        <c:gapWidth val="55"/>
        <c:gapDepth val="55"/>
        <c:shape val="cylinder"/>
        <c:axId val="84311424"/>
        <c:axId val="84333696"/>
        <c:axId val="0"/>
      </c:bar3DChart>
      <c:catAx>
        <c:axId val="84311424"/>
        <c:scaling>
          <c:orientation val="minMax"/>
        </c:scaling>
        <c:axPos val="b"/>
        <c:numFmt formatCode="Основной" sourceLinked="0"/>
        <c:majorTickMark val="none"/>
        <c:tickLblPos val="nextTo"/>
        <c:crossAx val="84333696"/>
        <c:crosses val="autoZero"/>
        <c:auto val="1"/>
        <c:lblAlgn val="ctr"/>
        <c:lblOffset val="100"/>
      </c:catAx>
      <c:valAx>
        <c:axId val="84333696"/>
        <c:scaling>
          <c:orientation val="minMax"/>
        </c:scaling>
        <c:axPos val="l"/>
        <c:majorGridlines/>
        <c:numFmt formatCode="Основной" sourceLinked="1"/>
        <c:majorTickMark val="none"/>
        <c:tickLblPos val="nextTo"/>
        <c:crossAx val="8431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281968670144467E-4"/>
          <c:y val="0.96177085904303272"/>
          <c:w val="0.99520403530042567"/>
          <c:h val="3.8229140956967805E-2"/>
        </c:manualLayout>
      </c:layout>
    </c:legend>
    <c:plotVisOnly val="1"/>
    <c:dispBlanksAs val="gap"/>
  </c:chart>
  <c:txPr>
    <a:bodyPr/>
    <a:lstStyle/>
    <a:p>
      <a:pPr>
        <a:defRPr sz="800" b="1">
          <a:latin typeface="Europe" pitchFamily="2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505" y="0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505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48B322-7196-490E-86EB-BC0391C8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F9833D-5B38-4037-B8AA-0F69A0060D4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FA82E-D45C-4223-B7CB-47D5D1E6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7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1639-53A2-462C-9024-C2CB3FFCC09D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CDEB-F8FD-4EEB-AE1B-0D33C2A77758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96D-3B35-40B6-826D-419D8A911329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96BE-E6C8-463C-872F-4D5C435CBC75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1B85-2829-4127-9BBD-8229E77A6207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48-C86E-4DE2-9521-A687683726D4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956FAC67-2878-4E8B-A0D2-AA6F533D00D3}" type="datetime1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7164388" y="6453188"/>
            <a:ext cx="1938337" cy="333375"/>
          </a:xfrm>
          <a:ln>
            <a:miter lim="800000"/>
            <a:headEnd/>
            <a:tailEnd/>
          </a:ln>
        </p:spPr>
        <p:txBody>
          <a:bodyPr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algn="r" defTabSz="977900">
              <a:defRPr/>
            </a:pPr>
            <a:fld id="{480D1882-68AF-4673-AD00-CF0D82C64C87}" type="datetime1">
              <a:rPr lang="ru-RU" sz="1100">
                <a:solidFill>
                  <a:schemeClr val="bg1"/>
                </a:solidFill>
                <a:latin typeface="+mj-lt"/>
              </a:rPr>
              <a:pPr algn="r" defTabSz="977900">
                <a:defRPr/>
              </a:pPr>
              <a:t>31.10.2018</a:t>
            </a:fld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69496" y="1628800"/>
            <a:ext cx="4536504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hangingPunct="0">
              <a:defRPr/>
            </a:pPr>
            <a:r>
              <a:rPr lang="ru-RU" sz="2000" b="1" cap="all" dirty="0" smtClean="0">
                <a:latin typeface="Europe" pitchFamily="2" charset="0"/>
              </a:rPr>
              <a:t>Российский опыт и современное геологоразведочное бурение в </a:t>
            </a:r>
            <a:r>
              <a:rPr lang="ru-RU" sz="2000" b="1" cap="all" dirty="0" smtClean="0">
                <a:latin typeface="Europe" pitchFamily="2" charset="0"/>
              </a:rPr>
              <a:t>Арктике</a:t>
            </a:r>
            <a:endParaRPr lang="en-US" sz="2000" b="1" cap="all" dirty="0" smtClean="0">
              <a:latin typeface="Europe" pitchFamily="2" charset="0"/>
            </a:endParaRPr>
          </a:p>
          <a:p>
            <a:pPr lvl="0" eaLnBrk="0" hangingPunct="0">
              <a:defRPr/>
            </a:pPr>
            <a:r>
              <a:rPr lang="ru-RU" sz="2000" b="1" cap="all" dirty="0" smtClean="0">
                <a:latin typeface="Europe" pitchFamily="2" charset="0"/>
              </a:rPr>
              <a:t> </a:t>
            </a:r>
            <a:endParaRPr lang="en-US" sz="2000" b="1" cap="all" dirty="0" smtClean="0">
              <a:latin typeface="Europe" pitchFamily="2" charset="0"/>
            </a:endParaRPr>
          </a:p>
          <a:p>
            <a:pPr lvl="0" eaLnBrk="0" hangingPunct="0">
              <a:defRPr/>
            </a:pPr>
            <a:r>
              <a:rPr lang="ru-RU" sz="2000" b="1" cap="all" dirty="0" smtClean="0">
                <a:latin typeface="Europe" pitchFamily="2" charset="0"/>
              </a:rPr>
              <a:t>Новая </a:t>
            </a:r>
            <a:r>
              <a:rPr lang="ru-RU" sz="2000" b="1" cap="all" dirty="0" smtClean="0">
                <a:latin typeface="Europe" pitchFamily="2" charset="0"/>
              </a:rPr>
              <a:t>концепция ликвидации аварийных разливов нефти в ледовых условиях в зоне предельного мелководья на арктическом шельфе</a:t>
            </a:r>
            <a:endParaRPr kumimoji="0" lang="ru-RU" sz="2000" b="1" u="none" strike="noStrike" kern="1200" cap="all" spc="0" noProof="0" dirty="0">
              <a:ln>
                <a:noFill/>
              </a:ln>
              <a:effectLst/>
              <a:uLnTx/>
              <a:uFillTx/>
              <a:latin typeface="Europe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45560" y="5805264"/>
            <a:ext cx="3960440" cy="891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Europe" pitchFamily="50" charset="-52"/>
                <a:ea typeface="+mj-ea"/>
                <a:cs typeface="+mj-cs"/>
              </a:rPr>
              <a:t>Заместитель директора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Europe" pitchFamily="50" charset="-52"/>
                <a:ea typeface="+mj-ea"/>
                <a:cs typeface="+mj-cs"/>
              </a:rPr>
              <a:t>Департамента </a:t>
            </a:r>
            <a:r>
              <a:rPr lang="ru-RU" sz="1400" dirty="0" smtClean="0">
                <a:latin typeface="Europe" pitchFamily="50" charset="-52"/>
                <a:ea typeface="+mj-ea"/>
                <a:cs typeface="+mj-cs"/>
              </a:rPr>
              <a:t>научно</a:t>
            </a:r>
            <a:r>
              <a:rPr lang="en-US" sz="1400" dirty="0" smtClean="0">
                <a:latin typeface="Europe" pitchFamily="50" charset="-52"/>
                <a:ea typeface="+mj-ea"/>
                <a:cs typeface="+mj-cs"/>
              </a:rPr>
              <a:t>-</a:t>
            </a:r>
            <a:r>
              <a:rPr lang="ru-RU" sz="1400" dirty="0" smtClean="0">
                <a:latin typeface="Europe" pitchFamily="50" charset="-52"/>
                <a:ea typeface="+mj-ea"/>
                <a:cs typeface="+mj-cs"/>
              </a:rPr>
              <a:t>технического </a:t>
            </a:r>
            <a:r>
              <a:rPr lang="ru-RU" sz="1400" dirty="0">
                <a:latin typeface="Europe" pitchFamily="50" charset="-52"/>
                <a:ea typeface="+mj-ea"/>
                <a:cs typeface="+mj-cs"/>
              </a:rPr>
              <a:t>развития и инноваций ПАО «НК «Роснефть»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rope" pitchFamily="50" charset="-52"/>
                <a:ea typeface="+mj-ea"/>
                <a:cs typeface="+mj-cs"/>
              </a:rPr>
              <a:t>Сочнев О.Я., </a:t>
            </a: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rope" pitchFamily="50" charset="-52"/>
                <a:ea typeface="+mj-ea"/>
                <a:cs typeface="+mj-cs"/>
              </a:rPr>
              <a:t>д.т.н.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rope" pitchFamily="50" charset="-52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472" y="5257562"/>
            <a:ext cx="56166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Europe" pitchFamily="2" charset="0"/>
              </a:rPr>
              <a:t>V </a:t>
            </a:r>
            <a:r>
              <a:rPr lang="ru-RU" sz="1400" dirty="0" smtClean="0">
                <a:latin typeface="Europe" pitchFamily="2" charset="0"/>
              </a:rPr>
              <a:t>заседани</a:t>
            </a:r>
            <a:r>
              <a:rPr lang="ru-RU" sz="1400" dirty="0" smtClean="0">
                <a:latin typeface="Europe" pitchFamily="2" charset="0"/>
              </a:rPr>
              <a:t>е</a:t>
            </a:r>
            <a:r>
              <a:rPr lang="ru-RU" sz="1400" dirty="0" smtClean="0">
                <a:latin typeface="Europe" pitchFamily="2" charset="0"/>
              </a:rPr>
              <a:t> </a:t>
            </a:r>
            <a:r>
              <a:rPr lang="ru-RU" sz="1400" dirty="0" smtClean="0">
                <a:latin typeface="Europe" pitchFamily="2" charset="0"/>
              </a:rPr>
              <a:t>Международного </a:t>
            </a:r>
            <a:r>
              <a:rPr lang="en-US" sz="1400" dirty="0" smtClean="0">
                <a:latin typeface="Europe" pitchFamily="2" charset="0"/>
              </a:rPr>
              <a:t> </a:t>
            </a:r>
          </a:p>
          <a:p>
            <a:r>
              <a:rPr lang="ru-RU" sz="1400" dirty="0" smtClean="0">
                <a:latin typeface="Europe" pitchFamily="2" charset="0"/>
              </a:rPr>
              <a:t>экспертного совета по </a:t>
            </a:r>
            <a:r>
              <a:rPr lang="ru-RU" sz="1400" dirty="0" smtClean="0">
                <a:latin typeface="Europe" pitchFamily="2" charset="0"/>
              </a:rPr>
              <a:t>сотрудничеству </a:t>
            </a:r>
            <a:endParaRPr lang="en-US" sz="1400" dirty="0" smtClean="0">
              <a:latin typeface="Europe" pitchFamily="2" charset="0"/>
            </a:endParaRPr>
          </a:p>
          <a:p>
            <a:r>
              <a:rPr lang="ru-RU" sz="1400" dirty="0" smtClean="0">
                <a:latin typeface="Europe" pitchFamily="2" charset="0"/>
              </a:rPr>
              <a:t>в </a:t>
            </a:r>
            <a:r>
              <a:rPr lang="ru-RU" sz="1400" dirty="0" smtClean="0">
                <a:latin typeface="Europe" pitchFamily="2" charset="0"/>
              </a:rPr>
              <a:t>Арктике </a:t>
            </a:r>
            <a:r>
              <a:rPr lang="ru-RU" sz="1400" dirty="0" smtClean="0">
                <a:latin typeface="Europe" pitchFamily="2" charset="0"/>
              </a:rPr>
              <a:t>(</a:t>
            </a:r>
            <a:r>
              <a:rPr lang="en-US" sz="1400" dirty="0" smtClean="0">
                <a:latin typeface="Europe" pitchFamily="2" charset="0"/>
              </a:rPr>
              <a:t>IECCA</a:t>
            </a:r>
            <a:r>
              <a:rPr lang="ru-RU" sz="1400" dirty="0" smtClean="0">
                <a:latin typeface="Europe" pitchFamily="2" charset="0"/>
              </a:rPr>
              <a:t>)</a:t>
            </a:r>
            <a:endParaRPr lang="en-US" sz="1400" dirty="0" smtClean="0">
              <a:latin typeface="Europe" pitchFamily="2" charset="0"/>
            </a:endParaRPr>
          </a:p>
          <a:p>
            <a:r>
              <a:rPr lang="ru-RU" sz="1400" dirty="0" smtClean="0">
                <a:latin typeface="Europe" pitchFamily="2" charset="0"/>
              </a:rPr>
              <a:t>Поиск </a:t>
            </a:r>
            <a:r>
              <a:rPr lang="ru-RU" sz="1400" dirty="0" smtClean="0">
                <a:latin typeface="Europe" pitchFamily="2" charset="0"/>
              </a:rPr>
              <a:t>и </a:t>
            </a:r>
            <a:r>
              <a:rPr lang="ru-RU" sz="1400" dirty="0" smtClean="0">
                <a:latin typeface="Europe" pitchFamily="2" charset="0"/>
              </a:rPr>
              <a:t>спасание </a:t>
            </a:r>
            <a:r>
              <a:rPr lang="ru-RU" sz="1400" dirty="0" smtClean="0">
                <a:latin typeface="Europe" pitchFamily="2" charset="0"/>
              </a:rPr>
              <a:t>пострадавших, </a:t>
            </a:r>
            <a:r>
              <a:rPr lang="ru-RU" sz="1400" dirty="0" smtClean="0">
                <a:latin typeface="Europe" pitchFamily="2" charset="0"/>
              </a:rPr>
              <a:t> </a:t>
            </a:r>
          </a:p>
          <a:p>
            <a:r>
              <a:rPr lang="ru-RU" sz="1400" dirty="0" smtClean="0">
                <a:latin typeface="Europe" pitchFamily="2" charset="0"/>
              </a:rPr>
              <a:t>ликвидация </a:t>
            </a:r>
            <a:r>
              <a:rPr lang="ru-RU" sz="1400" dirty="0" smtClean="0">
                <a:latin typeface="Europe" pitchFamily="2" charset="0"/>
              </a:rPr>
              <a:t>последствий </a:t>
            </a:r>
            <a:r>
              <a:rPr lang="ru-RU" sz="1400" dirty="0" smtClean="0">
                <a:latin typeface="Europe" pitchFamily="2" charset="0"/>
              </a:rPr>
              <a:t>аварий</a:t>
            </a:r>
          </a:p>
          <a:p>
            <a:r>
              <a:rPr lang="ru-RU" sz="1400" dirty="0" smtClean="0">
                <a:latin typeface="Europe" pitchFamily="2" charset="0"/>
              </a:rPr>
              <a:t>и </a:t>
            </a:r>
            <a:r>
              <a:rPr lang="ru-RU" sz="1400" dirty="0" smtClean="0">
                <a:latin typeface="Europe" pitchFamily="2" charset="0"/>
              </a:rPr>
              <a:t>техногенных катастроф в </a:t>
            </a:r>
            <a:r>
              <a:rPr lang="ru-RU" sz="1400" dirty="0" smtClean="0">
                <a:latin typeface="Europe" pitchFamily="2" charset="0"/>
              </a:rPr>
              <a:t>Арктике.</a:t>
            </a:r>
            <a:endParaRPr lang="en-US" sz="1400" dirty="0" smtClean="0">
              <a:latin typeface="Europe" pitchFamily="2" charset="0"/>
            </a:endParaRPr>
          </a:p>
          <a:p>
            <a:r>
              <a:rPr lang="ru-RU" sz="1400" dirty="0" smtClean="0">
                <a:latin typeface="Europe" pitchFamily="2" charset="0"/>
              </a:rPr>
              <a:t> 01 </a:t>
            </a:r>
            <a:r>
              <a:rPr lang="ru-RU" sz="1400" dirty="0" smtClean="0">
                <a:latin typeface="Europe" pitchFamily="2" charset="0"/>
              </a:rPr>
              <a:t>ноября 2018 </a:t>
            </a:r>
            <a:r>
              <a:rPr lang="ru-RU" sz="1400" dirty="0" smtClean="0">
                <a:latin typeface="Europe" pitchFamily="2" charset="0"/>
              </a:rPr>
              <a:t>г., г</a:t>
            </a:r>
            <a:r>
              <a:rPr lang="ru-RU" sz="1400" dirty="0" smtClean="0">
                <a:latin typeface="Europe" pitchFamily="2" charset="0"/>
              </a:rPr>
              <a:t>. </a:t>
            </a:r>
            <a:r>
              <a:rPr lang="ru-RU" sz="1400" dirty="0" smtClean="0">
                <a:latin typeface="Europe" pitchFamily="2" charset="0"/>
              </a:rPr>
              <a:t>Москва</a:t>
            </a:r>
            <a:endParaRPr lang="ru-RU" sz="1400" dirty="0">
              <a:latin typeface="Europ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12.12.14 Статьи для Роснефти\16.11.28 Разливы нефти  Бурение скважин на суше и на море\Рис. 5. Схема использования маш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1062000"/>
            <a:ext cx="8548183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241FC-620E-4B9F-AC82-898CE14FC30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urope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urope" pitchFamily="2" charset="0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6496" y="27583"/>
            <a:ext cx="8784976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all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Europe" pitchFamily="2" charset="0"/>
                <a:ea typeface="Arial" pitchFamily="34" charset="0"/>
                <a:cs typeface="Times New Roman" pitchFamily="18" charset="0"/>
              </a:rPr>
              <a:t>Схема ликвидации аварийных разливов нефти с использованием многофункциональных транспортно-технологическая машин в зоне предельного мелководья</a:t>
            </a:r>
            <a:endParaRPr kumimoji="0" lang="ru-RU" sz="1800" b="1" i="1" u="none" strike="noStrike" cap="all" normalizeH="0" dirty="0" smtClean="0">
              <a:ln>
                <a:noFill/>
              </a:ln>
              <a:solidFill>
                <a:srgbClr val="0070C0"/>
              </a:solidFill>
              <a:effectLst/>
              <a:latin typeface="Europe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7164388" y="6453188"/>
            <a:ext cx="1938337" cy="333375"/>
          </a:xfrm>
          <a:ln>
            <a:miter lim="800000"/>
            <a:headEnd/>
            <a:tailEnd/>
          </a:ln>
        </p:spPr>
        <p:txBody>
          <a:bodyPr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algn="r" defTabSz="977900">
              <a:defRPr/>
            </a:pPr>
            <a:fld id="{480D1882-68AF-4673-AD00-CF0D82C64C87}" type="datetime1">
              <a:rPr lang="ru-RU" sz="1100">
                <a:solidFill>
                  <a:schemeClr val="bg1"/>
                </a:solidFill>
                <a:latin typeface="+mj-lt"/>
              </a:rPr>
              <a:pPr algn="r" defTabSz="977900">
                <a:defRPr/>
              </a:pPr>
              <a:t>31.10.2018</a:t>
            </a:fld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7238" y="797850"/>
            <a:ext cx="6858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cap="all">
                <a:solidFill>
                  <a:srgbClr val="C00000"/>
                </a:solidFill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2000" b="1" i="1" cap="all" dirty="0">
                <a:solidFill>
                  <a:srgbClr val="C00000"/>
                </a:solidFill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000"/>
            <a:ext cx="2952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8000"/>
            <a:ext cx="2952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32000"/>
            <a:ext cx="2952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08784" y="1044000"/>
          <a:ext cx="689721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008784" y="2852936"/>
          <a:ext cx="3312368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593632" y="2852936"/>
          <a:ext cx="3312368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angle 2"/>
          <p:cNvSpPr>
            <a:spLocks/>
          </p:cNvSpPr>
          <p:nvPr/>
        </p:nvSpPr>
        <p:spPr bwMode="auto">
          <a:xfrm>
            <a:off x="488504" y="116632"/>
            <a:ext cx="865549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2000" b="1" i="1" cap="all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Ресурсный потенциал Арктики</a:t>
            </a: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2412000" y="2268000"/>
            <a:ext cx="64807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Плотность ресурсов</a:t>
            </a:r>
          </a:p>
          <a:p>
            <a:pPr defTabSz="977900" eaLnBrk="0" hangingPunct="0"/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 в млрд. т н.э. </a:t>
            </a:r>
            <a:r>
              <a:rPr lang="en-US" sz="350" dirty="0">
                <a:latin typeface="Europe" pitchFamily="2" charset="0"/>
                <a:cs typeface="Times New Roman" panose="02020603050405020304" pitchFamily="18" charset="0"/>
              </a:rPr>
              <a:t>/</a:t>
            </a:r>
            <a:endParaRPr lang="ru-RU" sz="350" dirty="0">
              <a:latin typeface="Europe" pitchFamily="2" charset="0"/>
              <a:cs typeface="Times New Roman" panose="02020603050405020304" pitchFamily="18" charset="0"/>
            </a:endParaRPr>
          </a:p>
          <a:p>
            <a:pPr defTabSz="977900" eaLnBrk="0" hangingPunct="0"/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1000 км</a:t>
            </a:r>
            <a:r>
              <a:rPr lang="ru-RU" sz="350" baseline="30000" dirty="0">
                <a:latin typeface="Europe" pitchFamily="2" charset="0"/>
                <a:cs typeface="Times New Roman" panose="02020603050405020304" pitchFamily="18" charset="0"/>
              </a:rPr>
              <a:t>2</a:t>
            </a:r>
            <a:endParaRPr lang="ru-RU" sz="350" dirty="0">
              <a:latin typeface="Europe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2376000" y="4392000"/>
            <a:ext cx="64807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Границы в Арктике</a:t>
            </a: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2196000" y="6624000"/>
            <a:ext cx="792088" cy="25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77900" eaLnBrk="0" hangingPunct="0"/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Открытые месторождения:</a:t>
            </a:r>
          </a:p>
          <a:p>
            <a:pPr defTabSz="977900" eaLnBrk="0" hangingPunct="0"/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в границах Полярного круга</a:t>
            </a:r>
          </a:p>
          <a:p>
            <a:pPr defTabSz="977900" eaLnBrk="0" hangingPunct="0">
              <a:spcBef>
                <a:spcPts val="100"/>
              </a:spcBef>
            </a:pPr>
            <a:r>
              <a:rPr lang="ru-RU" sz="350" dirty="0">
                <a:latin typeface="Europe" pitchFamily="2" charset="0"/>
                <a:cs typeface="Times New Roman" panose="02020603050405020304" pitchFamily="18" charset="0"/>
              </a:rPr>
              <a:t>вне  границ Полярного круга</a:t>
            </a:r>
          </a:p>
          <a:p>
            <a:pPr algn="ctr" defTabSz="977900" eaLnBrk="0" hangingPunct="0"/>
            <a:endParaRPr lang="ru-RU" sz="350" dirty="0">
              <a:latin typeface="Europe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7401272" y="2016000"/>
            <a:ext cx="2504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12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Суммарный потенциал Арктики оценивается в</a:t>
            </a:r>
          </a:p>
          <a:p>
            <a:pPr defTabSz="977900" eaLnBrk="0" hangingPunct="0"/>
            <a:r>
              <a:rPr lang="ru-RU" sz="12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525 </a:t>
            </a:r>
            <a:r>
              <a:rPr lang="ru-RU" sz="1200" b="1" cap="all" dirty="0" err="1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млрд.барр.н.э</a:t>
            </a:r>
            <a:r>
              <a:rPr lang="ru-RU" sz="12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.</a:t>
            </a:r>
          </a:p>
          <a:p>
            <a:pPr defTabSz="977900" eaLnBrk="0" hangingPunct="0"/>
            <a:r>
              <a:rPr lang="ru-RU" sz="12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(или в 76,7 млрд.т н.э.)</a:t>
            </a: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pPr algn="r">
              <a:defRPr/>
            </a:pPr>
            <a:fld id="{D59241FC-620E-4B9F-AC82-898CE14FC30D}" type="slidenum">
              <a:rPr lang="ru-RU" sz="1100" smtClean="0">
                <a:latin typeface="Europe" pitchFamily="2" charset="0"/>
              </a:rPr>
              <a:pPr algn="r">
                <a:defRPr/>
              </a:pPr>
              <a:t>2</a:t>
            </a:fld>
            <a:endParaRPr lang="ru-RU" sz="1100" dirty="0">
              <a:latin typeface="Europe" pitchFamily="2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D4E596B9-8E23-43E2-AF14-1700FDD5AA81}"/>
              </a:ext>
            </a:extLst>
          </p:cNvPr>
          <p:cNvSpPr>
            <a:spLocks/>
          </p:cNvSpPr>
          <p:nvPr/>
        </p:nvSpPr>
        <p:spPr bwMode="auto">
          <a:xfrm>
            <a:off x="2983799" y="1049828"/>
            <a:ext cx="2504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Конденсат – 2,7 </a:t>
            </a:r>
            <a:r>
              <a:rPr lang="ru-RU" sz="1200" b="1" dirty="0" err="1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млдр.т</a:t>
            </a:r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н.э</a:t>
            </a:r>
            <a:endParaRPr lang="ru-RU" sz="1200" b="1" dirty="0">
              <a:solidFill>
                <a:srgbClr val="002060"/>
              </a:solidFill>
              <a:latin typeface="Europe" pitchFamily="2" charset="0"/>
              <a:cs typeface="Times New Roman" panose="02020603050405020304" pitchFamily="18" charset="0"/>
            </a:endParaRPr>
          </a:p>
          <a:p>
            <a:pPr defTabSz="977900" eaLnBrk="0" hangingPunct="0"/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Газ – 49,5 </a:t>
            </a:r>
            <a:r>
              <a:rPr lang="ru-RU" sz="1200" b="1" dirty="0" err="1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млрд.т</a:t>
            </a:r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 н.э.</a:t>
            </a:r>
          </a:p>
          <a:p>
            <a:pPr defTabSz="977900" eaLnBrk="0" hangingPunct="0"/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Нефть – 7,3 млрд.т н.э.</a:t>
            </a:r>
          </a:p>
          <a:p>
            <a:pPr defTabSz="977900" eaLnBrk="0" hangingPunct="0"/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Баренцево море – 26%</a:t>
            </a:r>
          </a:p>
          <a:p>
            <a:pPr defTabSz="977900" eaLnBrk="0" hangingPunct="0"/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Карское море – 44 %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488504" y="188640"/>
            <a:ext cx="865549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2000" b="1" i="1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ВЫЗОВЫ ДЛЯ ВЕДЕНИЯ ГЕОЛОГОРАЗВЕДКИ И </a:t>
            </a:r>
          </a:p>
          <a:p>
            <a:pPr defTabSz="977900" eaLnBrk="0" hangingPunct="0"/>
            <a:r>
              <a:rPr lang="ru-RU" sz="2000" b="1" i="1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ДОБЫЧИ НЕФТИ И ГАЗА В АРКТИКЕ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4005064"/>
            <a:ext cx="4520952" cy="18722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4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Экологические вызовы: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Уязвимость морской и прибрежной окружающей среды к нефтяному загрязнению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Наличие в регионе популяций особо охраняемых морских млекопитающих и перелетных птиц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592960" y="1080000"/>
            <a:ext cx="4536504" cy="2421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4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Природно-климатические вызовы:</a:t>
            </a:r>
            <a:r>
              <a:rPr lang="ru-RU" sz="1400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Чрезвычайно холодная зима с долгой полярной ночью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Наличие вечной мерзлоты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Наличие многолетнего морского дрейфующего льда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Ограниченная видимость вследствие тумана и метели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Сильный ветер      </a:t>
            </a:r>
          </a:p>
        </p:txBody>
      </p:sp>
      <p:pic>
        <p:nvPicPr>
          <p:cNvPr id="7" name="Рисунок 6" descr="RTR265UM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" y="1080000"/>
            <a:ext cx="45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290"/>
          <p:cNvPicPr preferRelativeResize="0">
            <a:picLocks noChangeArrowheads="1"/>
          </p:cNvPicPr>
          <p:nvPr/>
        </p:nvPicPr>
        <p:blipFill rotWithShape="1">
          <a:blip r:embed="rId3" cstate="print"/>
          <a:srcRect t="6563" b="5234"/>
          <a:stretch/>
        </p:blipFill>
        <p:spPr bwMode="auto">
          <a:xfrm>
            <a:off x="4572000" y="3960000"/>
            <a:ext cx="45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05636" y="6491301"/>
            <a:ext cx="2133600" cy="365125"/>
          </a:xfrm>
          <a:prstGeom prst="rect">
            <a:avLst/>
          </a:prstGeom>
        </p:spPr>
        <p:txBody>
          <a:bodyPr/>
          <a:lstStyle/>
          <a:p>
            <a:fld id="{F5F04977-8EE6-4AD9-AE0D-4C8CBD6EE1B5}" type="slidenum">
              <a:rPr lang="ru-RU" sz="1400" b="1" smtClean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pPr/>
              <a:t>3</a:t>
            </a:fld>
            <a:endParaRPr lang="ru-RU" sz="1400" b="1" dirty="0">
              <a:solidFill>
                <a:srgbClr val="002060"/>
              </a:solidFill>
              <a:latin typeface="Europe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pPr algn="r">
              <a:defRPr/>
            </a:pPr>
            <a:fld id="{D59241FC-620E-4B9F-AC82-898CE14FC30D}" type="slidenum">
              <a:rPr lang="ru-RU" sz="1100" smtClean="0">
                <a:latin typeface="Europe" pitchFamily="2" charset="0"/>
              </a:rPr>
              <a:pPr algn="r">
                <a:defRPr/>
              </a:pPr>
              <a:t>3</a:t>
            </a:fld>
            <a:endParaRPr lang="ru-RU" sz="1100" dirty="0">
              <a:latin typeface="Europe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8464" y="3933056"/>
            <a:ext cx="4392488" cy="234379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300" b="1" cap="all" dirty="0" err="1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Репутационные</a:t>
            </a:r>
            <a:r>
              <a:rPr lang="ru-RU" sz="13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 вызовы: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Арктические проекты чреваты негативными социально-экономическими последствиями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Ущемление прав коренных и малочисленных народов Севера в результате отсутствия механизмов эффективного возмещения ущерба наносимого традиционному природопользованию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592960" y="1052737"/>
            <a:ext cx="5112568" cy="280831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13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Международно-правовые вызовы: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Международный статус Арктики закреплен во многих документах, но до сих пор точная граница ее пространств не определена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Во всех </a:t>
            </a:r>
            <a:r>
              <a:rPr lang="ru-RU" sz="1300" b="1" dirty="0" err="1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приарктических</a:t>
            </a:r>
            <a:r>
              <a:rPr lang="ru-RU" sz="13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 государствах  закреплено стратегическое значение Арктики с точки зрения разработки углеводородных ресурсов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Международным сообществом предпринимаются попытки интернационализации арктических морских пространств, путем установления новых международных норм и правил в сфере судоходства, рыболовства, защиты окружающей среды и др.</a:t>
            </a:r>
          </a:p>
        </p:txBody>
      </p:sp>
      <p:pic>
        <p:nvPicPr>
          <p:cNvPr id="7" name="Рисунок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1080000"/>
            <a:ext cx="4500000" cy="2880000"/>
          </a:xfrm>
          <a:prstGeom prst="rect">
            <a:avLst/>
          </a:prstGeom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38464"/>
            <a:ext cx="4500000" cy="2880000"/>
          </a:xfrm>
          <a:prstGeom prst="rect">
            <a:avLst/>
          </a:prstGeom>
        </p:spPr>
      </p:pic>
      <p:sp>
        <p:nvSpPr>
          <p:cNvPr id="16" name="Rectangle 2"/>
          <p:cNvSpPr>
            <a:spLocks/>
          </p:cNvSpPr>
          <p:nvPr/>
        </p:nvSpPr>
        <p:spPr bwMode="auto">
          <a:xfrm>
            <a:off x="488504" y="260648"/>
            <a:ext cx="865549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2000" b="1" i="1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ВЫЗОВЫ ДЛЯ ВЕДЕНИЯ ГЕОЛОГОРАЗВЕДКИ И </a:t>
            </a:r>
          </a:p>
          <a:p>
            <a:pPr defTabSz="977900" eaLnBrk="0" hangingPunct="0"/>
            <a:r>
              <a:rPr lang="ru-RU" sz="2000" b="1" i="1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ДОБЫЧИ НЕФТИ И ГАЗА В АРКТИКЕ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pPr algn="r">
              <a:defRPr/>
            </a:pPr>
            <a:fld id="{D59241FC-620E-4B9F-AC82-898CE14FC30D}" type="slidenum">
              <a:rPr lang="ru-RU" sz="1100" smtClean="0">
                <a:latin typeface="Europe" pitchFamily="2" charset="0"/>
              </a:rPr>
              <a:pPr algn="r">
                <a:defRPr/>
              </a:pPr>
              <a:t>4</a:t>
            </a:fld>
            <a:endParaRPr lang="ru-RU" sz="1100" dirty="0">
              <a:latin typeface="Europe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64" y="1052736"/>
            <a:ext cx="6192688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496" y="260648"/>
            <a:ext cx="872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 eaLnBrk="0" hangingPunct="0"/>
            <a:r>
              <a:rPr lang="ru-RU" sz="2000" b="1" i="1" cap="all" dirty="0" err="1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Межледовый</a:t>
            </a:r>
            <a:r>
              <a:rPr lang="ru-RU" sz="2000" b="1" i="1" cap="all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 период в арктических морях России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28464" y="4005064"/>
          <a:ext cx="9577066" cy="1808391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23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32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35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14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44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56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3488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3670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699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121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9758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4929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4950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1468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Море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Месяцы</a:t>
                      </a:r>
                      <a:endParaRPr lang="ru-RU" sz="11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003B9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900" dirty="0">
                        <a:solidFill>
                          <a:srgbClr val="1003B9"/>
                        </a:solidFill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Баренцево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Чистая вода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Печорское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Чистая вода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Карское 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Лаптевых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Полынья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Восточно-Сибирское</a:t>
                      </a:r>
                      <a:endParaRPr lang="ru-RU" sz="900" b="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Чукотское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Полынья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Чистая вода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234" marR="4323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Зимний лед</a:t>
                      </a:r>
                    </a:p>
                  </a:txBody>
                  <a:tcPr marL="43234" marR="432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28464" y="5949280"/>
          <a:ext cx="5786445" cy="753927"/>
        </p:xfrm>
        <a:graphic>
          <a:graphicData uri="http://schemas.openxmlformats.org/drawingml/2006/table">
            <a:tbl>
              <a:tblPr/>
              <a:tblGrid>
                <a:gridCol w="481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8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2060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Чистая вода</a:t>
                      </a: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2060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Сплоченный лед</a:t>
                      </a: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2060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Потенциально ледовая кромка или чистая вода зависит от суровости зимы от года к году</a:t>
                      </a: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2060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Сплоченный лед с квазистационарной вдоль береговой полыньей</a:t>
                      </a: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Europe" pitchFamily="2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2060"/>
                          </a:solidFill>
                          <a:latin typeface="Europe" pitchFamily="2" charset="0"/>
                          <a:ea typeface="Times New Roman"/>
                          <a:cs typeface="Times New Roman" panose="02020603050405020304" pitchFamily="18" charset="0"/>
                        </a:rPr>
                        <a:t>Айсберги</a:t>
                      </a:r>
                    </a:p>
                  </a:txBody>
                  <a:tcPr marL="53318" marR="533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93160" y="1080000"/>
            <a:ext cx="3312368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На континентальном шельфе российской Арктики средняя продолжительность </a:t>
            </a:r>
            <a:r>
              <a:rPr kumimoji="0" lang="ru-RU" sz="1400" b="1" i="0" u="none" strike="noStrike" cap="all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Eu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межледового</a:t>
            </a: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 периода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составляет всего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2-2,5 месяца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2060"/>
                </a:solidFill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В отдельные холодные годы лед в некоторых арктических районах присутствует </a:t>
            </a:r>
            <a:r>
              <a:rPr lang="ru-RU" sz="1400" b="1" dirty="0">
                <a:solidFill>
                  <a:srgbClr val="C00000"/>
                </a:solidFill>
                <a:latin typeface="Europe" pitchFamily="2" charset="0"/>
                <a:ea typeface="Times New Roman" pitchFamily="18" charset="0"/>
                <a:cs typeface="Times New Roman" panose="02020603050405020304" pitchFamily="18" charset="0"/>
              </a:rPr>
              <a:t>круглогодично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Europe" pitchFamily="2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241FC-620E-4B9F-AC82-898CE14FC30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urope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urope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060848"/>
            <a:ext cx="4736976" cy="45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4149080"/>
            <a:ext cx="403244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064" y="1052736"/>
            <a:ext cx="3824531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6496" y="260648"/>
            <a:ext cx="8665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 eaLnBrk="0" hangingPunct="0"/>
            <a:r>
              <a:rPr lang="ru-RU" sz="2000" b="1" i="1" cap="all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Распределение льда в Арктике по толщине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6021288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Средняя толщина льда в Арктике </a:t>
            </a:r>
          </a:p>
          <a:p>
            <a:r>
              <a:rPr lang="ru-RU" sz="10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(2003 г.), 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9064" y="3861048"/>
            <a:ext cx="3744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Северная широта, градусы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3950202" y="2415574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Europe" pitchFamily="2" charset="0"/>
                <a:cs typeface="Arial" pitchFamily="34" charset="0"/>
              </a:rPr>
              <a:t>Средняя</a:t>
            </a:r>
            <a:r>
              <a:rPr lang="ru-RU" sz="1200" b="1" dirty="0">
                <a:solidFill>
                  <a:srgbClr val="002060"/>
                </a:solidFill>
                <a:latin typeface="Europe" pitchFamily="2" charset="0"/>
                <a:cs typeface="Arial" pitchFamily="34" charset="0"/>
              </a:rPr>
              <a:t> толщина льда,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9064" y="4221088"/>
            <a:ext cx="3744416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Europe" pitchFamily="2" charset="0"/>
                <a:cs typeface="Arial" pitchFamily="34" charset="0"/>
              </a:rPr>
              <a:t>Средняя толщина льда в Арктике (1979-2010 гг.)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0472" y="1080000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Eu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толщина льда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u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районах 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Eu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арктического континентального шельфа России составляет 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Eu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3 м 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Eu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последние годы имеет тенденцию к уменьшению</a:t>
            </a: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241FC-620E-4B9F-AC82-898CE14FC30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urope" pitchFamily="2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urope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t="2975"/>
          <a:stretch>
            <a:fillRect/>
          </a:stretch>
        </p:blipFill>
        <p:spPr bwMode="auto">
          <a:xfrm>
            <a:off x="0" y="1476000"/>
            <a:ext cx="4953000" cy="53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488504" y="188640"/>
            <a:ext cx="865549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77900" eaLnBrk="0" hangingPunct="0"/>
            <a:r>
              <a:rPr lang="ru-RU" sz="2000" b="1" i="1" cap="all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Опыт морского бурения в Арктике</a:t>
            </a: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0" y="1044000"/>
            <a:ext cx="92014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77900" eaLnBrk="0" hangingPunct="0"/>
            <a:r>
              <a:rPr lang="ru-RU" sz="14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Российский сектор Арктики</a:t>
            </a: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0" y="4005064"/>
            <a:ext cx="92014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77900" eaLnBrk="0" hangingPunct="0"/>
            <a:r>
              <a:rPr lang="ru-RU" sz="1400" b="1" cap="all" dirty="0" err="1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Американско-канадский</a:t>
            </a:r>
            <a:r>
              <a:rPr lang="ru-RU" sz="1400" b="1" cap="all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 сектор Арктики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pPr algn="r">
              <a:defRPr/>
            </a:pPr>
            <a:fld id="{D59241FC-620E-4B9F-AC82-898CE14FC30D}" type="slidenum">
              <a:rPr lang="ru-RU" sz="1100" smtClean="0">
                <a:latin typeface="Europe" pitchFamily="2" charset="0"/>
              </a:rPr>
              <a:pPr algn="r">
                <a:defRPr/>
              </a:pPr>
              <a:t>7</a:t>
            </a:fld>
            <a:endParaRPr lang="ru-RU" sz="1100" dirty="0">
              <a:latin typeface="Europe" pitchFamily="2" charset="0"/>
            </a:endParaRPr>
          </a:p>
        </p:txBody>
      </p:sp>
      <p:pic>
        <p:nvPicPr>
          <p:cNvPr id="15361" name="Picture 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0" y="1368000"/>
            <a:ext cx="457301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000" y="4284000"/>
            <a:ext cx="4572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504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 eaLnBrk="0" hangingPunct="0"/>
            <a:r>
              <a:rPr lang="ru-RU" sz="2000" b="1" i="1" cap="all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Изменение ледовых условий от </a:t>
            </a:r>
          </a:p>
          <a:p>
            <a:pPr defTabSz="977900" eaLnBrk="0" hangingPunct="0"/>
            <a:r>
              <a:rPr lang="ru-RU" sz="2000" b="1" i="1" cap="all" dirty="0">
                <a:solidFill>
                  <a:srgbClr val="0070C0"/>
                </a:solidFill>
                <a:latin typeface="Europe" pitchFamily="2" charset="0"/>
                <a:cs typeface="Times New Roman" panose="02020603050405020304" pitchFamily="18" charset="0"/>
              </a:rPr>
              <a:t>береговой линии в сторону моря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64" y="1124744"/>
            <a:ext cx="8208912" cy="506946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7833320" y="4653136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77336" y="4941168"/>
            <a:ext cx="4171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latin typeface="Europe" pitchFamily="2" charset="0"/>
                <a:cs typeface="Times New Roman" panose="02020603050405020304" pitchFamily="18" charset="0"/>
              </a:rPr>
              <a:t>100 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472" y="6237312"/>
            <a:ext cx="822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Изменения ледовых условий от береговой линии до глубин </a:t>
            </a:r>
            <a:r>
              <a:rPr lang="ru-RU" sz="1400" b="1" dirty="0">
                <a:solidFill>
                  <a:srgbClr val="C00000"/>
                </a:solidFill>
                <a:latin typeface="Europe" pitchFamily="2" charset="0"/>
                <a:cs typeface="Times New Roman" panose="02020603050405020304" pitchFamily="18" charset="0"/>
              </a:rPr>
              <a:t>100 м</a:t>
            </a:r>
            <a:r>
              <a:rPr lang="ru-RU" sz="1400" b="1" dirty="0">
                <a:solidFill>
                  <a:srgbClr val="002060"/>
                </a:solidFill>
                <a:latin typeface="Europe" pitchFamily="2" charset="0"/>
                <a:cs typeface="Times New Roman" panose="02020603050405020304" pitchFamily="18" charset="0"/>
              </a:rPr>
              <a:t> в окраинных замерзающих арктических морях в целом сходны во всей Арктике</a:t>
            </a: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241FC-620E-4B9F-AC82-898CE14FC30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urope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urope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yasochnev\Desktop\Рис 1. Береговая зон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87904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241FC-620E-4B9F-AC82-898CE14FC30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urope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urope" pitchFamily="2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20" y="11663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cap="all" dirty="0" smtClean="0">
                <a:solidFill>
                  <a:srgbClr val="0070C0"/>
                </a:solidFill>
                <a:latin typeface="Europe" pitchFamily="2" charset="0"/>
              </a:rPr>
              <a:t>наличие средств </a:t>
            </a:r>
            <a:endParaRPr lang="ru-RU" sz="2000" b="1" i="1" cap="all" dirty="0" smtClean="0">
              <a:solidFill>
                <a:srgbClr val="0070C0"/>
              </a:solidFill>
              <a:latin typeface="Europe" pitchFamily="2" charset="0"/>
            </a:endParaRPr>
          </a:p>
          <a:p>
            <a:r>
              <a:rPr lang="ru-RU" sz="2000" b="1" i="1" cap="all" dirty="0" smtClean="0">
                <a:solidFill>
                  <a:srgbClr val="0070C0"/>
                </a:solidFill>
                <a:latin typeface="Europe" pitchFamily="2" charset="0"/>
              </a:rPr>
              <a:t>ликвидации </a:t>
            </a:r>
            <a:r>
              <a:rPr lang="ru-RU" sz="2000" b="1" i="1" cap="all" dirty="0" smtClean="0">
                <a:solidFill>
                  <a:srgbClr val="0070C0"/>
                </a:solidFill>
                <a:latin typeface="Europe" pitchFamily="2" charset="0"/>
              </a:rPr>
              <a:t>аварийных разливов нефти</a:t>
            </a:r>
            <a:endParaRPr lang="ru-RU" sz="2000" b="1" i="1" cap="all" dirty="0">
              <a:solidFill>
                <a:srgbClr val="0070C0"/>
              </a:solidFill>
              <a:latin typeface="Europ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2587</TotalTime>
  <Words>569</Words>
  <Application>Microsoft Office PowerPoint</Application>
  <PresentationFormat>Лист A4 (210x297 мм)</PresentationFormat>
  <Paragraphs>123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внутренний 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vircat</dc:creator>
  <cp:lastModifiedBy>oyasochnev</cp:lastModifiedBy>
  <cp:revision>360</cp:revision>
  <dcterms:created xsi:type="dcterms:W3CDTF">2012-04-25T13:09:23Z</dcterms:created>
  <dcterms:modified xsi:type="dcterms:W3CDTF">2018-10-31T10:51:08Z</dcterms:modified>
</cp:coreProperties>
</file>